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 id="2147490606" r:id="rId2"/>
  </p:sldMasterIdLst>
  <p:notesMasterIdLst>
    <p:notesMasterId r:id="rId145"/>
  </p:notesMasterIdLst>
  <p:handoutMasterIdLst>
    <p:handoutMasterId r:id="rId146"/>
  </p:handoutMasterIdLst>
  <p:sldIdLst>
    <p:sldId id="2463" r:id="rId3"/>
    <p:sldId id="256" r:id="rId4"/>
    <p:sldId id="3170" r:id="rId5"/>
    <p:sldId id="2837" r:id="rId6"/>
    <p:sldId id="2517" r:id="rId7"/>
    <p:sldId id="302" r:id="rId8"/>
    <p:sldId id="2800" r:id="rId9"/>
    <p:sldId id="2842" r:id="rId10"/>
    <p:sldId id="3187" r:id="rId11"/>
    <p:sldId id="2513" r:id="rId12"/>
    <p:sldId id="2514" r:id="rId13"/>
    <p:sldId id="2515" r:id="rId14"/>
    <p:sldId id="2516" r:id="rId15"/>
    <p:sldId id="2843" r:id="rId16"/>
    <p:sldId id="2844" r:id="rId17"/>
    <p:sldId id="3169" r:id="rId18"/>
    <p:sldId id="3167" r:id="rId19"/>
    <p:sldId id="3168" r:id="rId20"/>
    <p:sldId id="2988" r:id="rId21"/>
    <p:sldId id="1820" r:id="rId22"/>
    <p:sldId id="1823" r:id="rId23"/>
    <p:sldId id="3185" r:id="rId24"/>
    <p:sldId id="1760" r:id="rId25"/>
    <p:sldId id="2848" r:id="rId26"/>
    <p:sldId id="2997" r:id="rId27"/>
    <p:sldId id="2850" r:id="rId28"/>
    <p:sldId id="2166" r:id="rId29"/>
    <p:sldId id="3171" r:id="rId30"/>
    <p:sldId id="2851" r:id="rId31"/>
    <p:sldId id="2998" r:id="rId32"/>
    <p:sldId id="2853" r:id="rId33"/>
    <p:sldId id="2999" r:id="rId34"/>
    <p:sldId id="2066" r:id="rId35"/>
    <p:sldId id="3172" r:id="rId36"/>
    <p:sldId id="2173" r:id="rId37"/>
    <p:sldId id="2164" r:id="rId38"/>
    <p:sldId id="2170" r:id="rId39"/>
    <p:sldId id="3000" r:id="rId40"/>
    <p:sldId id="3173" r:id="rId41"/>
    <p:sldId id="2174" r:id="rId42"/>
    <p:sldId id="3001" r:id="rId43"/>
    <p:sldId id="3164" r:id="rId44"/>
    <p:sldId id="2168" r:id="rId45"/>
    <p:sldId id="3174" r:id="rId46"/>
    <p:sldId id="2857" r:id="rId47"/>
    <p:sldId id="2859" r:id="rId48"/>
    <p:sldId id="2860" r:id="rId49"/>
    <p:sldId id="2863" r:id="rId50"/>
    <p:sldId id="2865" r:id="rId51"/>
    <p:sldId id="2870" r:id="rId52"/>
    <p:sldId id="2872" r:id="rId53"/>
    <p:sldId id="3175" r:id="rId54"/>
    <p:sldId id="2873" r:id="rId55"/>
    <p:sldId id="2876" r:id="rId56"/>
    <p:sldId id="2877" r:id="rId57"/>
    <p:sldId id="2878" r:id="rId58"/>
    <p:sldId id="2879" r:id="rId59"/>
    <p:sldId id="2882" r:id="rId60"/>
    <p:sldId id="3176" r:id="rId61"/>
    <p:sldId id="2883" r:id="rId62"/>
    <p:sldId id="2887" r:id="rId63"/>
    <p:sldId id="2889" r:id="rId64"/>
    <p:sldId id="2890" r:id="rId65"/>
    <p:sldId id="3177" r:id="rId66"/>
    <p:sldId id="2891" r:id="rId67"/>
    <p:sldId id="2892" r:id="rId68"/>
    <p:sldId id="2894" r:id="rId69"/>
    <p:sldId id="2899" r:id="rId70"/>
    <p:sldId id="2900" r:id="rId71"/>
    <p:sldId id="2902" r:id="rId72"/>
    <p:sldId id="2903" r:id="rId73"/>
    <p:sldId id="2904" r:id="rId74"/>
    <p:sldId id="2905" r:id="rId75"/>
    <p:sldId id="3178" r:id="rId76"/>
    <p:sldId id="2906" r:id="rId77"/>
    <p:sldId id="2908" r:id="rId78"/>
    <p:sldId id="2912" r:id="rId79"/>
    <p:sldId id="2913" r:id="rId80"/>
    <p:sldId id="2914" r:id="rId81"/>
    <p:sldId id="2915" r:id="rId82"/>
    <p:sldId id="2916" r:id="rId83"/>
    <p:sldId id="2917" r:id="rId84"/>
    <p:sldId id="2920" r:id="rId85"/>
    <p:sldId id="2921" r:id="rId86"/>
    <p:sldId id="2926" r:id="rId87"/>
    <p:sldId id="2927" r:id="rId88"/>
    <p:sldId id="2929" r:id="rId89"/>
    <p:sldId id="2940" r:id="rId90"/>
    <p:sldId id="2930" r:id="rId91"/>
    <p:sldId id="3179" r:id="rId92"/>
    <p:sldId id="2941" r:id="rId93"/>
    <p:sldId id="2944" r:id="rId94"/>
    <p:sldId id="2945" r:id="rId95"/>
    <p:sldId id="2946" r:id="rId96"/>
    <p:sldId id="2947" r:id="rId97"/>
    <p:sldId id="2949" r:id="rId98"/>
    <p:sldId id="2950" r:id="rId99"/>
    <p:sldId id="2951" r:id="rId100"/>
    <p:sldId id="2952" r:id="rId101"/>
    <p:sldId id="2954" r:id="rId102"/>
    <p:sldId id="2955" r:id="rId103"/>
    <p:sldId id="2956" r:id="rId104"/>
    <p:sldId id="3180" r:id="rId105"/>
    <p:sldId id="2957" r:id="rId106"/>
    <p:sldId id="2959" r:id="rId107"/>
    <p:sldId id="2960" r:id="rId108"/>
    <p:sldId id="2963" r:id="rId109"/>
    <p:sldId id="2964" r:id="rId110"/>
    <p:sldId id="2965" r:id="rId111"/>
    <p:sldId id="2966" r:id="rId112"/>
    <p:sldId id="3181" r:id="rId113"/>
    <p:sldId id="2967" r:id="rId114"/>
    <p:sldId id="2969" r:id="rId115"/>
    <p:sldId id="2970" r:id="rId116"/>
    <p:sldId id="2971" r:id="rId117"/>
    <p:sldId id="2972" r:id="rId118"/>
    <p:sldId id="2973" r:id="rId119"/>
    <p:sldId id="2975" r:id="rId120"/>
    <p:sldId id="3182" r:id="rId121"/>
    <p:sldId id="2976" r:id="rId122"/>
    <p:sldId id="2978" r:id="rId123"/>
    <p:sldId id="2984" r:id="rId124"/>
    <p:sldId id="2985" r:id="rId125"/>
    <p:sldId id="2987" r:id="rId126"/>
    <p:sldId id="3183" r:id="rId127"/>
    <p:sldId id="2429" r:id="rId128"/>
    <p:sldId id="2428" r:id="rId129"/>
    <p:sldId id="2432" r:id="rId130"/>
    <p:sldId id="2430" r:id="rId131"/>
    <p:sldId id="2431" r:id="rId132"/>
    <p:sldId id="3184" r:id="rId133"/>
    <p:sldId id="1961" r:id="rId134"/>
    <p:sldId id="1768" r:id="rId135"/>
    <p:sldId id="1793" r:id="rId136"/>
    <p:sldId id="1766" r:id="rId137"/>
    <p:sldId id="2847" r:id="rId138"/>
    <p:sldId id="2989" r:id="rId139"/>
    <p:sldId id="2845" r:id="rId140"/>
    <p:sldId id="2846" r:id="rId141"/>
    <p:sldId id="2991" r:id="rId142"/>
    <p:sldId id="2992" r:id="rId143"/>
    <p:sldId id="2990" r:id="rId144"/>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0082"/>
    <a:srgbClr val="1E00AA"/>
    <a:srgbClr val="B7B1A9"/>
    <a:srgbClr val="800080"/>
    <a:srgbClr val="0000FF"/>
    <a:srgbClr val="CC6600"/>
    <a:srgbClr val="0046AD"/>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5710" autoAdjust="0"/>
  </p:normalViewPr>
  <p:slideViewPr>
    <p:cSldViewPr>
      <p:cViewPr varScale="1">
        <p:scale>
          <a:sx n="76" d="100"/>
          <a:sy n="76" d="100"/>
        </p:scale>
        <p:origin x="902" y="43"/>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theme" Target="theme/theme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4158E-9A9B-4A23-97FB-2B5243C4380F}" type="doc">
      <dgm:prSet loTypeId="urn:microsoft.com/office/officeart/2005/8/layout/pyramid1" loCatId="pyramid" qsTypeId="urn:microsoft.com/office/officeart/2005/8/quickstyle/simple1" qsCatId="simple" csTypeId="urn:microsoft.com/office/officeart/2005/8/colors/accent1_2" csCatId="accent1" phldr="1"/>
      <dgm:spPr/>
    </dgm:pt>
    <dgm:pt modelId="{50012519-F6E0-4678-8734-7E24EA23179D}">
      <dgm:prSet phldrT="[Text]"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Animal Order</a:t>
          </a:r>
        </a:p>
      </dgm:t>
    </dgm:pt>
    <dgm:pt modelId="{1D5DF162-42B1-4CE9-8130-5C0B1BB1AD2D}" type="par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0EF879DC-7F7A-47E9-8DD2-6ADBCC248007}" type="sib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E54FD1B0-DF16-4A4A-924F-8BD730F345D6}">
      <dgm:prSet phldrT="[Text]" custT="1"/>
      <dgm:spPr>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Bio Order</a:t>
          </a:r>
        </a:p>
      </dgm:t>
    </dgm:pt>
    <dgm:pt modelId="{08BBE43B-6203-49F9-B6B0-DA2BFE61C57C}" type="par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597A7D7C-A40D-427F-8FE4-33428930CD7A}" type="sib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0E278BAD-6FA8-46C7-B48D-341DE488DD1D}">
      <dgm:prSet phldrT="[Text]" custT="1"/>
      <dgm:spPr>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Physical Order</a:t>
          </a:r>
        </a:p>
      </dgm:t>
    </dgm:pt>
    <dgm:pt modelId="{764D9213-FF60-4A92-8C8F-18DC2D69A2CD}" type="par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2D0290AE-AEEA-44D1-8523-F880C28F0177}" type="sib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81CC0C29-3754-4B03-9124-F59D8F30FDC0}">
      <dgm:prSet phldrT="[Text]" custT="1"/>
      <dgm:spPr>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000" b="1" dirty="0">
              <a:solidFill>
                <a:schemeClr val="tx1"/>
              </a:solidFill>
              <a:latin typeface="Arial" pitchFamily="34" charset="0"/>
              <a:cs typeface="Arial" pitchFamily="34" charset="0"/>
            </a:rPr>
            <a:t>Human Order</a:t>
          </a:r>
        </a:p>
      </dgm:t>
    </dgm:pt>
    <dgm:pt modelId="{8F98531D-9BC8-4199-B69F-8E28C9725FF2}" type="sib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441B6514-370C-4F1A-8F12-9F818989266A}" type="par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CF9A4A45-3E85-4542-85D5-47F72A4A7E95}" type="pres">
      <dgm:prSet presAssocID="{1E44158E-9A9B-4A23-97FB-2B5243C4380F}" presName="Name0" presStyleCnt="0">
        <dgm:presLayoutVars>
          <dgm:dir/>
          <dgm:animLvl val="lvl"/>
          <dgm:resizeHandles val="exact"/>
        </dgm:presLayoutVars>
      </dgm:prSet>
      <dgm:spPr/>
    </dgm:pt>
    <dgm:pt modelId="{CE1EB174-F1B2-4CCC-80B8-13CA91FE2433}" type="pres">
      <dgm:prSet presAssocID="{81CC0C29-3754-4B03-9124-F59D8F30FDC0}" presName="Name8" presStyleCnt="0"/>
      <dgm:spPr/>
    </dgm:pt>
    <dgm:pt modelId="{22C62E32-8832-4C75-A3CC-1643991E28A4}" type="pres">
      <dgm:prSet presAssocID="{81CC0C29-3754-4B03-9124-F59D8F30FDC0}" presName="level" presStyleLbl="node1" presStyleIdx="0" presStyleCnt="4">
        <dgm:presLayoutVars>
          <dgm:chMax val="1"/>
          <dgm:bulletEnabled val="1"/>
        </dgm:presLayoutVars>
      </dgm:prSet>
      <dgm:spPr/>
    </dgm:pt>
    <dgm:pt modelId="{4C0729DA-EC16-4C5E-9E86-20E5D9718424}" type="pres">
      <dgm:prSet presAssocID="{81CC0C29-3754-4B03-9124-F59D8F30FDC0}" presName="levelTx" presStyleLbl="revTx" presStyleIdx="0" presStyleCnt="0">
        <dgm:presLayoutVars>
          <dgm:chMax val="1"/>
          <dgm:bulletEnabled val="1"/>
        </dgm:presLayoutVars>
      </dgm:prSet>
      <dgm:spPr/>
    </dgm:pt>
    <dgm:pt modelId="{5B7318EA-742D-48A6-8B8E-61C81207B015}" type="pres">
      <dgm:prSet presAssocID="{50012519-F6E0-4678-8734-7E24EA23179D}" presName="Name8" presStyleCnt="0"/>
      <dgm:spPr/>
    </dgm:pt>
    <dgm:pt modelId="{11EF0690-A0E1-4050-BB5F-9F49476D4657}" type="pres">
      <dgm:prSet presAssocID="{50012519-F6E0-4678-8734-7E24EA23179D}" presName="level" presStyleLbl="node1" presStyleIdx="1" presStyleCnt="4">
        <dgm:presLayoutVars>
          <dgm:chMax val="1"/>
          <dgm:bulletEnabled val="1"/>
        </dgm:presLayoutVars>
      </dgm:prSet>
      <dgm:spPr/>
    </dgm:pt>
    <dgm:pt modelId="{1A0999BC-A507-4A62-9055-5FF8D6A34979}" type="pres">
      <dgm:prSet presAssocID="{50012519-F6E0-4678-8734-7E24EA23179D}" presName="levelTx" presStyleLbl="revTx" presStyleIdx="0" presStyleCnt="0">
        <dgm:presLayoutVars>
          <dgm:chMax val="1"/>
          <dgm:bulletEnabled val="1"/>
        </dgm:presLayoutVars>
      </dgm:prSet>
      <dgm:spPr/>
    </dgm:pt>
    <dgm:pt modelId="{503D11E9-9936-4E84-98EA-635564968262}" type="pres">
      <dgm:prSet presAssocID="{E54FD1B0-DF16-4A4A-924F-8BD730F345D6}" presName="Name8" presStyleCnt="0"/>
      <dgm:spPr/>
    </dgm:pt>
    <dgm:pt modelId="{55EC43AC-3A60-4DFD-88C2-C7BE21F52E55}" type="pres">
      <dgm:prSet presAssocID="{E54FD1B0-DF16-4A4A-924F-8BD730F345D6}" presName="level" presStyleLbl="node1" presStyleIdx="2" presStyleCnt="4">
        <dgm:presLayoutVars>
          <dgm:chMax val="1"/>
          <dgm:bulletEnabled val="1"/>
        </dgm:presLayoutVars>
      </dgm:prSet>
      <dgm:spPr/>
    </dgm:pt>
    <dgm:pt modelId="{D06839EA-6F5A-4D6E-ACF2-1DD5DE6CF35F}" type="pres">
      <dgm:prSet presAssocID="{E54FD1B0-DF16-4A4A-924F-8BD730F345D6}" presName="levelTx" presStyleLbl="revTx" presStyleIdx="0" presStyleCnt="0">
        <dgm:presLayoutVars>
          <dgm:chMax val="1"/>
          <dgm:bulletEnabled val="1"/>
        </dgm:presLayoutVars>
      </dgm:prSet>
      <dgm:spPr/>
    </dgm:pt>
    <dgm:pt modelId="{B313BC52-F716-4FA9-A5A0-F283874AC324}" type="pres">
      <dgm:prSet presAssocID="{0E278BAD-6FA8-46C7-B48D-341DE488DD1D}" presName="Name8" presStyleCnt="0"/>
      <dgm:spPr/>
    </dgm:pt>
    <dgm:pt modelId="{3B1B0427-C74A-427A-956A-60D917E9ED5B}" type="pres">
      <dgm:prSet presAssocID="{0E278BAD-6FA8-46C7-B48D-341DE488DD1D}" presName="level" presStyleLbl="node1" presStyleIdx="3" presStyleCnt="4" custLinFactNeighborY="-37">
        <dgm:presLayoutVars>
          <dgm:chMax val="1"/>
          <dgm:bulletEnabled val="1"/>
        </dgm:presLayoutVars>
      </dgm:prSet>
      <dgm:spPr/>
    </dgm:pt>
    <dgm:pt modelId="{BEE33A42-32D2-421E-A52E-21622A62F7CD}" type="pres">
      <dgm:prSet presAssocID="{0E278BAD-6FA8-46C7-B48D-341DE488DD1D}" presName="levelTx" presStyleLbl="revTx" presStyleIdx="0" presStyleCnt="0">
        <dgm:presLayoutVars>
          <dgm:chMax val="1"/>
          <dgm:bulletEnabled val="1"/>
        </dgm:presLayoutVars>
      </dgm:prSet>
      <dgm:spPr/>
    </dgm:pt>
  </dgm:ptLst>
  <dgm:cxnLst>
    <dgm:cxn modelId="{9A1E870A-05EE-4724-9C1F-BD75D092E9D1}" type="presOf" srcId="{E54FD1B0-DF16-4A4A-924F-8BD730F345D6}" destId="{55EC43AC-3A60-4DFD-88C2-C7BE21F52E55}" srcOrd="0" destOrd="0" presId="urn:microsoft.com/office/officeart/2005/8/layout/pyramid1"/>
    <dgm:cxn modelId="{E09EB116-AA1A-4D71-8276-5B34554943AA}" type="presOf" srcId="{81CC0C29-3754-4B03-9124-F59D8F30FDC0}" destId="{4C0729DA-EC16-4C5E-9E86-20E5D9718424}" srcOrd="1" destOrd="0" presId="urn:microsoft.com/office/officeart/2005/8/layout/pyramid1"/>
    <dgm:cxn modelId="{AA6B0F1B-80A4-4373-A83D-877CD7F0710C}" type="presOf" srcId="{0E278BAD-6FA8-46C7-B48D-341DE488DD1D}" destId="{BEE33A42-32D2-421E-A52E-21622A62F7CD}" srcOrd="1" destOrd="0" presId="urn:microsoft.com/office/officeart/2005/8/layout/pyramid1"/>
    <dgm:cxn modelId="{F53EDC2A-C0BD-448A-81E3-52F0D7288043}" srcId="{1E44158E-9A9B-4A23-97FB-2B5243C4380F}" destId="{50012519-F6E0-4678-8734-7E24EA23179D}" srcOrd="1" destOrd="0" parTransId="{1D5DF162-42B1-4CE9-8130-5C0B1BB1AD2D}" sibTransId="{0EF879DC-7F7A-47E9-8DD2-6ADBCC248007}"/>
    <dgm:cxn modelId="{D1A9A740-82B8-4E1D-9299-38071E50EA9C}" srcId="{1E44158E-9A9B-4A23-97FB-2B5243C4380F}" destId="{0E278BAD-6FA8-46C7-B48D-341DE488DD1D}" srcOrd="3" destOrd="0" parTransId="{764D9213-FF60-4A92-8C8F-18DC2D69A2CD}" sibTransId="{2D0290AE-AEEA-44D1-8523-F880C28F0177}"/>
    <dgm:cxn modelId="{F0B7EF5C-1C6C-4606-B161-6785CB33ED4A}" type="presOf" srcId="{50012519-F6E0-4678-8734-7E24EA23179D}" destId="{1A0999BC-A507-4A62-9055-5FF8D6A34979}" srcOrd="1" destOrd="0" presId="urn:microsoft.com/office/officeart/2005/8/layout/pyramid1"/>
    <dgm:cxn modelId="{8E16D076-2573-4386-B45D-F8AB21C1BAFD}" type="presOf" srcId="{50012519-F6E0-4678-8734-7E24EA23179D}" destId="{11EF0690-A0E1-4050-BB5F-9F49476D4657}" srcOrd="0" destOrd="0" presId="urn:microsoft.com/office/officeart/2005/8/layout/pyramid1"/>
    <dgm:cxn modelId="{A7E4B17A-FEEC-4F8E-9288-7045F0A7622C}" srcId="{1E44158E-9A9B-4A23-97FB-2B5243C4380F}" destId="{E54FD1B0-DF16-4A4A-924F-8BD730F345D6}" srcOrd="2" destOrd="0" parTransId="{08BBE43B-6203-49F9-B6B0-DA2BFE61C57C}" sibTransId="{597A7D7C-A40D-427F-8FE4-33428930CD7A}"/>
    <dgm:cxn modelId="{B19F05AE-972F-4CC3-85ED-E5AC6B984A56}" type="presOf" srcId="{81CC0C29-3754-4B03-9124-F59D8F30FDC0}" destId="{22C62E32-8832-4C75-A3CC-1643991E28A4}" srcOrd="0" destOrd="0" presId="urn:microsoft.com/office/officeart/2005/8/layout/pyramid1"/>
    <dgm:cxn modelId="{D15D7FBB-4B39-49B9-B21D-4EEC7D99117C}" srcId="{1E44158E-9A9B-4A23-97FB-2B5243C4380F}" destId="{81CC0C29-3754-4B03-9124-F59D8F30FDC0}" srcOrd="0" destOrd="0" parTransId="{441B6514-370C-4F1A-8F12-9F818989266A}" sibTransId="{8F98531D-9BC8-4199-B69F-8E28C9725FF2}"/>
    <dgm:cxn modelId="{F397B6BB-959B-40E1-A184-DECCD2071EC8}" type="presOf" srcId="{E54FD1B0-DF16-4A4A-924F-8BD730F345D6}" destId="{D06839EA-6F5A-4D6E-ACF2-1DD5DE6CF35F}" srcOrd="1" destOrd="0" presId="urn:microsoft.com/office/officeart/2005/8/layout/pyramid1"/>
    <dgm:cxn modelId="{0B4E64BE-CF75-4C51-90DB-495E1061F160}" type="presOf" srcId="{1E44158E-9A9B-4A23-97FB-2B5243C4380F}" destId="{CF9A4A45-3E85-4542-85D5-47F72A4A7E95}" srcOrd="0" destOrd="0" presId="urn:microsoft.com/office/officeart/2005/8/layout/pyramid1"/>
    <dgm:cxn modelId="{3D1F65C4-822E-422B-A64E-49BE3C1932D8}" type="presOf" srcId="{0E278BAD-6FA8-46C7-B48D-341DE488DD1D}" destId="{3B1B0427-C74A-427A-956A-60D917E9ED5B}" srcOrd="0" destOrd="0" presId="urn:microsoft.com/office/officeart/2005/8/layout/pyramid1"/>
    <dgm:cxn modelId="{C5C70708-7118-4EF8-B9B9-16027E1B84E3}" type="presParOf" srcId="{CF9A4A45-3E85-4542-85D5-47F72A4A7E95}" destId="{CE1EB174-F1B2-4CCC-80B8-13CA91FE2433}" srcOrd="0" destOrd="0" presId="urn:microsoft.com/office/officeart/2005/8/layout/pyramid1"/>
    <dgm:cxn modelId="{E43C0E82-7082-4D0C-AD7F-0886CE98E842}" type="presParOf" srcId="{CE1EB174-F1B2-4CCC-80B8-13CA91FE2433}" destId="{22C62E32-8832-4C75-A3CC-1643991E28A4}" srcOrd="0" destOrd="0" presId="urn:microsoft.com/office/officeart/2005/8/layout/pyramid1"/>
    <dgm:cxn modelId="{44DFAFD4-9B74-45B1-9858-DAB42065AC6F}" type="presParOf" srcId="{CE1EB174-F1B2-4CCC-80B8-13CA91FE2433}" destId="{4C0729DA-EC16-4C5E-9E86-20E5D9718424}" srcOrd="1" destOrd="0" presId="urn:microsoft.com/office/officeart/2005/8/layout/pyramid1"/>
    <dgm:cxn modelId="{5933A445-090B-4C28-9076-2354385B8040}" type="presParOf" srcId="{CF9A4A45-3E85-4542-85D5-47F72A4A7E95}" destId="{5B7318EA-742D-48A6-8B8E-61C81207B015}" srcOrd="1" destOrd="0" presId="urn:microsoft.com/office/officeart/2005/8/layout/pyramid1"/>
    <dgm:cxn modelId="{2C0A4F9C-E2AC-453D-96E0-3322252A4FFB}" type="presParOf" srcId="{5B7318EA-742D-48A6-8B8E-61C81207B015}" destId="{11EF0690-A0E1-4050-BB5F-9F49476D4657}" srcOrd="0" destOrd="0" presId="urn:microsoft.com/office/officeart/2005/8/layout/pyramid1"/>
    <dgm:cxn modelId="{F5D424BE-A86C-4191-BA62-FA657BC55D78}" type="presParOf" srcId="{5B7318EA-742D-48A6-8B8E-61C81207B015}" destId="{1A0999BC-A507-4A62-9055-5FF8D6A34979}" srcOrd="1" destOrd="0" presId="urn:microsoft.com/office/officeart/2005/8/layout/pyramid1"/>
    <dgm:cxn modelId="{E98043E0-2EBC-41C5-8713-2F6EB99B9EE8}" type="presParOf" srcId="{CF9A4A45-3E85-4542-85D5-47F72A4A7E95}" destId="{503D11E9-9936-4E84-98EA-635564968262}" srcOrd="2" destOrd="0" presId="urn:microsoft.com/office/officeart/2005/8/layout/pyramid1"/>
    <dgm:cxn modelId="{CE092721-E2E2-46B3-972A-B9D87D6AD291}" type="presParOf" srcId="{503D11E9-9936-4E84-98EA-635564968262}" destId="{55EC43AC-3A60-4DFD-88C2-C7BE21F52E55}" srcOrd="0" destOrd="0" presId="urn:microsoft.com/office/officeart/2005/8/layout/pyramid1"/>
    <dgm:cxn modelId="{B63CB2A9-BA41-4416-8E6D-A05523488EA0}" type="presParOf" srcId="{503D11E9-9936-4E84-98EA-635564968262}" destId="{D06839EA-6F5A-4D6E-ACF2-1DD5DE6CF35F}" srcOrd="1" destOrd="0" presId="urn:microsoft.com/office/officeart/2005/8/layout/pyramid1"/>
    <dgm:cxn modelId="{F4FEB387-0BC5-427D-A74E-A006977CC6EE}" type="presParOf" srcId="{CF9A4A45-3E85-4542-85D5-47F72A4A7E95}" destId="{B313BC52-F716-4FA9-A5A0-F283874AC324}" srcOrd="3" destOrd="0" presId="urn:microsoft.com/office/officeart/2005/8/layout/pyramid1"/>
    <dgm:cxn modelId="{2B0DED7E-32EE-4D78-9864-A1235CB858DC}" type="presParOf" srcId="{B313BC52-F716-4FA9-A5A0-F283874AC324}" destId="{3B1B0427-C74A-427A-956A-60D917E9ED5B}" srcOrd="0" destOrd="0" presId="urn:microsoft.com/office/officeart/2005/8/layout/pyramid1"/>
    <dgm:cxn modelId="{22903FBE-6D5C-46D7-B268-6DBDC0A6AD6C}" type="presParOf" srcId="{B313BC52-F716-4FA9-A5A0-F283874AC324}" destId="{BEE33A42-32D2-421E-A52E-21622A62F7CD}"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2E32-8832-4C75-A3CC-1643991E28A4}">
      <dsp:nvSpPr>
        <dsp:cNvPr id="0" name=""/>
        <dsp:cNvSpPr/>
      </dsp:nvSpPr>
      <dsp:spPr>
        <a:xfrm>
          <a:off x="2818380" y="0"/>
          <a:ext cx="1878920" cy="1016000"/>
        </a:xfrm>
        <a:prstGeom prst="trapezoid">
          <a:avLst>
            <a:gd name="adj" fmla="val 92467"/>
          </a:avLst>
        </a:prstGeom>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pitchFamily="34" charset="0"/>
              <a:cs typeface="Arial" pitchFamily="34" charset="0"/>
            </a:rPr>
            <a:t>Human Order</a:t>
          </a:r>
        </a:p>
      </dsp:txBody>
      <dsp:txXfrm>
        <a:off x="2818380" y="0"/>
        <a:ext cx="1878920" cy="1016000"/>
      </dsp:txXfrm>
    </dsp:sp>
    <dsp:sp modelId="{11EF0690-A0E1-4050-BB5F-9F49476D4657}">
      <dsp:nvSpPr>
        <dsp:cNvPr id="0" name=""/>
        <dsp:cNvSpPr/>
      </dsp:nvSpPr>
      <dsp:spPr>
        <a:xfrm>
          <a:off x="1878920" y="1015999"/>
          <a:ext cx="3757840" cy="1016000"/>
        </a:xfrm>
        <a:prstGeom prst="trapezoid">
          <a:avLst>
            <a:gd name="adj" fmla="val 92467"/>
          </a:avLst>
        </a:prstGeom>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Animal Order</a:t>
          </a:r>
        </a:p>
      </dsp:txBody>
      <dsp:txXfrm>
        <a:off x="2536542" y="1015999"/>
        <a:ext cx="2442596" cy="1016000"/>
      </dsp:txXfrm>
    </dsp:sp>
    <dsp:sp modelId="{55EC43AC-3A60-4DFD-88C2-C7BE21F52E55}">
      <dsp:nvSpPr>
        <dsp:cNvPr id="0" name=""/>
        <dsp:cNvSpPr/>
      </dsp:nvSpPr>
      <dsp:spPr>
        <a:xfrm>
          <a:off x="939460" y="2031999"/>
          <a:ext cx="5636760" cy="1016000"/>
        </a:xfrm>
        <a:prstGeom prst="trapezoid">
          <a:avLst>
            <a:gd name="adj" fmla="val 92467"/>
          </a:avLst>
        </a:prstGeom>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Bio Order</a:t>
          </a:r>
        </a:p>
      </dsp:txBody>
      <dsp:txXfrm>
        <a:off x="1925893" y="2031999"/>
        <a:ext cx="3663894" cy="1016000"/>
      </dsp:txXfrm>
    </dsp:sp>
    <dsp:sp modelId="{3B1B0427-C74A-427A-956A-60D917E9ED5B}">
      <dsp:nvSpPr>
        <dsp:cNvPr id="0" name=""/>
        <dsp:cNvSpPr/>
      </dsp:nvSpPr>
      <dsp:spPr>
        <a:xfrm>
          <a:off x="0" y="3047624"/>
          <a:ext cx="7515681" cy="1016000"/>
        </a:xfrm>
        <a:prstGeom prst="trapezoid">
          <a:avLst>
            <a:gd name="adj" fmla="val 92467"/>
          </a:avLst>
        </a:prstGeom>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Physical Order</a:t>
          </a:r>
        </a:p>
      </dsp:txBody>
      <dsp:txXfrm>
        <a:off x="1315244" y="3047624"/>
        <a:ext cx="4885192"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40578-442E-43C3-BEAB-16438222CF48}"/>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6F757F3-E700-488F-9F55-06FFC00B2583}"/>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C1B5359-DD9B-4F7A-9FD2-396F56F886CE}" type="datetimeFigureOut">
              <a:rPr lang="en-US"/>
              <a:pPr>
                <a:defRPr/>
              </a:pPr>
              <a:t>2/5/2024</a:t>
            </a:fld>
            <a:endParaRPr lang="en-US"/>
          </a:p>
        </p:txBody>
      </p:sp>
      <p:sp>
        <p:nvSpPr>
          <p:cNvPr id="4" name="Footer Placeholder 3">
            <a:extLst>
              <a:ext uri="{FF2B5EF4-FFF2-40B4-BE49-F238E27FC236}">
                <a16:creationId xmlns:a16="http://schemas.microsoft.com/office/drawing/2014/main" id="{F1816783-392D-43C5-82F8-3C5E3ED45462}"/>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9A337D80-6F6A-4EA4-8F88-308AAFA70533}"/>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DE7CB7C-72B3-4016-9AB4-524FE75BF66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8F80EB-8AC2-47AB-87C9-30C339E6631D}"/>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3977802-8E11-4845-9FCA-C3F4C847707E}"/>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3BAC073-D90A-42DB-B193-FA6047D6D4AC}" type="datetimeFigureOut">
              <a:rPr lang="en-US"/>
              <a:pPr>
                <a:defRPr/>
              </a:pPr>
              <a:t>2/5/2024</a:t>
            </a:fld>
            <a:endParaRPr lang="en-US"/>
          </a:p>
        </p:txBody>
      </p:sp>
      <p:sp>
        <p:nvSpPr>
          <p:cNvPr id="4" name="Slide Image Placeholder 3">
            <a:extLst>
              <a:ext uri="{FF2B5EF4-FFF2-40B4-BE49-F238E27FC236}">
                <a16:creationId xmlns:a16="http://schemas.microsoft.com/office/drawing/2014/main" id="{A8C41234-A7D6-45AC-A4C5-773A1E71CB61}"/>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80EC0F8-8E03-407C-AEDE-5E1D29783B77}"/>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630E5F61-A08F-4495-B6D0-0FA241CE821C}"/>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BAA3DF3-80A8-435B-A5D6-76DD46D9D478}"/>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BB1D75F-72BC-469E-90AA-84D1C786045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331D7B2-7866-4F1E-BEF8-9C26478E5B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154597A-389E-4E77-AFA3-442884A170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9F63452-12B8-4E25-B9E2-51C4435DFD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DED7B8B-E594-45F9-B305-9085F30D91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F4B72E1-6A5D-4593-8513-35AEE2462B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AAA6676-CE8B-4837-B756-29AA2873B5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ED6482D-8DC0-4615-B216-8B62DE0DA1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F9838B3-CD45-4065-A607-F56187618A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722B046-56CF-4530-9029-2A21E29B3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68DF558-4864-4BAA-ADEF-3A18944DFB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9E84357-F202-437C-AE22-3B67E4209B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2EA4735-81FD-4DC0-A55A-35F4A6C90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Who is the observer? Self or body?</a:t>
            </a:r>
          </a:p>
          <a:p>
            <a:r>
              <a:rPr lang="en-US" altLang="en-US"/>
              <a:t>Can you see that you are always active “imagination” is always going 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320B9E1-6C3C-42A3-82CA-5943992B36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305919A-C2A2-47B2-9D82-77050CE7B7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9DFC5B4-D35B-444D-BC6D-98548CE580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02822EC4-A5CD-485C-A0DB-7AE49BFAB3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E6AF1B5-E4E1-457D-AEE6-48B74F4FFF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F4AC11B-46DE-4FF7-8277-2DC906EBEA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87732FD-598B-494F-84E2-15EB76BF5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6E48CDE0-B922-42DB-8E68-714ADEE8A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5F59B38B-C536-4746-91FF-1E5B5301E4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687D69AF-A409-47BD-87D5-E78FB01CAD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69;g7a92e33df9_0_0:notes">
            <a:extLst>
              <a:ext uri="{FF2B5EF4-FFF2-40B4-BE49-F238E27FC236}">
                <a16:creationId xmlns:a16="http://schemas.microsoft.com/office/drawing/2014/main" id="{5FBC398B-CE03-4966-8A49-6506D004C702}"/>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3555" name="Google Shape;70;g7a92e33df9_0_0:notes">
            <a:extLst>
              <a:ext uri="{FF2B5EF4-FFF2-40B4-BE49-F238E27FC236}">
                <a16:creationId xmlns:a16="http://schemas.microsoft.com/office/drawing/2014/main" id="{C92A8A06-BEEC-4CE3-A333-3A958922B276}"/>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CFE1AF69-A996-4227-ACDA-437CF6BAFE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27B11FCF-66BE-4413-AAAB-74EC17202BA8}"/>
              </a:ext>
            </a:extLst>
          </p:cNvPr>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GB" altLang="en-US"/>
          </a:p>
        </p:txBody>
      </p:sp>
      <p:sp>
        <p:nvSpPr>
          <p:cNvPr id="4" name="Header Placeholder 3">
            <a:extLst>
              <a:ext uri="{FF2B5EF4-FFF2-40B4-BE49-F238E27FC236}">
                <a16:creationId xmlns:a16="http://schemas.microsoft.com/office/drawing/2014/main" id="{D7F7FB92-C7DE-41D2-A443-ACC3B2D5C5B3}"/>
              </a:ext>
            </a:extLst>
          </p:cNvPr>
          <p:cNvSpPr txBox="1">
            <a:spLocks noGrp="1"/>
          </p:cNvSpPr>
          <p:nvPr/>
        </p:nvSpPr>
        <p:spPr>
          <a:xfrm>
            <a:off x="0" y="0"/>
            <a:ext cx="2971800" cy="457200"/>
          </a:xfrm>
          <a:prstGeom prst="rect">
            <a:avLst/>
          </a:prstGeom>
          <a:noFill/>
        </p:spPr>
        <p:txBody>
          <a:bodyPr/>
          <a:lstStyle/>
          <a:p>
            <a:pPr eaLnBrk="1" fontAlgn="auto" hangingPunct="1">
              <a:spcBef>
                <a:spcPts val="0"/>
              </a:spcBef>
              <a:spcAft>
                <a:spcPts val="0"/>
              </a:spcAft>
              <a:defRPr/>
            </a:pPr>
            <a:endParaRPr lang="en-US" sz="1200">
              <a:latin typeface="+mn-lt"/>
            </a:endParaRPr>
          </a:p>
        </p:txBody>
      </p:sp>
      <p:sp>
        <p:nvSpPr>
          <p:cNvPr id="106501" name="Slide Number Placeholder 4">
            <a:extLst>
              <a:ext uri="{FF2B5EF4-FFF2-40B4-BE49-F238E27FC236}">
                <a16:creationId xmlns:a16="http://schemas.microsoft.com/office/drawing/2014/main" id="{6D9C2DDD-1F9D-47B7-8732-3E832D91ECF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61B687-CD80-48D9-8B5A-A252D15C2727}" type="slidenum">
              <a:rPr lang="en-US" altLang="en-US" sz="1200">
                <a:latin typeface="Calibri" panose="020F0502020204030204" pitchFamily="34" charset="0"/>
              </a:rPr>
              <a:pPr algn="r" eaLnBrk="1" hangingPunct="1"/>
              <a:t>84</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B035899-8EDE-41EC-9066-92C371BE43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DC3A6810-00BA-487F-BF53-2AC3B851BF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82FA2F07-DFB4-4232-A313-AFE1B56E3E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C8A37D4B-35C0-405B-8274-6FF77F2E47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48BADF5F-1160-4D0C-ADB4-E815680FA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18CA250A-F406-4EB0-9CD8-29B91E0D59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CA6F9F57-E376-475C-A8BB-CBB6D05D02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2A78B9E0-4743-4F9D-B4B6-207B6CC1B9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D0AEC94D-1411-442C-9961-94524A13F5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F1C7C8EB-A91C-4125-B404-9AA5ADCF3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1468902A-1D81-47B3-B2A3-C4B37F7461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EBE29EC6-7582-4D9E-AF28-DE769984EA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00DB51B8-ABB0-45CD-B29A-023B72911A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2C248413-B301-4655-888E-94C8F03C8E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7AB01F45-D3EB-466B-8871-9D418F015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CE6640ED-4EBF-41FA-9BB8-43CD7204FA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78;g7a92e33df9_0_6:notes">
            <a:extLst>
              <a:ext uri="{FF2B5EF4-FFF2-40B4-BE49-F238E27FC236}">
                <a16:creationId xmlns:a16="http://schemas.microsoft.com/office/drawing/2014/main" id="{524578E8-01AD-45B7-B582-D257AC070FA8}"/>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9635" name="Google Shape;79;g7a92e33df9_0_6:notes">
            <a:extLst>
              <a:ext uri="{FF2B5EF4-FFF2-40B4-BE49-F238E27FC236}">
                <a16:creationId xmlns:a16="http://schemas.microsoft.com/office/drawing/2014/main" id="{53BB2F08-EB5C-4D1A-898F-05176EED49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82156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89F69D2-E15B-41AF-9355-B4CAD4F81B8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221B260-9066-414A-B3A1-A45BEAD4CC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27652" name="Slide Number Placeholder 3">
            <a:extLst>
              <a:ext uri="{FF2B5EF4-FFF2-40B4-BE49-F238E27FC236}">
                <a16:creationId xmlns:a16="http://schemas.microsoft.com/office/drawing/2014/main" id="{1512342E-5549-4EA4-83AE-A2ACC94722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F97179-D0B7-43BB-9EEE-D7B6BF6C1357}" type="slidenum">
              <a:rPr kumimoji="0" lang="en-I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IN"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44595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7C151F0-E372-4C39-9C3F-BA9A3E3178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F415C3C-95CA-423F-8F61-943FB59295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AA2EFA1-A449-48A6-B065-FE19B54117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DF6EBE7-15E1-42D5-85C5-E74C3517BA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6B7E8F0-E9B6-4556-B798-22DDD56062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BC51349-54CF-481E-89DC-40F5ADEA36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E0837D5-69B0-45AF-B0FB-2863CDA5B5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ABEE301-1091-4424-9623-1DBBD52D23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5AEAE36-3602-4F28-8C6A-5BA990105C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27F1EBA-154D-4353-A1AF-A1FECAAB0E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10" descr="G:\T420-SyncBack-BACKUP Folder\HVPE-C\UHV Website\Logos Human Values &amp; Universities\universal_round.png">
            <a:extLst>
              <a:ext uri="{FF2B5EF4-FFF2-40B4-BE49-F238E27FC236}">
                <a16:creationId xmlns:a16="http://schemas.microsoft.com/office/drawing/2014/main" id="{AC000E91-5AC0-4476-B9F5-7A397BC8A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1">
            <a:extLst>
              <a:ext uri="{FF2B5EF4-FFF2-40B4-BE49-F238E27FC236}">
                <a16:creationId xmlns:a16="http://schemas.microsoft.com/office/drawing/2014/main" id="{1FFB72AA-63C1-4611-8575-D030FD188F48}"/>
              </a:ext>
            </a:extLst>
          </p:cNvPr>
          <p:cNvGrpSpPr>
            <a:grpSpLocks/>
          </p:cNvGrpSpPr>
          <p:nvPr userDrawn="1"/>
        </p:nvGrpSpPr>
        <p:grpSpPr bwMode="auto">
          <a:xfrm>
            <a:off x="109538" y="6527800"/>
            <a:ext cx="2709862" cy="369888"/>
            <a:chOff x="109537" y="6527800"/>
            <a:chExt cx="2709863" cy="369332"/>
          </a:xfrm>
        </p:grpSpPr>
        <p:sp>
          <p:nvSpPr>
            <p:cNvPr id="6" name="Rectangle 27">
              <a:extLst>
                <a:ext uri="{FF2B5EF4-FFF2-40B4-BE49-F238E27FC236}">
                  <a16:creationId xmlns:a16="http://schemas.microsoft.com/office/drawing/2014/main" id="{6C9341F8-8984-4A1E-8ED2-30FD07F9978C}"/>
                </a:ext>
              </a:extLst>
            </p:cNvPr>
            <p:cNvSpPr>
              <a:spLocks noChangeArrowheads="1"/>
            </p:cNvSpPr>
            <p:nvPr/>
          </p:nvSpPr>
          <p:spPr bwMode="auto">
            <a:xfrm flipV="1">
              <a:off x="968374" y="6527800"/>
              <a:ext cx="18510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Team (uhv.org.in)</a:t>
              </a:r>
            </a:p>
          </p:txBody>
        </p:sp>
        <p:pic>
          <p:nvPicPr>
            <p:cNvPr id="7" name="Picture 9">
              <a:extLst>
                <a:ext uri="{FF2B5EF4-FFF2-40B4-BE49-F238E27FC236}">
                  <a16:creationId xmlns:a16="http://schemas.microsoft.com/office/drawing/2014/main" id="{8D308077-BFF4-44A9-8709-1ED750578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3AD65CE-2E7A-464F-A73F-EF0A9CA04EA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p:spPr>
        <p:txBody>
          <a:bodyPr wrap="square">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609600" y="2286000"/>
            <a:ext cx="11049000"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9161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8920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1856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5596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Master - Process">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CB65778-4994-4960-84AE-DDC9F2C91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76125"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4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7559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4019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736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1D48A4C-648D-4657-B396-1D8B22CA60AB}"/>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8593421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47527E2-8858-45BD-8B00-1CC71F16377C}"/>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562329"/>
      </p:ext>
    </p:extLst>
  </p:cSld>
  <p:clrMapOvr>
    <a:masterClrMapping/>
  </p:clrMapOvr>
  <p:transition spd="slow" advClick="0" advTm="1000">
    <p:circl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9" y="76211"/>
            <a:ext cx="12192000" cy="380999"/>
          </a:xfrm>
          <a:prstGeom prst="rect">
            <a:avLst/>
          </a:prstGeom>
        </p:spPr>
        <p:txBody>
          <a:bodyPr lIns="91405" tIns="45702" rIns="91405" bIns="45702"/>
          <a:lstStyle/>
          <a:p>
            <a:r>
              <a:rPr lang="en-US" dirty="0"/>
              <a:t>Click to edit Master title style</a:t>
            </a:r>
          </a:p>
        </p:txBody>
      </p:sp>
      <p:sp>
        <p:nvSpPr>
          <p:cNvPr id="8" name="Text Placeholder 7"/>
          <p:cNvSpPr>
            <a:spLocks noGrp="1"/>
          </p:cNvSpPr>
          <p:nvPr>
            <p:ph type="body" sz="quarter" idx="13"/>
          </p:nvPr>
        </p:nvSpPr>
        <p:spPr>
          <a:xfrm>
            <a:off x="9" y="609600"/>
            <a:ext cx="12192000" cy="5943600"/>
          </a:xfrm>
          <a:prstGeom prst="rect">
            <a:avLst/>
          </a:prstGeom>
        </p:spPr>
        <p:txBody>
          <a:bodyPr lIns="91405" tIns="45702" rIns="91405" bIns="45702">
            <a:normAutofit/>
          </a:bodyPr>
          <a:lstStyle>
            <a:lvl1pPr algn="l" defTabSz="914078" rtl="0" eaLnBrk="1" latinLnBrk="0" hangingPunct="1">
              <a:spcBef>
                <a:spcPct val="20000"/>
              </a:spcBef>
              <a:buFont typeface="Symbol" pitchFamily="18" charset="2"/>
              <a:buChar char="·"/>
              <a:defRPr lang="en-US" sz="2300" b="0" kern="1200" dirty="0" smtClean="0">
                <a:solidFill>
                  <a:schemeClr val="tx1"/>
                </a:solidFill>
                <a:latin typeface="Arial" pitchFamily="34" charset="0"/>
                <a:ea typeface="+mn-ea"/>
                <a:cs typeface="Arial" pitchFamily="34" charset="0"/>
              </a:defRPr>
            </a:lvl1pPr>
            <a:lvl2pPr algn="l" defTabSz="914078"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078" rtl="0" eaLnBrk="1" latinLnBrk="0" hangingPunct="1">
              <a:spcBef>
                <a:spcPct val="20000"/>
              </a:spcBef>
              <a:buFont typeface="Symbol" pitchFamily="18" charset="2"/>
              <a:buChar char="-"/>
              <a:defRPr lang="en-US" sz="1900" kern="1200" dirty="0" smtClean="0">
                <a:solidFill>
                  <a:schemeClr val="tx1"/>
                </a:solidFill>
                <a:latin typeface="Arial" pitchFamily="34" charset="0"/>
                <a:ea typeface="+mn-ea"/>
                <a:cs typeface="Arial" pitchFamily="34" charset="0"/>
              </a:defRPr>
            </a:lvl3pPr>
            <a:lvl4pPr algn="l" defTabSz="914078" rtl="0" eaLnBrk="1" latinLnBrk="0" hangingPunct="1">
              <a:spcBef>
                <a:spcPct val="20000"/>
              </a:spcBef>
              <a:buFont typeface="Symbol" pitchFamily="18" charset="2"/>
              <a:buChar char="-"/>
              <a:defRPr lang="en-US" sz="1500" kern="1200" dirty="0" smtClean="0">
                <a:solidFill>
                  <a:schemeClr val="tx1"/>
                </a:solidFill>
                <a:latin typeface="Arial" pitchFamily="34" charset="0"/>
                <a:ea typeface="+mn-ea"/>
                <a:cs typeface="Arial" pitchFamily="34" charset="0"/>
              </a:defRPr>
            </a:lvl4pPr>
            <a:lvl5pPr algn="l" defTabSz="914078" rtl="0" eaLnBrk="1" latinLnBrk="0" hangingPunct="1">
              <a:spcBef>
                <a:spcPct val="20000"/>
              </a:spcBef>
              <a:buFont typeface="Symbol" pitchFamily="18" charset="2"/>
              <a:buChar char="&gt;"/>
              <a:defRPr lang="en-US" sz="15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9664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 y="609600"/>
            <a:ext cx="6007100" cy="5943600"/>
          </a:xfrm>
          <a:prstGeom prst="rect">
            <a:avLst/>
          </a:prstGeom>
        </p:spPr>
        <p:txBody>
          <a:bodyPr lIns="91405" tIns="45702" rIns="91405" bIns="45702"/>
          <a:lstStyle>
            <a:lvl1pPr>
              <a:defRPr sz="2300" b="0" i="0" baseline="0"/>
            </a:lvl1pPr>
            <a:lvl2pPr>
              <a:defRPr sz="2000" baseline="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311" y="609600"/>
            <a:ext cx="5981700" cy="5943600"/>
          </a:xfrm>
          <a:prstGeom prst="rect">
            <a:avLst/>
          </a:prstGeom>
        </p:spPr>
        <p:txBody>
          <a:bodyPr lIns="91405" tIns="45702" rIns="91405" bIns="45702"/>
          <a:lstStyle>
            <a:lvl1pPr>
              <a:defRPr sz="2300" b="0" i="0" baseline="0"/>
            </a:lvl1pPr>
            <a:lvl2pPr>
              <a:defRPr sz="2000" baseline="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9" y="76211"/>
            <a:ext cx="12192000" cy="380999"/>
          </a:xfrm>
          <a:prstGeom prst="rect">
            <a:avLst/>
          </a:prstGeom>
        </p:spPr>
        <p:txBody>
          <a:bodyPr lIns="91405" tIns="45702" rIns="91405" bIns="45702"/>
          <a:lstStyle/>
          <a:p>
            <a:r>
              <a:rPr lang="en-US" dirty="0"/>
              <a:t>Click to edit Master title style</a:t>
            </a:r>
          </a:p>
        </p:txBody>
      </p:sp>
    </p:spTree>
    <p:extLst>
      <p:ext uri="{BB962C8B-B14F-4D97-AF65-F5344CB8AC3E}">
        <p14:creationId xmlns:p14="http://schemas.microsoft.com/office/powerpoint/2010/main" val="420169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6" y="76207"/>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6" y="609600"/>
            <a:ext cx="12192000" cy="5943600"/>
          </a:xfrm>
          <a:prstGeom prst="rect">
            <a:avLst/>
          </a:prstGeom>
        </p:spPr>
        <p:txBody>
          <a:bodyPr>
            <a:normAutofit/>
          </a:bodyPr>
          <a:lstStyle>
            <a:lvl1pPr algn="l" defTabSz="914217"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217"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217"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217"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217"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4542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F4C65874-1EFB-4A17-805F-F15B3E98B81B}"/>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672B8970-CBE5-43A6-A9BC-1CE6CF3D1359}"/>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D1B94798-2EB8-41AE-8A83-DC79C0733B27}"/>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9E4AAA99-5485-4F96-BA9E-C3A9BF5BC6BD}" type="slidenum">
              <a:rPr lang="en-US" altLang="en-US" sz="800" smtClean="0"/>
              <a:pPr algn="r" eaLnBrk="1" hangingPunct="1">
                <a:defRPr/>
              </a:pPr>
              <a:t>‹#›</a:t>
            </a:fld>
            <a:endParaRPr lang="en-US" altLang="en-US" sz="800"/>
          </a:p>
        </p:txBody>
      </p:sp>
      <p:grpSp>
        <p:nvGrpSpPr>
          <p:cNvPr id="1029" name="Group 6">
            <a:extLst>
              <a:ext uri="{FF2B5EF4-FFF2-40B4-BE49-F238E27FC236}">
                <a16:creationId xmlns:a16="http://schemas.microsoft.com/office/drawing/2014/main" id="{67032D31-1D0C-475C-99B0-F27966D6FFF3}"/>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B5DD6C3C-FC41-43A0-8FCA-361DF1C2E0F7}"/>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D5C850AE-3292-40BA-8E7B-73AC139E63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803697DD-F508-46DC-9502-97A66BB280C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676" r:id="rId1"/>
    <p:sldLayoutId id="2147490677" r:id="rId2"/>
    <p:sldLayoutId id="2147490672" r:id="rId3"/>
    <p:sldLayoutId id="2147490673" r:id="rId4"/>
    <p:sldLayoutId id="2147490678" r:id="rId5"/>
    <p:sldLayoutId id="2147490681" r:id="rId6"/>
    <p:sldLayoutId id="2147490682" r:id="rId7"/>
    <p:sldLayoutId id="2147490683" r:id="rId8"/>
    <p:sldLayoutId id="2147490684" r:id="rId9"/>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6CC3E9B4-E88A-4792-89F9-8B829C130A7F}"/>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159AFE96-69F8-41B4-B269-E3F8390EC608}"/>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rgbClr val="000000"/>
              </a:solidFill>
            </a:endParaRPr>
          </a:p>
        </p:txBody>
      </p:sp>
      <p:sp>
        <p:nvSpPr>
          <p:cNvPr id="1028" name="Slide Number Placeholder 5">
            <a:extLst>
              <a:ext uri="{FF2B5EF4-FFF2-40B4-BE49-F238E27FC236}">
                <a16:creationId xmlns:a16="http://schemas.microsoft.com/office/drawing/2014/main" id="{48A0D6B5-697F-4E8A-A7D3-39273ED6667F}"/>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endParaRPr lang="en-US" altLang="en-US" sz="800" dirty="0">
              <a:solidFill>
                <a:prstClr val="black"/>
              </a:solidFill>
            </a:endParaRPr>
          </a:p>
        </p:txBody>
      </p:sp>
      <p:grpSp>
        <p:nvGrpSpPr>
          <p:cNvPr id="2053" name="Group 6">
            <a:extLst>
              <a:ext uri="{FF2B5EF4-FFF2-40B4-BE49-F238E27FC236}">
                <a16:creationId xmlns:a16="http://schemas.microsoft.com/office/drawing/2014/main" id="{B11B90F3-5865-4491-9F17-4793747822EB}"/>
              </a:ext>
            </a:extLst>
          </p:cNvPr>
          <p:cNvGrpSpPr>
            <a:grpSpLocks/>
          </p:cNvGrpSpPr>
          <p:nvPr userDrawn="1"/>
        </p:nvGrpSpPr>
        <p:grpSpPr bwMode="auto">
          <a:xfrm>
            <a:off x="109538" y="6527800"/>
            <a:ext cx="2709862" cy="369888"/>
            <a:chOff x="109537" y="6527800"/>
            <a:chExt cx="2709863" cy="369332"/>
          </a:xfrm>
        </p:grpSpPr>
        <p:sp>
          <p:nvSpPr>
            <p:cNvPr id="8" name="Rectangle 27">
              <a:extLst>
                <a:ext uri="{FF2B5EF4-FFF2-40B4-BE49-F238E27FC236}">
                  <a16:creationId xmlns:a16="http://schemas.microsoft.com/office/drawing/2014/main" id="{4BB1CBCC-DF26-4157-84B0-8FAD85C75E02}"/>
                </a:ext>
              </a:extLst>
            </p:cNvPr>
            <p:cNvSpPr>
              <a:spLocks noChangeArrowheads="1"/>
            </p:cNvSpPr>
            <p:nvPr/>
          </p:nvSpPr>
          <p:spPr bwMode="auto">
            <a:xfrm flipV="1">
              <a:off x="968374" y="6527800"/>
              <a:ext cx="18510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t>UHV Team (uhv.org.in)</a:t>
              </a:r>
            </a:p>
          </p:txBody>
        </p:sp>
        <p:pic>
          <p:nvPicPr>
            <p:cNvPr id="2055" name="Picture 9">
              <a:extLst>
                <a:ext uri="{FF2B5EF4-FFF2-40B4-BE49-F238E27FC236}">
                  <a16:creationId xmlns:a16="http://schemas.microsoft.com/office/drawing/2014/main" id="{FDA46BE4-08CC-47E9-9B70-4BCA324B8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a:extLst>
                <a:ext uri="{FF2B5EF4-FFF2-40B4-BE49-F238E27FC236}">
                  <a16:creationId xmlns:a16="http://schemas.microsoft.com/office/drawing/2014/main" id="{74E07E0F-AE1F-4069-97B4-AF5FBDFD802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679" r:id="rId1"/>
    <p:sldLayoutId id="2147490674" r:id="rId2"/>
    <p:sldLayoutId id="2147490675" r:id="rId3"/>
    <p:sldLayoutId id="2147490680" r:id="rId4"/>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2.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hyperlink" Target="https://www.youtube.com/watch?v=vbvPkZ8X4d8&amp;list=PLWDeKF97v9SOkLsFSULd2l6tQ4PRxyvRo" TargetMode="External"/><Relationship Id="rId2" Type="http://schemas.openxmlformats.org/officeDocument/2006/relationships/hyperlink" Target="https://drive.google.com/drive/folders/1016XJBOvMgE1DqLW2pBsb2r6Izbtqzmu?usp=sharing" TargetMode="External"/><Relationship Id="rId1" Type="http://schemas.openxmlformats.org/officeDocument/2006/relationships/slideLayout" Target="../slideLayouts/slideLayout4.xml"/><Relationship Id="rId5" Type="http://schemas.openxmlformats.org/officeDocument/2006/relationships/hyperlink" Target="https://www.youtube.com/watch?v=OgdNx0X923I&amp;list=PLYwzG2fd7hzer-n_sVjmtFnuSs_Mph4Bi" TargetMode="External"/><Relationship Id="rId4" Type="http://schemas.openxmlformats.org/officeDocument/2006/relationships/hyperlink" Target="https://www.youtube.com/watch?v=nBdLaFUlO8E&amp;list=PLYwzG2fd7hzeSdsr3W9-8B6mFlx-FIsgB"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v=gIYJePEnvUY" TargetMode="External"/><Relationship Id="rId2" Type="http://schemas.openxmlformats.org/officeDocument/2006/relationships/hyperlink" Target="https://www.youtube.com/watch?v=OVAokeqQuFM"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D9DCBC6-459E-4A1F-935B-BC8EAF39DD99}"/>
              </a:ext>
            </a:extLst>
          </p:cNvPr>
          <p:cNvSpPr>
            <a:spLocks noGrp="1"/>
          </p:cNvSpPr>
          <p:nvPr>
            <p:ph type="subTitle" idx="1"/>
          </p:nvPr>
        </p:nvSpPr>
        <p:spPr>
          <a:xfrm>
            <a:off x="1143000" y="3900488"/>
            <a:ext cx="10515600" cy="369332"/>
          </a:xfrm>
        </p:spPr>
        <p:txBody>
          <a:bodyPr/>
          <a:lstStyle/>
          <a:p>
            <a:r>
              <a:rPr lang="en-IN" dirty="0"/>
              <a:t>For Faculty and Student Buddies who are </a:t>
            </a:r>
            <a:r>
              <a:rPr lang="en-IN"/>
              <a:t>Volunteering in SIP</a:t>
            </a:r>
            <a:endParaRPr lang="en-IN" dirty="0"/>
          </a:p>
        </p:txBody>
      </p:sp>
      <p:sp>
        <p:nvSpPr>
          <p:cNvPr id="8194" name="Title 10">
            <a:extLst>
              <a:ext uri="{FF2B5EF4-FFF2-40B4-BE49-F238E27FC236}">
                <a16:creationId xmlns:a16="http://schemas.microsoft.com/office/drawing/2014/main" id="{1EA8D292-7EAD-4C95-AE53-E1D34DB2B84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Faculty Orientation: </a:t>
            </a:r>
            <a:r>
              <a:rPr lang="en-GB" altLang="en-US" dirty="0">
                <a:latin typeface="Arial" panose="020B0604020202020204" pitchFamily="34" charset="0"/>
                <a:cs typeface="Arial" panose="020B0604020202020204" pitchFamily="34" charset="0"/>
              </a:rPr>
              <a:t>Overview of</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UHV-I in Student Induction Program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F09835D-E824-4B2A-B277-691BFE6B9F6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UHV Module</a:t>
            </a:r>
          </a:p>
        </p:txBody>
      </p:sp>
      <p:sp>
        <p:nvSpPr>
          <p:cNvPr id="3" name="Text Placeholder 2">
            <a:extLst>
              <a:ext uri="{FF2B5EF4-FFF2-40B4-BE49-F238E27FC236}">
                <a16:creationId xmlns:a16="http://schemas.microsoft.com/office/drawing/2014/main" id="{DC62C18B-9179-48C6-A8F7-D7240EA91922}"/>
              </a:ext>
            </a:extLst>
          </p:cNvPr>
          <p:cNvSpPr>
            <a:spLocks noGrp="1"/>
          </p:cNvSpPr>
          <p:nvPr>
            <p:ph type="body" sz="quarter" idx="13"/>
          </p:nvPr>
        </p:nvSpPr>
        <p:spPr/>
        <p:txBody>
          <a:bodyPr>
            <a:normAutofit fontScale="92500"/>
          </a:bodyPr>
          <a:lstStyle/>
          <a:p>
            <a:pPr marL="0" indent="0">
              <a:buFont typeface="Symbol" pitchFamily="18" charset="2"/>
              <a:buNone/>
              <a:defRPr/>
            </a:pPr>
            <a:r>
              <a:rPr lang="en-IN"/>
              <a:t>In the UHV Module of SIP, the main points we want to highlight are:</a:t>
            </a:r>
          </a:p>
          <a:p>
            <a:pPr marL="457200" indent="-457200">
              <a:buFont typeface="+mj-lt"/>
              <a:buAutoNum type="arabicPeriod"/>
              <a:defRPr/>
            </a:pPr>
            <a:r>
              <a:rPr lang="en-IN"/>
              <a:t>Every student has the possibility to reach to their full potential as a human being</a:t>
            </a:r>
          </a:p>
          <a:p>
            <a:pPr marL="457200" indent="-457200">
              <a:buFont typeface="+mj-lt"/>
              <a:buAutoNum type="arabicPeriod"/>
              <a:defRPr/>
            </a:pPr>
            <a:endParaRPr lang="en-IN"/>
          </a:p>
          <a:p>
            <a:pPr marL="457200" indent="-457200">
              <a:buFont typeface="+mj-lt"/>
              <a:buAutoNum type="arabicPeriod"/>
              <a:defRPr/>
            </a:pPr>
            <a:r>
              <a:rPr lang="en-IN"/>
              <a:t>For this, we have to understand</a:t>
            </a:r>
          </a:p>
          <a:p>
            <a:pPr lvl="2">
              <a:defRPr/>
            </a:pPr>
            <a:r>
              <a:rPr lang="en-IN"/>
              <a:t>Ourselves (our aspirations, concerns…), other people, other things around with which we interact…</a:t>
            </a:r>
          </a:p>
          <a:p>
            <a:pPr lvl="2">
              <a:defRPr/>
            </a:pPr>
            <a:r>
              <a:rPr lang="en-IN"/>
              <a:t>Our relationships – with oneself, with other people, other things around us…</a:t>
            </a:r>
          </a:p>
          <a:p>
            <a:pPr marL="457200" indent="-457200">
              <a:buFont typeface="+mj-lt"/>
              <a:buAutoNum type="arabicPeriod"/>
              <a:defRPr/>
            </a:pPr>
            <a:endParaRPr lang="en-IN"/>
          </a:p>
          <a:p>
            <a:pPr marL="457200" indent="-457200">
              <a:buFont typeface="+mj-lt"/>
              <a:buAutoNum type="arabicPeriod"/>
              <a:defRPr/>
            </a:pPr>
            <a:r>
              <a:rPr lang="en-IN"/>
              <a:t>It is possible to understand – because </a:t>
            </a:r>
          </a:p>
          <a:p>
            <a:pPr lvl="2">
              <a:defRPr/>
            </a:pPr>
            <a:r>
              <a:rPr lang="en-IN"/>
              <a:t>The need to understand is innate in every human being and</a:t>
            </a:r>
          </a:p>
          <a:p>
            <a:pPr lvl="2">
              <a:defRPr/>
            </a:pPr>
            <a:r>
              <a:rPr lang="en-IN"/>
              <a:t>The potential to understand is intrinsic to human being</a:t>
            </a:r>
          </a:p>
          <a:p>
            <a:pPr lvl="2">
              <a:defRPr/>
            </a:pPr>
            <a:r>
              <a:rPr lang="en-IN"/>
              <a:t>The essential things to understand are definite</a:t>
            </a:r>
          </a:p>
          <a:p>
            <a:pPr marL="457200" indent="-457200">
              <a:buFont typeface="+mj-lt"/>
              <a:buAutoNum type="arabicPeriod"/>
              <a:defRPr/>
            </a:pPr>
            <a:endParaRPr lang="en-IN"/>
          </a:p>
          <a:p>
            <a:pPr marL="457200" indent="-457200">
              <a:buFont typeface="+mj-lt"/>
              <a:buAutoNum type="arabicPeriod"/>
              <a:defRPr/>
            </a:pPr>
            <a:r>
              <a:rPr lang="en-IN"/>
              <a:t>We will use a process of self-exploration for this… we simply have to pay attention, and explore into the proposals… Let the time in this institution be a time of intense and joyous exploration!</a:t>
            </a:r>
          </a:p>
          <a:p>
            <a:pPr marL="0" indent="0">
              <a:buFont typeface="Symbol" pitchFamily="18" charset="2"/>
              <a:buNone/>
              <a:defRPr/>
            </a:pPr>
            <a:endParaRPr lang="en-IN"/>
          </a:p>
          <a:p>
            <a:pPr marL="0" indent="0">
              <a:buFont typeface="Symbol" pitchFamily="18" charset="2"/>
              <a:buNone/>
              <a:defRPr/>
            </a:pPr>
            <a:r>
              <a:rPr lang="en-IN" b="1"/>
              <a:t>UHV is an exploration into it, so that the student can discover their full human potential, develop a holistic plan for realising it and take some steps towards it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A01C117C-460D-47D7-A925-6A37F165A461}"/>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z="2400"/>
              <a:t>Reverence (</a:t>
            </a:r>
            <a:r>
              <a:rPr lang="en-US" altLang="en-US" sz="2899">
                <a:latin typeface="Kruti Dev 010" pitchFamily="2" charset="0"/>
              </a:rPr>
              <a:t>J)k</a:t>
            </a:r>
            <a:r>
              <a:rPr lang="en-US" altLang="en-US" sz="2400"/>
              <a:t>)</a:t>
            </a:r>
          </a:p>
        </p:txBody>
      </p:sp>
      <p:sp>
        <p:nvSpPr>
          <p:cNvPr id="123907" name="Rectangle 3">
            <a:extLst>
              <a:ext uri="{FF2B5EF4-FFF2-40B4-BE49-F238E27FC236}">
                <a16:creationId xmlns:a16="http://schemas.microsoft.com/office/drawing/2014/main" id="{A04CC84A-8420-4A30-9208-8D31C7121477}"/>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5633">
              <a:buNone/>
            </a:pPr>
            <a:r>
              <a:rPr lang="en-GB" altLang="en-US" sz="2400"/>
              <a:t>The feeling of acceptance for excellence</a:t>
            </a:r>
          </a:p>
          <a:p>
            <a:pPr defTabSz="1085633">
              <a:buNone/>
            </a:pPr>
            <a:r>
              <a:rPr lang="en-GB" altLang="en-US" sz="2899">
                <a:solidFill>
                  <a:srgbClr val="1E00AA"/>
                </a:solidFill>
                <a:latin typeface="Kruti Dev 010" pitchFamily="2" charset="0"/>
              </a:rPr>
              <a:t>Js’Brk dh Loh</a:t>
            </a:r>
            <a:r>
              <a:rPr altLang="en-US" sz="2899">
                <a:solidFill>
                  <a:srgbClr val="1E00AA"/>
                </a:solidFill>
                <a:latin typeface="Kruti Dev 010" pitchFamily="2" charset="0"/>
              </a:rPr>
              <a:t>Ñ</a:t>
            </a:r>
            <a:r>
              <a:rPr lang="en-GB" altLang="en-US" sz="2899">
                <a:solidFill>
                  <a:srgbClr val="1E00AA"/>
                </a:solidFill>
                <a:latin typeface="Kruti Dev 010" pitchFamily="2" charset="0"/>
              </a:rPr>
              <a:t>fr dk HkkoA</a:t>
            </a:r>
          </a:p>
          <a:p>
            <a:pPr defTabSz="1085633">
              <a:buNone/>
            </a:pPr>
            <a:endParaRPr lang="en-GB" altLang="en-US" sz="2899">
              <a:solidFill>
                <a:srgbClr val="1E00AA"/>
              </a:solidFill>
              <a:latin typeface="Kruti Dev 010" pitchFamily="2" charset="0"/>
            </a:endParaRPr>
          </a:p>
          <a:p>
            <a:pPr defTabSz="1085633">
              <a:buNone/>
            </a:pPr>
            <a:r>
              <a:rPr altLang="en-US" sz="2400" u="sng"/>
              <a:t>Excellence </a:t>
            </a:r>
            <a:r>
              <a:rPr lang="en-GB" altLang="en-US" sz="2400" u="sng">
                <a:latin typeface="Kruti Dev 010" pitchFamily="2" charset="0"/>
              </a:rPr>
              <a:t>¼</a:t>
            </a:r>
            <a:r>
              <a:rPr lang="en-GB" altLang="en-US" sz="2899" u="sng">
                <a:solidFill>
                  <a:srgbClr val="1E00AA"/>
                </a:solidFill>
                <a:latin typeface="Kruti Dev 010" pitchFamily="2" charset="0"/>
              </a:rPr>
              <a:t>Js’Brk</a:t>
            </a:r>
            <a:r>
              <a:rPr lang="en-GB" altLang="en-US" sz="2400" u="sng">
                <a:latin typeface="Kruti Dev 010" pitchFamily="2" charset="0"/>
              </a:rPr>
              <a:t>½</a:t>
            </a:r>
            <a:endParaRPr lang="en-GB" altLang="en-US" sz="2400" u="sng">
              <a:solidFill>
                <a:srgbClr val="1E00AA"/>
              </a:solidFill>
              <a:latin typeface="Kruti Dev 010" pitchFamily="2" charset="0"/>
            </a:endParaRPr>
          </a:p>
          <a:p>
            <a:pPr defTabSz="1085633">
              <a:buNone/>
            </a:pPr>
            <a:r>
              <a:rPr altLang="en-US" sz="2400"/>
              <a:t> Understanding Harmony &amp;</a:t>
            </a:r>
          </a:p>
          <a:p>
            <a:pPr defTabSz="1085633">
              <a:buNone/>
            </a:pPr>
            <a:r>
              <a:rPr altLang="en-US" sz="2400"/>
              <a:t>  Living in Harmony</a:t>
            </a:r>
          </a:p>
          <a:p>
            <a:pPr defTabSz="1085633">
              <a:buNone/>
            </a:pPr>
            <a:endParaRPr altLang="en-US" sz="2400">
              <a:solidFill>
                <a:srgbClr val="1E00AA"/>
              </a:solidFill>
            </a:endParaRPr>
          </a:p>
          <a:p>
            <a:pPr defTabSz="1085633">
              <a:buNone/>
            </a:pPr>
            <a:r>
              <a:rPr altLang="en-US" sz="2400">
                <a:solidFill>
                  <a:srgbClr val="1E00AA"/>
                </a:solidFill>
              </a:rPr>
              <a:t>Continuous Happiness</a:t>
            </a:r>
          </a:p>
          <a:p>
            <a:pPr defTabSz="1085633">
              <a:buNone/>
            </a:pPr>
            <a:endParaRPr altLang="en-US" sz="2400">
              <a:solidFill>
                <a:srgbClr val="1E00AA"/>
              </a:solidFill>
            </a:endParaRPr>
          </a:p>
          <a:p>
            <a:pPr defTabSz="1085633">
              <a:buNone/>
            </a:pPr>
            <a:endParaRPr altLang="en-US" sz="2400">
              <a:solidFill>
                <a:srgbClr val="1E00AA"/>
              </a:solidFill>
            </a:endParaRPr>
          </a:p>
          <a:p>
            <a:pPr defTabSz="1085633">
              <a:buNone/>
            </a:pPr>
            <a:endParaRPr altLang="en-US" sz="2400">
              <a:solidFill>
                <a:srgbClr val="1E00AA"/>
              </a:solidFill>
            </a:endParaRPr>
          </a:p>
        </p:txBody>
      </p:sp>
      <p:grpSp>
        <p:nvGrpSpPr>
          <p:cNvPr id="123908" name="Group 5">
            <a:extLst>
              <a:ext uri="{FF2B5EF4-FFF2-40B4-BE49-F238E27FC236}">
                <a16:creationId xmlns:a16="http://schemas.microsoft.com/office/drawing/2014/main" id="{8AD7C64A-3DC3-49C1-B99A-388328BBED1F}"/>
              </a:ext>
            </a:extLst>
          </p:cNvPr>
          <p:cNvGrpSpPr>
            <a:grpSpLocks/>
          </p:cNvGrpSpPr>
          <p:nvPr/>
        </p:nvGrpSpPr>
        <p:grpSpPr bwMode="auto">
          <a:xfrm>
            <a:off x="4776300" y="2133106"/>
            <a:ext cx="5991426" cy="1755369"/>
            <a:chOff x="4240160" y="2133600"/>
            <a:chExt cx="2465440" cy="1755488"/>
          </a:xfrm>
        </p:grpSpPr>
        <p:sp>
          <p:nvSpPr>
            <p:cNvPr id="123911" name="TextBox 3">
              <a:extLst>
                <a:ext uri="{FF2B5EF4-FFF2-40B4-BE49-F238E27FC236}">
                  <a16:creationId xmlns:a16="http://schemas.microsoft.com/office/drawing/2014/main" id="{04F35282-6FAF-4861-B6AE-CC2C3079838F}"/>
                </a:ext>
              </a:extLst>
            </p:cNvPr>
            <p:cNvSpPr txBox="1">
              <a:spLocks noChangeArrowheads="1"/>
            </p:cNvSpPr>
            <p:nvPr/>
          </p:nvSpPr>
          <p:spPr bwMode="auto">
            <a:xfrm>
              <a:off x="4343400" y="2133600"/>
              <a:ext cx="2362200" cy="175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814388" indent="-541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rPr>
                <a:t> at all levels of being</a:t>
              </a:r>
            </a:p>
            <a:p>
              <a:pPr lvl="1" eaLnBrk="1" hangingPunct="1">
                <a:buFont typeface="Calibri" panose="020F0502020204030204" pitchFamily="34" charset="0"/>
                <a:buAutoNum type="arabicPeriod"/>
              </a:pPr>
              <a:r>
                <a:rPr lang="en-US" altLang="en-US">
                  <a:solidFill>
                    <a:srgbClr val="000000"/>
                  </a:solidFill>
                  <a:cs typeface="Arial" panose="020B0604020202020204" pitchFamily="34" charset="0"/>
                </a:rPr>
                <a:t>As an individual human being</a:t>
              </a:r>
            </a:p>
            <a:p>
              <a:pPr lvl="1" eaLnBrk="1" hangingPunct="1">
                <a:buFont typeface="Calibri" panose="020F0502020204030204" pitchFamily="34" charset="0"/>
                <a:buAutoNum type="arabicPeriod"/>
              </a:pPr>
              <a:r>
                <a:rPr lang="en-US" altLang="en-US">
                  <a:solidFill>
                    <a:srgbClr val="000000"/>
                  </a:solidFill>
                  <a:cs typeface="Arial" panose="020B0604020202020204" pitchFamily="34" charset="0"/>
                </a:rPr>
                <a:t>As a member of the family</a:t>
              </a:r>
            </a:p>
            <a:p>
              <a:pPr lvl="1" eaLnBrk="1" hangingPunct="1">
                <a:buFont typeface="Calibri" panose="020F0502020204030204" pitchFamily="34" charset="0"/>
                <a:buAutoNum type="arabicPeriod"/>
              </a:pPr>
              <a:r>
                <a:rPr lang="en-US" altLang="en-US">
                  <a:solidFill>
                    <a:srgbClr val="000000"/>
                  </a:solidFill>
                  <a:cs typeface="Arial" panose="020B0604020202020204" pitchFamily="34" charset="0"/>
                </a:rPr>
                <a:t>As a member of society</a:t>
              </a:r>
            </a:p>
            <a:p>
              <a:pPr lvl="1" eaLnBrk="1" hangingPunct="1">
                <a:buFont typeface="Calibri" panose="020F0502020204030204" pitchFamily="34" charset="0"/>
                <a:buAutoNum type="arabicPeriod"/>
              </a:pPr>
              <a:r>
                <a:rPr lang="en-US" altLang="en-US">
                  <a:solidFill>
                    <a:srgbClr val="000000"/>
                  </a:solidFill>
                  <a:cs typeface="Arial" panose="020B0604020202020204" pitchFamily="34" charset="0"/>
                </a:rPr>
                <a:t>As an unit in nature/existence</a:t>
              </a:r>
            </a:p>
            <a:p>
              <a:pPr eaLnBrk="1" hangingPunct="1"/>
              <a:endParaRPr lang="en-GB" altLang="en-US">
                <a:solidFill>
                  <a:srgbClr val="000000"/>
                </a:solidFill>
              </a:endParaRPr>
            </a:p>
          </p:txBody>
        </p:sp>
        <p:sp>
          <p:nvSpPr>
            <p:cNvPr id="6" name="Right Brace 5">
              <a:extLst>
                <a:ext uri="{FF2B5EF4-FFF2-40B4-BE49-F238E27FC236}">
                  <a16:creationId xmlns:a16="http://schemas.microsoft.com/office/drawing/2014/main" id="{AC545E9F-EF78-4E16-808B-CD1466F728B6}"/>
                </a:ext>
              </a:extLst>
            </p:cNvPr>
            <p:cNvSpPr/>
            <p:nvPr/>
          </p:nvSpPr>
          <p:spPr>
            <a:xfrm>
              <a:off x="4240160" y="2319308"/>
              <a:ext cx="109067" cy="12967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grpSp>
      <p:cxnSp>
        <p:nvCxnSpPr>
          <p:cNvPr id="8" name="Straight Arrow Connector 7">
            <a:extLst>
              <a:ext uri="{FF2B5EF4-FFF2-40B4-BE49-F238E27FC236}">
                <a16:creationId xmlns:a16="http://schemas.microsoft.com/office/drawing/2014/main" id="{F131CEB3-50F4-4E5B-B172-F1E1474EFFFC}"/>
              </a:ext>
            </a:extLst>
          </p:cNvPr>
          <p:cNvCxnSpPr/>
          <p:nvPr/>
        </p:nvCxnSpPr>
        <p:spPr>
          <a:xfrm>
            <a:off x="1524265" y="3505976"/>
            <a:ext cx="0" cy="380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636D1F-2E93-4F31-AA18-99FCA7334EC1}"/>
              </a:ext>
            </a:extLst>
          </p:cNvPr>
          <p:cNvSpPr txBox="1"/>
          <p:nvPr/>
        </p:nvSpPr>
        <p:spPr>
          <a:xfrm>
            <a:off x="2205" y="4702675"/>
            <a:ext cx="10644899" cy="1766478"/>
          </a:xfrm>
          <a:prstGeom prst="rect">
            <a:avLst/>
          </a:prstGeom>
          <a:noFill/>
        </p:spPr>
        <p:txBody>
          <a:bodyPr wrap="none" lIns="108805" tIns="54403" rIns="108805" bIns="54403">
            <a:spAutoFit/>
          </a:bodyPr>
          <a:lstStyle/>
          <a:p>
            <a:pPr marL="408080" indent="-408080">
              <a:spcBef>
                <a:spcPts val="714"/>
              </a:spcBef>
              <a:buFont typeface="Wingdings" panose="05000000000000000000" pitchFamily="2" charset="2"/>
              <a:buChar char="v"/>
              <a:defRPr/>
            </a:pPr>
            <a:r>
              <a:rPr lang="en-US" altLang="en-US" sz="2400" dirty="0">
                <a:solidFill>
                  <a:srgbClr val="1E00AA"/>
                </a:solidFill>
              </a:rPr>
              <a:t>Note that excellence is in terms of Right Understanding and Right Feeling</a:t>
            </a:r>
          </a:p>
          <a:p>
            <a:pPr>
              <a:spcBef>
                <a:spcPts val="714"/>
              </a:spcBef>
              <a:defRPr/>
            </a:pPr>
            <a:r>
              <a:rPr lang="en-US" altLang="en-US" sz="2400" dirty="0">
                <a:solidFill>
                  <a:srgbClr val="1E00AA"/>
                </a:solidFill>
              </a:rPr>
              <a:t>It is different from Skill. </a:t>
            </a:r>
          </a:p>
          <a:p>
            <a:pPr>
              <a:spcBef>
                <a:spcPts val="714"/>
              </a:spcBef>
              <a:defRPr/>
            </a:pPr>
            <a:r>
              <a:rPr lang="en-US" altLang="en-US" sz="2400" dirty="0">
                <a:solidFill>
                  <a:srgbClr val="1E00AA"/>
                </a:solidFill>
              </a:rPr>
              <a:t>Of course, while working for excellence, learning skills is far more easy.</a:t>
            </a:r>
          </a:p>
          <a:p>
            <a:pPr>
              <a:defRPr/>
            </a:pPr>
            <a:endParaRPr lang="en-IN"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7B350CF8-61F6-4586-B700-E4C9819E88D9}"/>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Self Reflection</a:t>
            </a:r>
            <a:endParaRPr lang="en-US" altLang="en-US"/>
          </a:p>
        </p:txBody>
      </p:sp>
      <p:sp>
        <p:nvSpPr>
          <p:cNvPr id="124931" name="Text Placeholder 2">
            <a:extLst>
              <a:ext uri="{FF2B5EF4-FFF2-40B4-BE49-F238E27FC236}">
                <a16:creationId xmlns:a16="http://schemas.microsoft.com/office/drawing/2014/main" id="{7462F19A-8457-43CC-AC3F-196C634CAF8A}"/>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5633"/>
            <a:r>
              <a:rPr altLang="en-US"/>
              <a:t>You want to be excellent or to be special, different from the other?</a:t>
            </a:r>
          </a:p>
          <a:p>
            <a:pPr defTabSz="1085633"/>
            <a:endParaRPr altLang="en-US"/>
          </a:p>
          <a:p>
            <a:pPr defTabSz="1085633"/>
            <a:r>
              <a:rPr altLang="en-US"/>
              <a:t>The other wants to be excellent or the other wants to be special?</a:t>
            </a:r>
          </a:p>
          <a:p>
            <a:pPr defTabSz="1085633"/>
            <a:endParaRPr altLang="en-US"/>
          </a:p>
          <a:p>
            <a:pPr defTabSz="1085633"/>
            <a:r>
              <a:rPr altLang="en-US"/>
              <a:t>You want to jointly make effort for excellence or to compete to be special ?</a:t>
            </a:r>
          </a:p>
          <a:p>
            <a:pPr defTabSz="1085633"/>
            <a:endParaRPr altLang="en-US"/>
          </a:p>
          <a:p>
            <a:pPr defTabSz="1085633"/>
            <a:r>
              <a:rPr altLang="en-US"/>
              <a:t>Which feelings are essential for teamwork to take place?</a:t>
            </a:r>
          </a:p>
          <a:p>
            <a:pPr defTabSz="1085633"/>
            <a:endParaRPr altLang="en-US"/>
          </a:p>
          <a:p>
            <a:pPr defTabSz="1085633"/>
            <a:r>
              <a:rPr altLang="en-US"/>
              <a:t>Which feelings are essential for taking help in understanding from others?</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836FED01-57D5-4FC0-9652-AA869AA2E38D}"/>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Sum Up</a:t>
            </a:r>
            <a:endParaRPr lang="en-US" altLang="en-US"/>
          </a:p>
        </p:txBody>
      </p:sp>
      <p:sp>
        <p:nvSpPr>
          <p:cNvPr id="125955" name="Text Placeholder 2">
            <a:extLst>
              <a:ext uri="{FF2B5EF4-FFF2-40B4-BE49-F238E27FC236}">
                <a16:creationId xmlns:a16="http://schemas.microsoft.com/office/drawing/2014/main" id="{27808947-7579-493F-B962-EF3FAB482763}"/>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5633"/>
            <a:r>
              <a:rPr lang="en-GB" altLang="en-US"/>
              <a:t>Affection is the feeling of being related to the other. With affection, one has the responsibility and commitment for mutual fulfilment in the relationship.</a:t>
            </a:r>
            <a:endParaRPr altLang="en-US"/>
          </a:p>
          <a:p>
            <a:pPr defTabSz="1085633"/>
            <a:endParaRPr altLang="en-US"/>
          </a:p>
          <a:p>
            <a:pPr defTabSz="1085633"/>
            <a:r>
              <a:rPr lang="en-GB" altLang="en-US"/>
              <a:t>Excellence is the understanding and living in harmony at all levels of living. </a:t>
            </a:r>
            <a:r>
              <a:rPr lang="en-IN" altLang="en-US"/>
              <a:t>Making effort for Excellence and Competing with the other is not the same thing. </a:t>
            </a:r>
            <a:endParaRPr altLang="en-US"/>
          </a:p>
          <a:p>
            <a:pPr defTabSz="1085633"/>
            <a:endParaRPr altLang="en-US"/>
          </a:p>
          <a:p>
            <a:pPr defTabSz="1085633"/>
            <a:r>
              <a:rPr altLang="en-US"/>
              <a:t>Reverence is the </a:t>
            </a:r>
            <a:r>
              <a:rPr lang="en-GB" altLang="en-US"/>
              <a:t>feeling of acceptance for excellence</a:t>
            </a:r>
            <a:endParaRPr altLang="en-US"/>
          </a:p>
          <a:p>
            <a:pPr defTabSz="1085633"/>
            <a:endParaRPr altLang="en-US"/>
          </a:p>
          <a:p>
            <a:pPr defTabSz="1085633"/>
            <a:endParaRPr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b="1" dirty="0">
                          <a:solidFill>
                            <a:schemeClr val="tx1"/>
                          </a:solidFill>
                          <a:effectLst/>
                        </a:rPr>
                        <a:t>8, 9, 10 and 11</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Harmony in the Family</a:t>
                      </a:r>
                      <a:br>
                        <a:rPr lang="en-US" sz="2000" b="1" kern="1200" dirty="0">
                          <a:solidFill>
                            <a:schemeClr val="tx1"/>
                          </a:solidFill>
                          <a:effectLst/>
                          <a:latin typeface="+mn-lt"/>
                          <a:ea typeface="+mn-ea"/>
                          <a:cs typeface="+mn-cs"/>
                        </a:rPr>
                      </a:br>
                      <a:r>
                        <a:rPr lang="en-US" sz="2000" b="1" kern="1200" dirty="0">
                          <a:solidFill>
                            <a:schemeClr val="tx1"/>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dirty="0">
                          <a:solidFill>
                            <a:schemeClr val="bg1">
                              <a:lumMod val="75000"/>
                            </a:schemeClr>
                          </a:solidFill>
                          <a:effectLst/>
                        </a:rPr>
                        <a:t>12</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Participation in 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the society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a:solidFill>
                            <a:schemeClr val="bg1">
                              <a:lumMod val="75000"/>
                            </a:schemeClr>
                          </a:solidFill>
                          <a:effectLst/>
                        </a:rPr>
                        <a:t>13</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Natural Environment</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Participation in nature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nature/existence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14</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Sum Up</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Review role of education</a:t>
                      </a:r>
                    </a:p>
                    <a:p>
                      <a:pPr marL="0" marR="0" algn="just">
                        <a:lnSpc>
                          <a:spcPct val="107000"/>
                        </a:lnSpc>
                        <a:spcBef>
                          <a:spcPts val="0"/>
                        </a:spcBef>
                        <a:spcAft>
                          <a:spcPts val="0"/>
                        </a:spcAft>
                      </a:pPr>
                      <a:r>
                        <a:rPr lang="en-US" sz="2000" dirty="0">
                          <a:solidFill>
                            <a:schemeClr val="bg1">
                              <a:lumMod val="75000"/>
                            </a:schemeClr>
                          </a:solidFill>
                          <a:effectLst/>
                        </a:rPr>
                        <a:t>Need for a holistic, humane world-vision</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Information about UHV-II course,</a:t>
                      </a:r>
                    </a:p>
                    <a:p>
                      <a:pPr marL="0" marR="0" algn="just">
                        <a:lnSpc>
                          <a:spcPct val="107000"/>
                        </a:lnSpc>
                        <a:spcBef>
                          <a:spcPts val="0"/>
                        </a:spcBef>
                        <a:spcAft>
                          <a:spcPts val="0"/>
                        </a:spcAft>
                      </a:pPr>
                      <a:r>
                        <a:rPr lang="en-US" sz="2000" dirty="0">
                          <a:solidFill>
                            <a:schemeClr val="bg1">
                              <a:lumMod val="75000"/>
                            </a:schemeClr>
                          </a:solidFill>
                          <a:effectLst/>
                        </a:rPr>
                        <a:t>mentor and buddy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15</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Self-evaluation and Closure</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Sharing and feedback</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 </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076033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0">
            <a:extLst>
              <a:ext uri="{FF2B5EF4-FFF2-40B4-BE49-F238E27FC236}">
                <a16:creationId xmlns:a16="http://schemas.microsoft.com/office/drawing/2014/main" id="{993216C4-FF69-48B9-BA81-E253F30189D7}"/>
              </a:ext>
            </a:extLst>
          </p:cNvPr>
          <p:cNvSpPr>
            <a:spLocks noGrp="1"/>
          </p:cNvSpPr>
          <p:nvPr>
            <p:ph type="ctrTitle"/>
          </p:nvPr>
        </p:nvSpPr>
        <p:spPr bwMode="auto">
          <a:xfrm>
            <a:off x="916393" y="685641"/>
            <a:ext cx="10968674"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pPr algn="ctr"/>
            <a:r>
              <a:rPr lang="en-GB" altLang="en-US" sz="3599" dirty="0">
                <a:latin typeface="Arial" panose="020B0604020202020204" pitchFamily="34" charset="0"/>
                <a:cs typeface="Arial" panose="020B0604020202020204" pitchFamily="34" charset="0"/>
              </a:rPr>
              <a:t>UHV-I</a:t>
            </a:r>
            <a:br>
              <a:rPr lang="en-GB" altLang="en-US" sz="3599" dirty="0">
                <a:latin typeface="Arial" panose="020B0604020202020204" pitchFamily="34" charset="0"/>
                <a:cs typeface="Arial" panose="020B0604020202020204" pitchFamily="34" charset="0"/>
              </a:rPr>
            </a:br>
            <a:r>
              <a:rPr lang="en-GB" altLang="en-US" sz="3599" dirty="0">
                <a:latin typeface="Arial" panose="020B0604020202020204" pitchFamily="34" charset="0"/>
                <a:cs typeface="Arial" panose="020B0604020202020204" pitchFamily="34" charset="0"/>
              </a:rPr>
              <a:t>Session 11</a:t>
            </a:r>
            <a:br>
              <a:rPr lang="en-GB" altLang="en-US" sz="3599" dirty="0">
                <a:latin typeface="Arial" panose="020B0604020202020204" pitchFamily="34" charset="0"/>
                <a:cs typeface="Arial" panose="020B0604020202020204" pitchFamily="34" charset="0"/>
              </a:rPr>
            </a:br>
            <a:br>
              <a:rPr lang="en-GB" altLang="en-US" sz="3599" dirty="0">
                <a:latin typeface="Arial" panose="020B0604020202020204" pitchFamily="34" charset="0"/>
                <a:cs typeface="Arial" panose="020B0604020202020204" pitchFamily="34" charset="0"/>
              </a:rPr>
            </a:br>
            <a:br>
              <a:rPr lang="en-GB" altLang="en-US" sz="3599" dirty="0">
                <a:latin typeface="Arial" panose="020B0604020202020204" pitchFamily="34" charset="0"/>
                <a:cs typeface="Arial" panose="020B0604020202020204" pitchFamily="34" charset="0"/>
              </a:rPr>
            </a:br>
            <a:r>
              <a:rPr lang="en-GB" altLang="en-US" sz="3599" dirty="0">
                <a:latin typeface="Arial" panose="020B0604020202020204" pitchFamily="34" charset="0"/>
                <a:cs typeface="Arial" panose="020B0604020202020204" pitchFamily="34" charset="0"/>
              </a:rPr>
              <a:t>Gratitude</a:t>
            </a:r>
            <a:r>
              <a:rPr lang="hi-IN" altLang="en-US" sz="3599" dirty="0">
                <a:latin typeface="Arial" panose="020B0604020202020204" pitchFamily="34" charset="0"/>
                <a:cs typeface="Arial" panose="020B0604020202020204" pitchFamily="34" charset="0"/>
              </a:rPr>
              <a:t> and Love</a:t>
            </a:r>
            <a:br>
              <a:rPr lang="en-IN" altLang="en-US" sz="3599" dirty="0">
                <a:latin typeface="Arial" panose="020B0604020202020204" pitchFamily="34" charset="0"/>
                <a:cs typeface="Arial" panose="020B0604020202020204" pitchFamily="34" charset="0"/>
              </a:rPr>
            </a:br>
            <a:r>
              <a:rPr lang="en-IN" altLang="en-US" sz="2799" dirty="0">
                <a:latin typeface="Arial" panose="020B0604020202020204" pitchFamily="34" charset="0"/>
                <a:cs typeface="Arial" panose="020B0604020202020204" pitchFamily="34" charset="0"/>
              </a:rPr>
              <a:t>(Concerns: gratitude vs. ungratefulness,</a:t>
            </a:r>
            <a:br>
              <a:rPr lang="en-IN" altLang="en-US" sz="2799" dirty="0">
                <a:latin typeface="Arial" panose="020B0604020202020204" pitchFamily="34" charset="0"/>
                <a:cs typeface="Arial" panose="020B0604020202020204" pitchFamily="34" charset="0"/>
              </a:rPr>
            </a:br>
            <a:r>
              <a:rPr lang="en-IN" altLang="en-US" sz="2799" dirty="0">
                <a:latin typeface="Arial" panose="020B0604020202020204" pitchFamily="34" charset="0"/>
                <a:cs typeface="Arial" panose="020B0604020202020204" pitchFamily="34" charset="0"/>
              </a:rPr>
              <a:t>love vs. Infatuation)</a:t>
            </a:r>
            <a:br>
              <a:rPr lang="en-GB" altLang="en-US" sz="3599" dirty="0">
                <a:latin typeface="Arial" panose="020B0604020202020204" pitchFamily="34" charset="0"/>
                <a:cs typeface="Arial" panose="020B0604020202020204" pitchFamily="34" charset="0"/>
              </a:rPr>
            </a:br>
            <a:br>
              <a:rPr lang="en-GB" altLang="en-US" sz="3599" dirty="0">
                <a:latin typeface="Arial" panose="020B0604020202020204" pitchFamily="34" charset="0"/>
                <a:cs typeface="Arial" panose="020B0604020202020204" pitchFamily="34" charset="0"/>
              </a:rPr>
            </a:br>
            <a:br>
              <a:rPr lang="en-GB" altLang="en-US" sz="3599" dirty="0">
                <a:latin typeface="Arial" panose="020B0604020202020204" pitchFamily="34" charset="0"/>
                <a:cs typeface="Arial" panose="020B0604020202020204" pitchFamily="34" charset="0"/>
              </a:rPr>
            </a:br>
            <a:br>
              <a:rPr lang="en-GB" altLang="en-US" sz="3599" dirty="0">
                <a:latin typeface="Arial" panose="020B0604020202020204" pitchFamily="34" charset="0"/>
                <a:cs typeface="Arial" panose="020B0604020202020204" pitchFamily="34" charset="0"/>
              </a:rPr>
            </a:br>
            <a:endParaRPr lang="en-US" altLang="en-US" sz="3599" b="0" dirty="0">
              <a:latin typeface="Arial" panose="020B0604020202020204" pitchFamily="34" charset="0"/>
            </a:endParaRPr>
          </a:p>
        </p:txBody>
      </p:sp>
      <p:sp>
        <p:nvSpPr>
          <p:cNvPr id="126979" name="Rectangle 2">
            <a:extLst>
              <a:ext uri="{FF2B5EF4-FFF2-40B4-BE49-F238E27FC236}">
                <a16:creationId xmlns:a16="http://schemas.microsoft.com/office/drawing/2014/main" id="{6A3E50B7-7D6C-4C42-A452-638BC693282D}"/>
              </a:ext>
            </a:extLst>
          </p:cNvPr>
          <p:cNvSpPr>
            <a:spLocks noChangeArrowheads="1"/>
          </p:cNvSpPr>
          <p:nvPr/>
        </p:nvSpPr>
        <p:spPr bwMode="auto">
          <a:xfrm>
            <a:off x="52993" y="5369270"/>
            <a:ext cx="12086015" cy="119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1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C5819B6-7C4D-438A-AA18-70B7B2A6B974}"/>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eaLnBrk="1" hangingPunct="1"/>
            <a:r>
              <a:rPr lang="en-US" altLang="en-US"/>
              <a:t>Gratitude </a:t>
            </a:r>
            <a:r>
              <a:rPr lang="en-US" altLang="en-US" sz="2799">
                <a:latin typeface="Kruti Dev 010" pitchFamily="2" charset="0"/>
              </a:rPr>
              <a:t>¼d`rKrk½</a:t>
            </a:r>
            <a:r>
              <a:rPr lang="en-US" altLang="en-US" i="1"/>
              <a:t>				</a:t>
            </a:r>
            <a:endParaRPr lang="en-US" altLang="en-US" sz="2799">
              <a:latin typeface="Kruti Dev 010" pitchFamily="2" charset="0"/>
            </a:endParaRPr>
          </a:p>
        </p:txBody>
      </p:sp>
      <p:sp>
        <p:nvSpPr>
          <p:cNvPr id="11267" name="Content Placeholder 3">
            <a:extLst>
              <a:ext uri="{FF2B5EF4-FFF2-40B4-BE49-F238E27FC236}">
                <a16:creationId xmlns:a16="http://schemas.microsoft.com/office/drawing/2014/main" id="{BCF92AC1-FB76-4565-BC85-25611B404F84}"/>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912630">
              <a:buNone/>
            </a:pPr>
            <a:endParaRPr altLang="en-US"/>
          </a:p>
          <a:p>
            <a:pPr defTabSz="912630">
              <a:buNone/>
            </a:pPr>
            <a:r>
              <a:rPr altLang="en-US"/>
              <a:t>Feeling for those who have made effort in terms  of providing help in the process of my development (excellence) </a:t>
            </a:r>
          </a:p>
          <a:p>
            <a:pPr defTabSz="912630">
              <a:buNone/>
            </a:pPr>
            <a:r>
              <a:rPr altLang="en-US" sz="2999" b="1">
                <a:solidFill>
                  <a:srgbClr val="1E00AA"/>
                </a:solidFill>
                <a:latin typeface="Kruti Dev 010" pitchFamily="2" charset="0"/>
              </a:rPr>
              <a:t>ftUgksaus esjh Js’Brk ds fy, iz;kl fd;k gS] muds izfr HkkoA</a:t>
            </a:r>
          </a:p>
          <a:p>
            <a:pPr defTabSz="912630">
              <a:buNone/>
            </a:pPr>
            <a:endParaRPr altLang="en-US"/>
          </a:p>
          <a:p>
            <a:pPr defTabSz="912630">
              <a:buNone/>
            </a:pPr>
            <a:r>
              <a:rPr altLang="en-US"/>
              <a:t>I can see that the other has a feeling of care, affection, trust.. in behavior with me. I can also see that the other</a:t>
            </a:r>
          </a:p>
          <a:p>
            <a:pPr defTabSz="912630">
              <a:buNone/>
            </a:pPr>
            <a:endParaRPr altLang="en-US"/>
          </a:p>
          <a:p>
            <a:pPr marL="685663" lvl="1" indent="-457109" defTabSz="912630">
              <a:buFont typeface="Arial" panose="020B0604020202020204" pitchFamily="34" charset="0"/>
              <a:buAutoNum type="alphaLcParenR"/>
            </a:pPr>
            <a:r>
              <a:rPr altLang="en-US" sz="2200"/>
              <a:t>has helped me in developing right understanding &amp; right feeling in me</a:t>
            </a:r>
          </a:p>
          <a:p>
            <a:pPr marL="685663" lvl="1" indent="-457109" defTabSz="912630">
              <a:buFont typeface="Arial" panose="020B0604020202020204" pitchFamily="34" charset="0"/>
              <a:buAutoNum type="alphaLcParenR"/>
            </a:pPr>
            <a:r>
              <a:rPr altLang="en-US" sz="2200"/>
              <a:t>has provided me with the necessary physical facility</a:t>
            </a:r>
          </a:p>
          <a:p>
            <a:pPr defTabSz="912630">
              <a:buNone/>
            </a:pPr>
            <a:endParaRPr altLang="en-US"/>
          </a:p>
          <a:p>
            <a:pPr defTabSz="912630">
              <a:buNone/>
            </a:pPr>
            <a:endParaRPr altLang="en-US"/>
          </a:p>
          <a:p>
            <a:pPr defTabSz="912630">
              <a:buNone/>
            </a:pPr>
            <a:endParaRPr altLang="en-US"/>
          </a:p>
        </p:txBody>
      </p:sp>
      <p:sp>
        <p:nvSpPr>
          <p:cNvPr id="2" name="TextBox 1">
            <a:extLst>
              <a:ext uri="{FF2B5EF4-FFF2-40B4-BE49-F238E27FC236}">
                <a16:creationId xmlns:a16="http://schemas.microsoft.com/office/drawing/2014/main" id="{9A34CE99-6A5F-43E2-B0E5-FB9970512DDF}"/>
              </a:ext>
            </a:extLst>
          </p:cNvPr>
          <p:cNvSpPr txBox="1">
            <a:spLocks noChangeArrowheads="1"/>
          </p:cNvSpPr>
          <p:nvPr/>
        </p:nvSpPr>
        <p:spPr bwMode="auto">
          <a:xfrm>
            <a:off x="510087" y="5867629"/>
            <a:ext cx="8495921" cy="83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1E00AA"/>
                </a:solidFill>
              </a:rPr>
              <a:t>GRATITUDE</a:t>
            </a:r>
            <a:r>
              <a:rPr lang="en-US" altLang="en-US" sz="2400">
                <a:solidFill>
                  <a:srgbClr val="1E00AA"/>
                </a:solidFill>
              </a:rPr>
              <a:t> is significant in the development of relationship.</a:t>
            </a:r>
          </a:p>
          <a:p>
            <a:endParaRPr lang="en-I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5058DA2E-E037-4FB4-8427-E128DD7E522A}"/>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CA" altLang="en-US"/>
              <a:t>Gratitude for all the Help we Receive</a:t>
            </a:r>
            <a:endParaRPr lang="en-US" altLang="en-US"/>
          </a:p>
        </p:txBody>
      </p:sp>
      <p:sp>
        <p:nvSpPr>
          <p:cNvPr id="3" name="Text Placeholder 2">
            <a:extLst>
              <a:ext uri="{FF2B5EF4-FFF2-40B4-BE49-F238E27FC236}">
                <a16:creationId xmlns:a16="http://schemas.microsoft.com/office/drawing/2014/main" id="{28A2D972-E336-47AF-9294-F5AD169224C0}"/>
              </a:ext>
            </a:extLst>
          </p:cNvPr>
          <p:cNvSpPr>
            <a:spLocks noGrp="1"/>
          </p:cNvSpPr>
          <p:nvPr>
            <p:ph type="body" sz="quarter" idx="13"/>
          </p:nvPr>
        </p:nvSpPr>
        <p:spPr bwMode="auto">
          <a:xfrm>
            <a:off x="2205" y="609458"/>
            <a:ext cx="12187592" cy="6248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0" indent="0" defTabSz="912630">
              <a:buNone/>
            </a:pPr>
            <a:r>
              <a:rPr lang="en-CA" altLang="en-US"/>
              <a:t>Let us </a:t>
            </a:r>
            <a:r>
              <a:rPr lang="en-CA" altLang="en-US">
                <a:solidFill>
                  <a:srgbClr val="0000FF"/>
                </a:solidFill>
              </a:rPr>
              <a:t>list down the help we are receiving </a:t>
            </a:r>
            <a:r>
              <a:rPr lang="en-CA" altLang="en-US"/>
              <a:t>from family, friends, teachers, society (related to food, shelter etc..) and nature</a:t>
            </a:r>
          </a:p>
          <a:p>
            <a:pPr marL="0" indent="0" defTabSz="912630">
              <a:buNone/>
            </a:pPr>
            <a:endParaRPr lang="en-CA" altLang="en-US"/>
          </a:p>
        </p:txBody>
      </p:sp>
      <p:sp>
        <p:nvSpPr>
          <p:cNvPr id="4" name="TextBox 3">
            <a:extLst>
              <a:ext uri="{FF2B5EF4-FFF2-40B4-BE49-F238E27FC236}">
                <a16:creationId xmlns:a16="http://schemas.microsoft.com/office/drawing/2014/main" id="{5793351D-F7B5-48A2-BD17-A962295CF7C4}"/>
              </a:ext>
            </a:extLst>
          </p:cNvPr>
          <p:cNvSpPr txBox="1">
            <a:spLocks noChangeArrowheads="1"/>
          </p:cNvSpPr>
          <p:nvPr/>
        </p:nvSpPr>
        <p:spPr bwMode="auto">
          <a:xfrm>
            <a:off x="205358" y="1512538"/>
            <a:ext cx="11451162" cy="10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1238" indent="604838" eaLnBrk="0" fontAlgn="base" hangingPunct="0">
              <a:spcBef>
                <a:spcPct val="0"/>
              </a:spcBef>
              <a:spcAft>
                <a:spcPct val="0"/>
              </a:spcAft>
              <a:defRPr>
                <a:solidFill>
                  <a:schemeClr val="tx1"/>
                </a:solidFill>
                <a:latin typeface="Arial" panose="020B0604020202020204" pitchFamily="34" charset="0"/>
              </a:defRPr>
            </a:lvl6pPr>
            <a:lvl7pPr marL="2738438" indent="604838" eaLnBrk="0" fontAlgn="base" hangingPunct="0">
              <a:spcBef>
                <a:spcPct val="0"/>
              </a:spcBef>
              <a:spcAft>
                <a:spcPct val="0"/>
              </a:spcAft>
              <a:defRPr>
                <a:solidFill>
                  <a:schemeClr val="tx1"/>
                </a:solidFill>
                <a:latin typeface="Arial" panose="020B0604020202020204" pitchFamily="34" charset="0"/>
              </a:defRPr>
            </a:lvl7pPr>
            <a:lvl8pPr marL="3195638" indent="604838" eaLnBrk="0" fontAlgn="base" hangingPunct="0">
              <a:spcBef>
                <a:spcPct val="0"/>
              </a:spcBef>
              <a:spcAft>
                <a:spcPct val="0"/>
              </a:spcAft>
              <a:defRPr>
                <a:solidFill>
                  <a:schemeClr val="tx1"/>
                </a:solidFill>
                <a:latin typeface="Arial" panose="020B0604020202020204" pitchFamily="34" charset="0"/>
              </a:defRPr>
            </a:lvl8pPr>
            <a:lvl9pPr marL="3652838" indent="604838"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000"/>
              <a:t>Make a list of needs (e.g. food) that you are using throughout the day. </a:t>
            </a:r>
          </a:p>
          <a:p>
            <a:pPr>
              <a:buFont typeface="Arial" panose="020B0604020202020204" pitchFamily="34" charset="0"/>
              <a:buChar char="•"/>
            </a:pPr>
            <a:r>
              <a:rPr lang="en-US" altLang="en-US" sz="2000"/>
              <a:t>See, the people and natural environment which are immediately responsible to fulfill this need (e.g. cook)</a:t>
            </a:r>
          </a:p>
        </p:txBody>
      </p:sp>
      <p:sp>
        <p:nvSpPr>
          <p:cNvPr id="5" name="TextBox 4">
            <a:extLst>
              <a:ext uri="{FF2B5EF4-FFF2-40B4-BE49-F238E27FC236}">
                <a16:creationId xmlns:a16="http://schemas.microsoft.com/office/drawing/2014/main" id="{72403FD8-2445-4020-AFF5-0F5DE02DB051}"/>
              </a:ext>
            </a:extLst>
          </p:cNvPr>
          <p:cNvSpPr txBox="1">
            <a:spLocks noChangeArrowheads="1"/>
          </p:cNvSpPr>
          <p:nvPr/>
        </p:nvSpPr>
        <p:spPr bwMode="auto">
          <a:xfrm>
            <a:off x="306935" y="2701300"/>
            <a:ext cx="11451162" cy="70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1238" indent="604838" eaLnBrk="0" fontAlgn="base" hangingPunct="0">
              <a:spcBef>
                <a:spcPct val="0"/>
              </a:spcBef>
              <a:spcAft>
                <a:spcPct val="0"/>
              </a:spcAft>
              <a:defRPr>
                <a:solidFill>
                  <a:schemeClr val="tx1"/>
                </a:solidFill>
                <a:latin typeface="Arial" panose="020B0604020202020204" pitchFamily="34" charset="0"/>
              </a:defRPr>
            </a:lvl6pPr>
            <a:lvl7pPr marL="2738438" indent="604838" eaLnBrk="0" fontAlgn="base" hangingPunct="0">
              <a:spcBef>
                <a:spcPct val="0"/>
              </a:spcBef>
              <a:spcAft>
                <a:spcPct val="0"/>
              </a:spcAft>
              <a:defRPr>
                <a:solidFill>
                  <a:schemeClr val="tx1"/>
                </a:solidFill>
                <a:latin typeface="Arial" panose="020B0604020202020204" pitchFamily="34" charset="0"/>
              </a:defRPr>
            </a:lvl7pPr>
            <a:lvl8pPr marL="3195638" indent="604838" eaLnBrk="0" fontAlgn="base" hangingPunct="0">
              <a:spcBef>
                <a:spcPct val="0"/>
              </a:spcBef>
              <a:spcAft>
                <a:spcPct val="0"/>
              </a:spcAft>
              <a:defRPr>
                <a:solidFill>
                  <a:schemeClr val="tx1"/>
                </a:solidFill>
                <a:latin typeface="Arial" panose="020B0604020202020204" pitchFamily="34" charset="0"/>
              </a:defRPr>
            </a:lvl8pPr>
            <a:lvl9pPr marL="3652838" indent="604838"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000"/>
              <a:t>In the next level, make the list of people who have helped in growing the food, processing it, transporting it to your place etc.</a:t>
            </a:r>
          </a:p>
        </p:txBody>
      </p:sp>
      <p:sp>
        <p:nvSpPr>
          <p:cNvPr id="6" name="TextBox 5">
            <a:extLst>
              <a:ext uri="{FF2B5EF4-FFF2-40B4-BE49-F238E27FC236}">
                <a16:creationId xmlns:a16="http://schemas.microsoft.com/office/drawing/2014/main" id="{FF9ED812-35D6-47B8-ABF6-298363771A0E}"/>
              </a:ext>
            </a:extLst>
          </p:cNvPr>
          <p:cNvSpPr txBox="1">
            <a:spLocks noChangeArrowheads="1"/>
          </p:cNvSpPr>
          <p:nvPr/>
        </p:nvSpPr>
        <p:spPr bwMode="auto">
          <a:xfrm>
            <a:off x="306934" y="3499628"/>
            <a:ext cx="10943280" cy="70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1238" indent="604838" eaLnBrk="0" fontAlgn="base" hangingPunct="0">
              <a:spcBef>
                <a:spcPct val="0"/>
              </a:spcBef>
              <a:spcAft>
                <a:spcPct val="0"/>
              </a:spcAft>
              <a:defRPr>
                <a:solidFill>
                  <a:schemeClr val="tx1"/>
                </a:solidFill>
                <a:latin typeface="Arial" panose="020B0604020202020204" pitchFamily="34" charset="0"/>
              </a:defRPr>
            </a:lvl6pPr>
            <a:lvl7pPr marL="2738438" indent="604838" eaLnBrk="0" fontAlgn="base" hangingPunct="0">
              <a:spcBef>
                <a:spcPct val="0"/>
              </a:spcBef>
              <a:spcAft>
                <a:spcPct val="0"/>
              </a:spcAft>
              <a:defRPr>
                <a:solidFill>
                  <a:schemeClr val="tx1"/>
                </a:solidFill>
                <a:latin typeface="Arial" panose="020B0604020202020204" pitchFamily="34" charset="0"/>
              </a:defRPr>
            </a:lvl7pPr>
            <a:lvl8pPr marL="3195638" indent="604838" eaLnBrk="0" fontAlgn="base" hangingPunct="0">
              <a:spcBef>
                <a:spcPct val="0"/>
              </a:spcBef>
              <a:spcAft>
                <a:spcPct val="0"/>
              </a:spcAft>
              <a:defRPr>
                <a:solidFill>
                  <a:schemeClr val="tx1"/>
                </a:solidFill>
                <a:latin typeface="Arial" panose="020B0604020202020204" pitchFamily="34" charset="0"/>
              </a:defRPr>
            </a:lvl8pPr>
            <a:lvl9pPr marL="3652838" indent="604838"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000"/>
              <a:t>A similar thread could be seen for the utensils in which we are eating,machines which are used for cooking, furniture on which we sit while eating, construction of the dining hall etc.</a:t>
            </a:r>
          </a:p>
        </p:txBody>
      </p:sp>
      <p:sp>
        <p:nvSpPr>
          <p:cNvPr id="7" name="TextBox 6">
            <a:extLst>
              <a:ext uri="{FF2B5EF4-FFF2-40B4-BE49-F238E27FC236}">
                <a16:creationId xmlns:a16="http://schemas.microsoft.com/office/drawing/2014/main" id="{30FFF913-E925-4D37-92AE-9C6D9200AAA1}"/>
              </a:ext>
            </a:extLst>
          </p:cNvPr>
          <p:cNvSpPr txBox="1">
            <a:spLocks noChangeArrowheads="1"/>
          </p:cNvSpPr>
          <p:nvPr/>
        </p:nvSpPr>
        <p:spPr bwMode="auto">
          <a:xfrm>
            <a:off x="408511" y="4550309"/>
            <a:ext cx="11095645" cy="10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1238" indent="604838" eaLnBrk="0" fontAlgn="base" hangingPunct="0">
              <a:spcBef>
                <a:spcPct val="0"/>
              </a:spcBef>
              <a:spcAft>
                <a:spcPct val="0"/>
              </a:spcAft>
              <a:defRPr>
                <a:solidFill>
                  <a:schemeClr val="tx1"/>
                </a:solidFill>
                <a:latin typeface="Arial" panose="020B0604020202020204" pitchFamily="34" charset="0"/>
              </a:defRPr>
            </a:lvl6pPr>
            <a:lvl7pPr marL="2738438" indent="604838" eaLnBrk="0" fontAlgn="base" hangingPunct="0">
              <a:spcBef>
                <a:spcPct val="0"/>
              </a:spcBef>
              <a:spcAft>
                <a:spcPct val="0"/>
              </a:spcAft>
              <a:defRPr>
                <a:solidFill>
                  <a:schemeClr val="tx1"/>
                </a:solidFill>
                <a:latin typeface="Arial" panose="020B0604020202020204" pitchFamily="34" charset="0"/>
              </a:defRPr>
            </a:lvl7pPr>
            <a:lvl8pPr marL="3195638" indent="604838" eaLnBrk="0" fontAlgn="base" hangingPunct="0">
              <a:spcBef>
                <a:spcPct val="0"/>
              </a:spcBef>
              <a:spcAft>
                <a:spcPct val="0"/>
              </a:spcAft>
              <a:defRPr>
                <a:solidFill>
                  <a:schemeClr val="tx1"/>
                </a:solidFill>
                <a:latin typeface="Arial" panose="020B0604020202020204" pitchFamily="34" charset="0"/>
              </a:defRPr>
            </a:lvl8pPr>
            <a:lvl9pPr marL="3652838" indent="604838"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000">
                <a:solidFill>
                  <a:srgbClr val="0000FF"/>
                </a:solidFill>
              </a:rPr>
              <a:t>Can you count the total number of people who are directly or indirectly involved in ensuring just one meal for you?</a:t>
            </a:r>
          </a:p>
          <a:p>
            <a:pPr>
              <a:buFont typeface="Arial" panose="020B0604020202020204" pitchFamily="34" charset="0"/>
              <a:buChar char="•"/>
            </a:pPr>
            <a:r>
              <a:rPr lang="en-US" altLang="en-US" sz="2000">
                <a:solidFill>
                  <a:srgbClr val="FF0000"/>
                </a:solidFill>
              </a:rPr>
              <a:t>Can money provide it</a:t>
            </a:r>
            <a:r>
              <a:rPr lang="en-US" altLang="en-US" sz="2000"/>
              <a:t>, if these people involved do not participate in the process?</a:t>
            </a:r>
          </a:p>
        </p:txBody>
      </p:sp>
      <p:sp>
        <p:nvSpPr>
          <p:cNvPr id="8" name="Rounded Rectangle 7">
            <a:extLst>
              <a:ext uri="{FF2B5EF4-FFF2-40B4-BE49-F238E27FC236}">
                <a16:creationId xmlns:a16="http://schemas.microsoft.com/office/drawing/2014/main" id="{5E48244A-C660-41FE-848D-454EB9843CA0}"/>
              </a:ext>
            </a:extLst>
          </p:cNvPr>
          <p:cNvSpPr/>
          <p:nvPr/>
        </p:nvSpPr>
        <p:spPr>
          <a:xfrm>
            <a:off x="306935" y="4550310"/>
            <a:ext cx="11451162" cy="13173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3">
            <a:extLst>
              <a:ext uri="{FF2B5EF4-FFF2-40B4-BE49-F238E27FC236}">
                <a16:creationId xmlns:a16="http://schemas.microsoft.com/office/drawing/2014/main" id="{077999C5-5F20-4878-BB74-EF9389D69870}"/>
              </a:ext>
            </a:extLst>
          </p:cNvPr>
          <p:cNvSpPr>
            <a:spLocks noGrp="1"/>
          </p:cNvSpPr>
          <p:nvPr>
            <p:ph sz="half" idx="2"/>
          </p:nvPr>
        </p:nvSpPr>
        <p:spPr bwMode="auto">
          <a:xfrm>
            <a:off x="2205" y="609459"/>
            <a:ext cx="11984439" cy="5943812"/>
          </a:xfrm>
          <a:ln>
            <a:miter lim="800000"/>
            <a:headEnd/>
            <a:tailEnd/>
          </a:ln>
        </p:spPr>
        <p:txBody>
          <a:bodyPr vert="horz" wrap="square" lIns="91419" tIns="45709" rIns="91419" bIns="45709" numCol="1" anchor="t" anchorCtr="0" compatLnSpc="1">
            <a:prstTxWarp prst="textNoShape">
              <a:avLst/>
            </a:prstTxWarp>
          </a:bodyPr>
          <a:lstStyle/>
          <a:p>
            <a:pPr>
              <a:buFont typeface="Arial" panose="020B0604020202020204" pitchFamily="34" charset="0"/>
              <a:buNone/>
              <a:defRPr/>
            </a:pPr>
            <a:r>
              <a:rPr lang="en-US" dirty="0">
                <a:cs typeface="Arial" pitchFamily="34" charset="0"/>
              </a:rPr>
              <a:t>If you are mostly focused on “what has not been done”, then,</a:t>
            </a:r>
          </a:p>
          <a:p>
            <a:pPr>
              <a:defRPr/>
            </a:pPr>
            <a:r>
              <a:rPr lang="en-US" dirty="0">
                <a:solidFill>
                  <a:srgbClr val="1E00AA"/>
                </a:solidFill>
                <a:cs typeface="Arial" pitchFamily="34" charset="0"/>
              </a:rPr>
              <a:t>You need to broaden your vision to see the entire reality, and to evaluate both “what has been done” and “what has not been done”</a:t>
            </a:r>
          </a:p>
          <a:p>
            <a:pPr marL="457109" indent="-457109">
              <a:buNone/>
              <a:defRPr/>
            </a:pPr>
            <a:endParaRPr lang="en-US" sz="1000" dirty="0">
              <a:cs typeface="Arial" pitchFamily="34" charset="0"/>
            </a:endParaRPr>
          </a:p>
          <a:p>
            <a:pPr marL="457109" indent="-457109">
              <a:buNone/>
              <a:defRPr/>
            </a:pPr>
            <a:r>
              <a:rPr lang="en-US" dirty="0">
                <a:cs typeface="Arial" pitchFamily="34" charset="0"/>
              </a:rPr>
              <a:t>If the feeling of gratitude comes and goes, then</a:t>
            </a:r>
          </a:p>
          <a:p>
            <a:pPr>
              <a:defRPr/>
            </a:pPr>
            <a:r>
              <a:rPr lang="en-US" dirty="0">
                <a:solidFill>
                  <a:srgbClr val="1E00AA"/>
                </a:solidFill>
                <a:cs typeface="Arial" pitchFamily="34" charset="0"/>
              </a:rPr>
              <a:t>If the other has shared right understanding, right feeling as well as physical facility and you are not able to see that, then you need to pay more attention on your own understanding and your own feeling. Then your expectations will also be set right</a:t>
            </a:r>
          </a:p>
          <a:p>
            <a:pPr>
              <a:defRPr/>
            </a:pPr>
            <a:r>
              <a:rPr lang="en-US" dirty="0">
                <a:solidFill>
                  <a:srgbClr val="1E00AA"/>
                </a:solidFill>
                <a:cs typeface="Arial" pitchFamily="34" charset="0"/>
              </a:rPr>
              <a:t>If the other has primarily shared physical facility and is expecting gratitude in continuity, then that expectation may not be fulfilled – is an over expectation</a:t>
            </a:r>
          </a:p>
          <a:p>
            <a:pPr marL="457109" indent="-457109">
              <a:buNone/>
              <a:defRPr/>
            </a:pPr>
            <a:endParaRPr lang="en-US" sz="1000" dirty="0">
              <a:solidFill>
                <a:srgbClr val="00B050"/>
              </a:solidFill>
              <a:cs typeface="Arial" pitchFamily="34" charset="0"/>
            </a:endParaRPr>
          </a:p>
          <a:p>
            <a:pPr marL="457109" indent="-457109">
              <a:buNone/>
              <a:defRPr/>
            </a:pPr>
            <a:r>
              <a:rPr lang="en-US" dirty="0">
                <a:cs typeface="Arial" pitchFamily="34" charset="0"/>
              </a:rPr>
              <a:t>If you are “expecting these feelings from the other”, then </a:t>
            </a:r>
          </a:p>
          <a:p>
            <a:pPr>
              <a:defRPr/>
            </a:pPr>
            <a:r>
              <a:rPr lang="en-US" dirty="0">
                <a:solidFill>
                  <a:srgbClr val="1E00AA"/>
                </a:solidFill>
                <a:cs typeface="Arial" pitchFamily="34" charset="0"/>
              </a:rPr>
              <a:t>You need to make effort to ensure right understanding and right feeling in yourself. Then you would be able to live with responsibility with the other</a:t>
            </a:r>
          </a:p>
          <a:p>
            <a:pPr marL="457109" indent="-457109">
              <a:buNone/>
              <a:defRPr/>
            </a:pPr>
            <a:endParaRPr lang="en-US" dirty="0">
              <a:solidFill>
                <a:srgbClr val="00B050"/>
              </a:solidFill>
              <a:cs typeface="Arial" pitchFamily="34" charset="0"/>
            </a:endParaRPr>
          </a:p>
        </p:txBody>
      </p:sp>
      <p:sp>
        <p:nvSpPr>
          <p:cNvPr id="131075" name="Rectangle 2">
            <a:extLst>
              <a:ext uri="{FF2B5EF4-FFF2-40B4-BE49-F238E27FC236}">
                <a16:creationId xmlns:a16="http://schemas.microsoft.com/office/drawing/2014/main" id="{25D21B47-9E67-4007-8C90-2B796AC9B21C}"/>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eaLnBrk="1" hangingPunct="1"/>
            <a:r>
              <a:rPr lang="en-US" altLang="en-US"/>
              <a:t>Self Reflection</a:t>
            </a:r>
            <a:endParaRPr lang="en-US" altLang="en-US" sz="2799">
              <a:latin typeface="Kruti Dev 01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3F079668-90F7-4691-B07D-90646B7787C1}"/>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GB" altLang="en-US"/>
              <a:t>Opposition, Affection and Love</a:t>
            </a:r>
          </a:p>
        </p:txBody>
      </p:sp>
      <p:sp>
        <p:nvSpPr>
          <p:cNvPr id="44035" name="Text Placeholder 2">
            <a:extLst>
              <a:ext uri="{FF2B5EF4-FFF2-40B4-BE49-F238E27FC236}">
                <a16:creationId xmlns:a16="http://schemas.microsoft.com/office/drawing/2014/main" id="{66825E79-6FD0-4D22-BEAA-DBA9093F804C}"/>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912630">
              <a:buNone/>
            </a:pPr>
            <a:r>
              <a:rPr altLang="en-US"/>
              <a:t>Verify on the basis of your natural acceptance if you </a:t>
            </a:r>
            <a:r>
              <a:rPr lang="en-GB" altLang="en-US"/>
              <a:t> want to be related to:</a:t>
            </a:r>
            <a:endParaRPr altLang="en-US"/>
          </a:p>
          <a:p>
            <a:pPr lvl="2" defTabSz="912630">
              <a:buNone/>
            </a:pPr>
            <a:r>
              <a:rPr altLang="en-US" sz="2200"/>
              <a:t>None</a:t>
            </a:r>
          </a:p>
          <a:p>
            <a:pPr lvl="2" defTabSz="912630">
              <a:buNone/>
            </a:pPr>
            <a:r>
              <a:rPr altLang="en-US" sz="2200"/>
              <a:t>One</a:t>
            </a:r>
          </a:p>
          <a:p>
            <a:pPr lvl="2" defTabSz="912630">
              <a:buNone/>
            </a:pPr>
            <a:r>
              <a:rPr altLang="en-US" sz="2200"/>
              <a:t>Many</a:t>
            </a:r>
          </a:p>
          <a:p>
            <a:pPr lvl="2" defTabSz="912630">
              <a:buNone/>
            </a:pPr>
            <a:r>
              <a:rPr altLang="en-US" sz="2200"/>
              <a:t>Everyone</a:t>
            </a:r>
          </a:p>
          <a:p>
            <a:pPr lvl="2" defTabSz="912630">
              <a:buNone/>
            </a:pPr>
            <a:endParaRPr altLang="en-US" sz="2200"/>
          </a:p>
          <a:p>
            <a:pPr defTabSz="912630">
              <a:buNone/>
            </a:pPr>
            <a:r>
              <a:rPr altLang="en-US"/>
              <a:t>Affection (</a:t>
            </a:r>
            <a:r>
              <a:rPr altLang="en-US" sz="2599">
                <a:solidFill>
                  <a:srgbClr val="1E00AA"/>
                </a:solidFill>
                <a:latin typeface="Kruti Dev 010" pitchFamily="2" charset="0"/>
              </a:rPr>
              <a:t>Lusg</a:t>
            </a:r>
            <a:r>
              <a:rPr altLang="en-US"/>
              <a:t>)</a:t>
            </a:r>
            <a:r>
              <a:rPr lang="en-GB" altLang="en-US"/>
              <a:t> – The feeling of being related to the other</a:t>
            </a:r>
          </a:p>
          <a:p>
            <a:pPr defTabSz="912630">
              <a:buNone/>
            </a:pPr>
            <a:r>
              <a:rPr lang="en-GB" altLang="en-US"/>
              <a:t>			(acceptance of the other as one’s relative)</a:t>
            </a:r>
          </a:p>
          <a:p>
            <a:pPr defTabSz="912630">
              <a:buNone/>
            </a:pPr>
            <a:r>
              <a:rPr altLang="en-US" sz="2599">
                <a:solidFill>
                  <a:srgbClr val="1E00AA"/>
                </a:solidFill>
                <a:latin typeface="Kruti Dev 010" pitchFamily="2" charset="0"/>
              </a:rPr>
              <a:t>			nwljs dks laca/kh ds :i esa Lohdkjus dk HkkoA</a:t>
            </a:r>
            <a:endParaRPr altLang="en-US" sz="2599"/>
          </a:p>
          <a:p>
            <a:pPr defTabSz="912630">
              <a:buNone/>
            </a:pPr>
            <a:endParaRPr altLang="en-US"/>
          </a:p>
          <a:p>
            <a:pPr defTabSz="912630">
              <a:buNone/>
            </a:pPr>
            <a:r>
              <a:rPr altLang="en-US"/>
              <a:t>Love</a:t>
            </a:r>
            <a:r>
              <a:rPr altLang="en-US">
                <a:sym typeface="Wingdings" panose="05000000000000000000" pitchFamily="2" charset="2"/>
              </a:rPr>
              <a:t> </a:t>
            </a:r>
            <a:r>
              <a:rPr altLang="en-US" sz="2599">
                <a:latin typeface="Kruti Dev 010" pitchFamily="2" charset="0"/>
              </a:rPr>
              <a:t>¼</a:t>
            </a:r>
            <a:r>
              <a:rPr altLang="en-US" sz="2599">
                <a:solidFill>
                  <a:srgbClr val="1E00AA"/>
                </a:solidFill>
                <a:latin typeface="Kruti Dev 010" pitchFamily="2" charset="0"/>
              </a:rPr>
              <a:t>izse</a:t>
            </a:r>
            <a:r>
              <a:rPr altLang="en-US" sz="2599">
                <a:latin typeface="Kruti Dev 010" pitchFamily="2" charset="0"/>
              </a:rPr>
              <a:t>½</a:t>
            </a:r>
            <a:r>
              <a:rPr altLang="en-US" b="1"/>
              <a:t> </a:t>
            </a:r>
            <a:r>
              <a:rPr altLang="en-US">
                <a:sym typeface="Wingdings" panose="05000000000000000000" pitchFamily="2" charset="2"/>
              </a:rPr>
              <a:t>– The feeling of being related to all (Complete Value)</a:t>
            </a:r>
          </a:p>
          <a:p>
            <a:pPr defTabSz="912630">
              <a:buNone/>
            </a:pPr>
            <a:r>
              <a:rPr altLang="en-US" sz="2599">
                <a:solidFill>
                  <a:srgbClr val="1E00AA"/>
                </a:solidFill>
                <a:latin typeface="Kruti Dev 010" pitchFamily="2" charset="0"/>
              </a:rPr>
              <a:t>¾ gj ,d dks laca/kh ds :i esa Lohdkjus dk HkkoA</a:t>
            </a:r>
            <a:endParaRPr altLang="en-US"/>
          </a:p>
          <a:p>
            <a:pPr defTabSz="912630">
              <a:buNone/>
            </a:pPr>
            <a:endParaRPr altLang="en-US"/>
          </a:p>
          <a:p>
            <a:pPr defTabSz="912630">
              <a:buNone/>
            </a:pPr>
            <a:endParaRPr altLang="en-US"/>
          </a:p>
        </p:txBody>
      </p:sp>
      <p:grpSp>
        <p:nvGrpSpPr>
          <p:cNvPr id="2" name="Group 7">
            <a:extLst>
              <a:ext uri="{FF2B5EF4-FFF2-40B4-BE49-F238E27FC236}">
                <a16:creationId xmlns:a16="http://schemas.microsoft.com/office/drawing/2014/main" id="{BC43ED56-1915-4391-86C7-F6AA9E0127D4}"/>
              </a:ext>
            </a:extLst>
          </p:cNvPr>
          <p:cNvGrpSpPr>
            <a:grpSpLocks/>
          </p:cNvGrpSpPr>
          <p:nvPr/>
        </p:nvGrpSpPr>
        <p:grpSpPr bwMode="auto">
          <a:xfrm>
            <a:off x="8431466" y="1752194"/>
            <a:ext cx="3148871" cy="609459"/>
            <a:chOff x="6096000" y="1143000"/>
            <a:chExt cx="2362200" cy="609600"/>
          </a:xfrm>
        </p:grpSpPr>
        <p:sp>
          <p:nvSpPr>
            <p:cNvPr id="5" name="Right Brace 4">
              <a:extLst>
                <a:ext uri="{FF2B5EF4-FFF2-40B4-BE49-F238E27FC236}">
                  <a16:creationId xmlns:a16="http://schemas.microsoft.com/office/drawing/2014/main" id="{7124969D-07D8-45E0-881A-CD086D9953CD}"/>
                </a:ext>
              </a:extLst>
            </p:cNvPr>
            <p:cNvSpPr/>
            <p:nvPr/>
          </p:nvSpPr>
          <p:spPr>
            <a:xfrm>
              <a:off x="6096000" y="1143000"/>
              <a:ext cx="3810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p>
          </p:txBody>
        </p:sp>
        <p:sp>
          <p:nvSpPr>
            <p:cNvPr id="132112" name="TextBox 5">
              <a:extLst>
                <a:ext uri="{FF2B5EF4-FFF2-40B4-BE49-F238E27FC236}">
                  <a16:creationId xmlns:a16="http://schemas.microsoft.com/office/drawing/2014/main" id="{FACBCE7E-3AF8-4E26-B9A6-7EBBAAA9938C}"/>
                </a:ext>
              </a:extLst>
            </p:cNvPr>
            <p:cNvSpPr txBox="1">
              <a:spLocks noChangeArrowheads="1"/>
            </p:cNvSpPr>
            <p:nvPr/>
          </p:nvSpPr>
          <p:spPr bwMode="auto">
            <a:xfrm>
              <a:off x="6629400" y="1255713"/>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t>Affection</a:t>
              </a:r>
              <a:endParaRPr lang="en-GB" altLang="en-US" sz="2200"/>
            </a:p>
          </p:txBody>
        </p:sp>
      </p:grpSp>
      <p:grpSp>
        <p:nvGrpSpPr>
          <p:cNvPr id="3" name="Group 8">
            <a:extLst>
              <a:ext uri="{FF2B5EF4-FFF2-40B4-BE49-F238E27FC236}">
                <a16:creationId xmlns:a16="http://schemas.microsoft.com/office/drawing/2014/main" id="{E36F7527-6074-4DC1-B7BF-23B0ECC1C3CF}"/>
              </a:ext>
            </a:extLst>
          </p:cNvPr>
          <p:cNvGrpSpPr>
            <a:grpSpLocks/>
          </p:cNvGrpSpPr>
          <p:nvPr/>
        </p:nvGrpSpPr>
        <p:grpSpPr bwMode="auto">
          <a:xfrm>
            <a:off x="8431466" y="2514018"/>
            <a:ext cx="3148871" cy="441223"/>
            <a:chOff x="6096000" y="1828800"/>
            <a:chExt cx="2362200" cy="442000"/>
          </a:xfrm>
        </p:grpSpPr>
        <p:sp>
          <p:nvSpPr>
            <p:cNvPr id="8" name="Right Brace 7">
              <a:extLst>
                <a:ext uri="{FF2B5EF4-FFF2-40B4-BE49-F238E27FC236}">
                  <a16:creationId xmlns:a16="http://schemas.microsoft.com/office/drawing/2014/main" id="{89F789FC-67B5-45F0-B4CB-A6DFB01722DA}"/>
                </a:ext>
              </a:extLst>
            </p:cNvPr>
            <p:cNvSpPr/>
            <p:nvPr/>
          </p:nvSpPr>
          <p:spPr>
            <a:xfrm>
              <a:off x="6096000" y="1828800"/>
              <a:ext cx="381000" cy="3815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132110" name="TextBox 6">
              <a:extLst>
                <a:ext uri="{FF2B5EF4-FFF2-40B4-BE49-F238E27FC236}">
                  <a16:creationId xmlns:a16="http://schemas.microsoft.com/office/drawing/2014/main" id="{B616DE13-DA1F-4A0D-B9FB-E5821610D919}"/>
                </a:ext>
              </a:extLst>
            </p:cNvPr>
            <p:cNvSpPr txBox="1">
              <a:spLocks noChangeArrowheads="1"/>
            </p:cNvSpPr>
            <p:nvPr/>
          </p:nvSpPr>
          <p:spPr bwMode="auto">
            <a:xfrm>
              <a:off x="6629400" y="1839913"/>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t>Love</a:t>
              </a:r>
              <a:endParaRPr lang="en-GB" altLang="en-US" sz="2200"/>
            </a:p>
          </p:txBody>
        </p:sp>
      </p:grpSp>
      <p:sp>
        <p:nvSpPr>
          <p:cNvPr id="12" name="TextBox 19">
            <a:extLst>
              <a:ext uri="{FF2B5EF4-FFF2-40B4-BE49-F238E27FC236}">
                <a16:creationId xmlns:a16="http://schemas.microsoft.com/office/drawing/2014/main" id="{FA9CADF2-EC13-43EA-8B06-84FA98B286FC}"/>
              </a:ext>
            </a:extLst>
          </p:cNvPr>
          <p:cNvSpPr txBox="1">
            <a:spLocks noChangeArrowheads="1"/>
          </p:cNvSpPr>
          <p:nvPr/>
        </p:nvSpPr>
        <p:spPr bwMode="auto">
          <a:xfrm>
            <a:off x="152983" y="1066553"/>
            <a:ext cx="711035" cy="4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X</a:t>
            </a:r>
            <a:endParaRPr lang="en-US" altLang="en-US" sz="2400">
              <a:solidFill>
                <a:srgbClr val="FF0000"/>
              </a:solidFill>
            </a:endParaRPr>
          </a:p>
        </p:txBody>
      </p:sp>
      <p:sp>
        <p:nvSpPr>
          <p:cNvPr id="14" name="TextBox 19">
            <a:extLst>
              <a:ext uri="{FF2B5EF4-FFF2-40B4-BE49-F238E27FC236}">
                <a16:creationId xmlns:a16="http://schemas.microsoft.com/office/drawing/2014/main" id="{E6C2F0D3-D97B-4000-8A29-3733864DD0E3}"/>
              </a:ext>
            </a:extLst>
          </p:cNvPr>
          <p:cNvSpPr txBox="1">
            <a:spLocks noChangeArrowheads="1"/>
          </p:cNvSpPr>
          <p:nvPr/>
        </p:nvSpPr>
        <p:spPr bwMode="auto">
          <a:xfrm>
            <a:off x="152983" y="1447465"/>
            <a:ext cx="711035" cy="4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5" name="TextBox 19">
            <a:extLst>
              <a:ext uri="{FF2B5EF4-FFF2-40B4-BE49-F238E27FC236}">
                <a16:creationId xmlns:a16="http://schemas.microsoft.com/office/drawing/2014/main" id="{AD78B29B-35A0-4BED-BF77-B88E428270E6}"/>
              </a:ext>
            </a:extLst>
          </p:cNvPr>
          <p:cNvSpPr txBox="1">
            <a:spLocks noChangeArrowheads="1"/>
          </p:cNvSpPr>
          <p:nvPr/>
        </p:nvSpPr>
        <p:spPr bwMode="auto">
          <a:xfrm>
            <a:off x="152983" y="1904559"/>
            <a:ext cx="711035" cy="4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6" name="TextBox 19">
            <a:extLst>
              <a:ext uri="{FF2B5EF4-FFF2-40B4-BE49-F238E27FC236}">
                <a16:creationId xmlns:a16="http://schemas.microsoft.com/office/drawing/2014/main" id="{FD4EC051-26E1-44BE-B31D-69D603B1538A}"/>
              </a:ext>
            </a:extLst>
          </p:cNvPr>
          <p:cNvSpPr txBox="1">
            <a:spLocks noChangeArrowheads="1"/>
          </p:cNvSpPr>
          <p:nvPr/>
        </p:nvSpPr>
        <p:spPr bwMode="auto">
          <a:xfrm>
            <a:off x="152983" y="2285471"/>
            <a:ext cx="711035" cy="46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7" name="Rectangle 16">
            <a:extLst>
              <a:ext uri="{FF2B5EF4-FFF2-40B4-BE49-F238E27FC236}">
                <a16:creationId xmlns:a16="http://schemas.microsoft.com/office/drawing/2014/main" id="{2B7C9A60-692C-4455-8768-52273F35F7D6}"/>
              </a:ext>
            </a:extLst>
          </p:cNvPr>
          <p:cNvSpPr>
            <a:spLocks noChangeArrowheads="1"/>
          </p:cNvSpPr>
          <p:nvPr/>
        </p:nvSpPr>
        <p:spPr bwMode="auto">
          <a:xfrm>
            <a:off x="3049500" y="1447465"/>
            <a:ext cx="9140297" cy="36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ym typeface="Wingdings" panose="05000000000000000000" pitchFamily="2" charset="2"/>
              </a:rPr>
              <a:t> The feeling of being related to none – in opposition to all</a:t>
            </a:r>
            <a:endParaRPr lang="en-US" altLang="en-US"/>
          </a:p>
        </p:txBody>
      </p:sp>
      <p:sp>
        <p:nvSpPr>
          <p:cNvPr id="18" name="Rectangle 17">
            <a:extLst>
              <a:ext uri="{FF2B5EF4-FFF2-40B4-BE49-F238E27FC236}">
                <a16:creationId xmlns:a16="http://schemas.microsoft.com/office/drawing/2014/main" id="{2A05FC60-64C3-4166-9C90-30F1D051DB24}"/>
              </a:ext>
            </a:extLst>
          </p:cNvPr>
          <p:cNvSpPr>
            <a:spLocks noChangeArrowheads="1"/>
          </p:cNvSpPr>
          <p:nvPr/>
        </p:nvSpPr>
        <p:spPr bwMode="auto">
          <a:xfrm>
            <a:off x="3049500" y="1752195"/>
            <a:ext cx="9140297" cy="64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à"/>
            </a:pPr>
            <a:r>
              <a:rPr lang="en-GB" altLang="en-US">
                <a:sym typeface="Wingdings" panose="05000000000000000000" pitchFamily="2" charset="2"/>
              </a:rPr>
              <a:t>The feeling of being related to one</a:t>
            </a:r>
            <a:endParaRPr lang="en-US" altLang="en-US">
              <a:sym typeface="Wingdings" panose="05000000000000000000" pitchFamily="2" charset="2"/>
            </a:endParaRPr>
          </a:p>
          <a:p>
            <a:pPr eaLnBrk="1" hangingPunct="1">
              <a:buFont typeface="Wingdings" panose="05000000000000000000" pitchFamily="2" charset="2"/>
              <a:buChar char="à"/>
            </a:pPr>
            <a:r>
              <a:rPr lang="en-GB" altLang="en-US">
                <a:sym typeface="Wingdings" panose="05000000000000000000" pitchFamily="2" charset="2"/>
              </a:rPr>
              <a:t>The feeling of being related to many</a:t>
            </a:r>
            <a:endParaRPr lang="en-US" altLang="en-US">
              <a:sym typeface="Wingdings" panose="05000000000000000000" pitchFamily="2" charset="2"/>
            </a:endParaRPr>
          </a:p>
        </p:txBody>
      </p:sp>
      <p:sp>
        <p:nvSpPr>
          <p:cNvPr id="19" name="Rectangle 18">
            <a:extLst>
              <a:ext uri="{FF2B5EF4-FFF2-40B4-BE49-F238E27FC236}">
                <a16:creationId xmlns:a16="http://schemas.microsoft.com/office/drawing/2014/main" id="{624EC538-29A1-4FBD-B623-40C0C8971A1E}"/>
              </a:ext>
            </a:extLst>
          </p:cNvPr>
          <p:cNvSpPr>
            <a:spLocks noChangeArrowheads="1"/>
          </p:cNvSpPr>
          <p:nvPr/>
        </p:nvSpPr>
        <p:spPr bwMode="auto">
          <a:xfrm>
            <a:off x="3049500" y="2601311"/>
            <a:ext cx="9140297" cy="36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ym typeface="Wingdings" panose="05000000000000000000" pitchFamily="2" charset="2"/>
              </a:rPr>
              <a:t> The feeling of being related to all</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03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D834D4C9-C97A-455A-B374-488D23971A26}"/>
              </a:ext>
            </a:extLst>
          </p:cNvPr>
          <p:cNvSpPr>
            <a:spLocks noGrp="1"/>
          </p:cNvSpPr>
          <p:nvPr>
            <p:ph type="title"/>
          </p:nvPr>
        </p:nvSpPr>
        <p:spPr bwMode="auto">
          <a:xfrm>
            <a:off x="617" y="76182"/>
            <a:ext cx="9141885"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Preconditioning Related to Love – </a:t>
            </a:r>
            <a:r>
              <a:rPr lang="en-IN" altLang="en-US"/>
              <a:t>Common misunderstandings</a:t>
            </a:r>
            <a:endParaRPr lang="en-US" altLang="en-US"/>
          </a:p>
        </p:txBody>
      </p:sp>
      <p:sp>
        <p:nvSpPr>
          <p:cNvPr id="13315" name="Text Placeholder 2">
            <a:extLst>
              <a:ext uri="{FF2B5EF4-FFF2-40B4-BE49-F238E27FC236}">
                <a16:creationId xmlns:a16="http://schemas.microsoft.com/office/drawing/2014/main" id="{CC5A43EC-2205-4C7A-9F68-0CB47FD76A2C}"/>
              </a:ext>
            </a:extLst>
          </p:cNvPr>
          <p:cNvSpPr>
            <a:spLocks noGrp="1" noChangeArrowheads="1"/>
          </p:cNvSpPr>
          <p:nvPr>
            <p:ph type="body" sz="quarter" idx="13"/>
          </p:nvPr>
        </p:nvSpPr>
        <p:spPr bwMode="auto">
          <a:xfrm>
            <a:off x="1525852" y="609459"/>
            <a:ext cx="9140297" cy="6019994"/>
          </a:xfrm>
        </p:spPr>
        <p:txBody>
          <a:bodyPr vert="horz" wrap="square" lIns="91419" tIns="45709" rIns="91419" bIns="45709" numCol="1" anchor="t" anchorCtr="0" compatLnSpc="1">
            <a:prstTxWarp prst="textNoShape">
              <a:avLst/>
            </a:prstTxWarp>
            <a:normAutofit fontScale="85000" lnSpcReduction="20000"/>
          </a:bodyPr>
          <a:lstStyle/>
          <a:p>
            <a:pPr>
              <a:buFont typeface="Symbol" pitchFamily="18" charset="2"/>
              <a:buNone/>
              <a:defRPr/>
            </a:pPr>
            <a:r>
              <a:rPr lang="en-IN" altLang="en-US" b="1"/>
              <a:t>Excitement (from sensation, preconditioning) is confused for feeling</a:t>
            </a:r>
          </a:p>
          <a:p>
            <a:pPr>
              <a:buFont typeface="Symbol" pitchFamily="18" charset="2"/>
              <a:buNone/>
              <a:defRPr/>
            </a:pPr>
            <a:endParaRPr altLang="en-US"/>
          </a:p>
          <a:p>
            <a:pPr>
              <a:buFont typeface="Symbol" pitchFamily="18" charset="2"/>
              <a:buNone/>
              <a:defRPr/>
            </a:pPr>
            <a:r>
              <a:rPr altLang="en-US" b="1"/>
              <a:t>Sensation</a:t>
            </a:r>
            <a:r>
              <a:rPr altLang="en-US"/>
              <a:t> –</a:t>
            </a:r>
            <a:r>
              <a:rPr lang="hi-IN" altLang="en-US"/>
              <a:t> </a:t>
            </a:r>
          </a:p>
          <a:p>
            <a:pPr>
              <a:buFont typeface="Symbol" pitchFamily="18" charset="2"/>
              <a:buNone/>
              <a:defRPr/>
            </a:pPr>
            <a:r>
              <a:rPr altLang="en-US">
                <a:solidFill>
                  <a:srgbClr val="FF0000"/>
                </a:solidFill>
              </a:rPr>
              <a:t>Lust, getting from the other</a:t>
            </a:r>
            <a:endParaRPr altLang="en-US"/>
          </a:p>
          <a:p>
            <a:pPr>
              <a:buFont typeface="Symbol" pitchFamily="18" charset="2"/>
              <a:buNone/>
              <a:defRPr/>
            </a:pPr>
            <a:r>
              <a:rPr altLang="en-US"/>
              <a:t>Continuity not possible</a:t>
            </a:r>
          </a:p>
          <a:p>
            <a:pPr lvl="1">
              <a:buFont typeface="Symbol" panose="05050102010706020507" pitchFamily="18" charset="2"/>
              <a:buNone/>
              <a:defRPr/>
            </a:pPr>
            <a:endParaRPr altLang="en-US"/>
          </a:p>
          <a:p>
            <a:pPr>
              <a:buFont typeface="Symbol" pitchFamily="18" charset="2"/>
              <a:buNone/>
              <a:defRPr/>
            </a:pPr>
            <a:r>
              <a:rPr altLang="en-US" b="1"/>
              <a:t>Preconditioning</a:t>
            </a:r>
            <a:r>
              <a:rPr altLang="en-US"/>
              <a:t> – </a:t>
            </a:r>
          </a:p>
          <a:p>
            <a:pPr>
              <a:buFont typeface="Symbol" pitchFamily="18" charset="2"/>
              <a:buNone/>
              <a:defRPr/>
            </a:pPr>
            <a:r>
              <a:rPr altLang="en-US">
                <a:solidFill>
                  <a:srgbClr val="FF0000"/>
                </a:solidFill>
              </a:rPr>
              <a:t>Infatuation</a:t>
            </a:r>
            <a:endParaRPr altLang="en-US"/>
          </a:p>
          <a:p>
            <a:pPr marL="457109" indent="-457109">
              <a:buFont typeface="Symbol" pitchFamily="18" charset="2"/>
              <a:buAutoNum type="arabicPeriod"/>
              <a:defRPr/>
            </a:pPr>
            <a:r>
              <a:rPr altLang="en-US">
                <a:solidFill>
                  <a:srgbClr val="FF0000"/>
                </a:solidFill>
              </a:rPr>
              <a:t>Love at First Sight?</a:t>
            </a:r>
          </a:p>
          <a:p>
            <a:pPr marL="457109" indent="-457109">
              <a:buFont typeface="Symbol" pitchFamily="18" charset="2"/>
              <a:buAutoNum type="arabicPeriod"/>
              <a:defRPr/>
            </a:pPr>
            <a:r>
              <a:rPr altLang="en-US">
                <a:solidFill>
                  <a:srgbClr val="FF0000"/>
                </a:solidFill>
              </a:rPr>
              <a:t>By this age, I must have GF/BF?</a:t>
            </a:r>
          </a:p>
          <a:p>
            <a:pPr marL="457109" indent="-457109">
              <a:buFont typeface="Symbol" pitchFamily="18" charset="2"/>
              <a:buAutoNum type="arabicPeriod"/>
              <a:defRPr/>
            </a:pPr>
            <a:r>
              <a:rPr altLang="en-US">
                <a:solidFill>
                  <a:srgbClr val="FF0000"/>
                </a:solidFill>
              </a:rPr>
              <a:t>The other has 4 GF/BF; I have only one?</a:t>
            </a:r>
          </a:p>
          <a:p>
            <a:pPr>
              <a:buFont typeface="Symbol" pitchFamily="18" charset="2"/>
              <a:buNone/>
              <a:defRPr/>
            </a:pPr>
            <a:r>
              <a:rPr altLang="en-US"/>
              <a:t>Continuity not possible</a:t>
            </a:r>
          </a:p>
          <a:p>
            <a:pPr lvl="1">
              <a:buFont typeface="Symbol" panose="05050102010706020507" pitchFamily="18" charset="2"/>
              <a:buNone/>
              <a:defRPr/>
            </a:pPr>
            <a:endParaRPr altLang="en-US"/>
          </a:p>
          <a:p>
            <a:pPr>
              <a:buFont typeface="Symbol" pitchFamily="18" charset="2"/>
              <a:buNone/>
              <a:defRPr/>
            </a:pPr>
            <a:r>
              <a:rPr altLang="en-US" b="1"/>
              <a:t>Right understanding (natural acceptance)</a:t>
            </a:r>
            <a:r>
              <a:rPr altLang="en-US"/>
              <a:t> – </a:t>
            </a:r>
          </a:p>
          <a:p>
            <a:pPr>
              <a:buFont typeface="Symbol" pitchFamily="18" charset="2"/>
              <a:buNone/>
              <a:defRPr/>
            </a:pPr>
            <a:r>
              <a:rPr altLang="en-US"/>
              <a:t>Love (</a:t>
            </a:r>
            <a:r>
              <a:rPr lang="hi-IN" altLang="en-US"/>
              <a:t>प्रेम</a:t>
            </a:r>
            <a:r>
              <a:rPr altLang="en-US"/>
              <a:t>) = </a:t>
            </a:r>
            <a:r>
              <a:rPr altLang="en-US" b="1"/>
              <a:t>feeling</a:t>
            </a:r>
            <a:r>
              <a:rPr altLang="en-US"/>
              <a:t> of being related to all, responsible towards all, giving to all</a:t>
            </a:r>
          </a:p>
          <a:p>
            <a:pPr>
              <a:buFont typeface="Symbol" pitchFamily="18" charset="2"/>
              <a:buNone/>
              <a:defRPr/>
            </a:pPr>
            <a:r>
              <a:rPr altLang="en-US"/>
              <a:t>Continuity</a:t>
            </a:r>
          </a:p>
          <a:p>
            <a:pPr>
              <a:buFont typeface="Symbol" pitchFamily="18" charset="2"/>
              <a:buNone/>
              <a:defRPr/>
            </a:pPr>
            <a:endParaRPr altLang="en-US"/>
          </a:p>
          <a:p>
            <a:pPr>
              <a:buFont typeface="Symbol" pitchFamily="18" charset="2"/>
              <a:buNone/>
              <a:defRPr/>
            </a:pPr>
            <a:r>
              <a:rPr altLang="en-US"/>
              <a:t>Once trust, respect, affection, care, guidance… are ensured within, then</a:t>
            </a:r>
          </a:p>
          <a:p>
            <a:pPr>
              <a:buFont typeface="Symbol" pitchFamily="18" charset="2"/>
              <a:buNone/>
              <a:defRPr/>
            </a:pPr>
            <a:r>
              <a:rPr altLang="en-US"/>
              <a:t>the feeling of being related to all follows naturally</a:t>
            </a:r>
          </a:p>
        </p:txBody>
      </p:sp>
      <p:pic>
        <p:nvPicPr>
          <p:cNvPr id="4" name="Picture 28" descr="Picture1.png">
            <a:extLst>
              <a:ext uri="{FF2B5EF4-FFF2-40B4-BE49-F238E27FC236}">
                <a16:creationId xmlns:a16="http://schemas.microsoft.com/office/drawing/2014/main" id="{A5AB2B9D-09F3-4EE7-BFD1-46EE408DAE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982" y="1274468"/>
            <a:ext cx="2894930" cy="276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7FF5CF-9B0D-49FA-95F6-7555789E7ACB}"/>
              </a:ext>
            </a:extLst>
          </p:cNvPr>
          <p:cNvSpPr txBox="1">
            <a:spLocks noChangeArrowheads="1"/>
          </p:cNvSpPr>
          <p:nvPr/>
        </p:nvSpPr>
        <p:spPr bwMode="auto">
          <a:xfrm>
            <a:off x="7450619" y="2834619"/>
            <a:ext cx="2590200" cy="36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chemeClr val="bg1"/>
                </a:solidFill>
              </a:rPr>
              <a:t>Infatuation, Lust</a:t>
            </a:r>
          </a:p>
        </p:txBody>
      </p:sp>
      <p:sp>
        <p:nvSpPr>
          <p:cNvPr id="6" name="Text Box 13">
            <a:extLst>
              <a:ext uri="{FF2B5EF4-FFF2-40B4-BE49-F238E27FC236}">
                <a16:creationId xmlns:a16="http://schemas.microsoft.com/office/drawing/2014/main" id="{D3014B1A-B204-49BC-8F77-121DACD5A284}"/>
              </a:ext>
            </a:extLst>
          </p:cNvPr>
          <p:cNvSpPr txBox="1">
            <a:spLocks noChangeArrowheads="1"/>
          </p:cNvSpPr>
          <p:nvPr/>
        </p:nvSpPr>
        <p:spPr bwMode="auto">
          <a:xfrm rot="16200000">
            <a:off x="9530556" y="3171884"/>
            <a:ext cx="1364934" cy="36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t>Sensation</a:t>
            </a:r>
          </a:p>
        </p:txBody>
      </p:sp>
      <p:sp>
        <p:nvSpPr>
          <p:cNvPr id="3" name="TextBox 2">
            <a:extLst>
              <a:ext uri="{FF2B5EF4-FFF2-40B4-BE49-F238E27FC236}">
                <a16:creationId xmlns:a16="http://schemas.microsoft.com/office/drawing/2014/main" id="{4E59E9E6-2522-4745-B539-9B23CC6C50F1}"/>
              </a:ext>
            </a:extLst>
          </p:cNvPr>
          <p:cNvSpPr txBox="1">
            <a:spLocks noChangeArrowheads="1"/>
          </p:cNvSpPr>
          <p:nvPr/>
        </p:nvSpPr>
        <p:spPr bwMode="auto">
          <a:xfrm>
            <a:off x="6144408" y="1122103"/>
            <a:ext cx="1529996" cy="64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a:t>Imagination</a:t>
            </a:r>
          </a:p>
          <a:p>
            <a:pPr algn="ctr"/>
            <a:r>
              <a:rPr lang="en-IN" altLang="en-US"/>
              <a:t>(in the Self)</a:t>
            </a:r>
          </a:p>
        </p:txBody>
      </p:sp>
      <p:sp>
        <p:nvSpPr>
          <p:cNvPr id="8" name="TextBox 7">
            <a:extLst>
              <a:ext uri="{FF2B5EF4-FFF2-40B4-BE49-F238E27FC236}">
                <a16:creationId xmlns:a16="http://schemas.microsoft.com/office/drawing/2014/main" id="{D80717C4-C849-4107-82B8-913F246DC422}"/>
              </a:ext>
            </a:extLst>
          </p:cNvPr>
          <p:cNvSpPr txBox="1">
            <a:spLocks noChangeArrowheads="1"/>
          </p:cNvSpPr>
          <p:nvPr/>
        </p:nvSpPr>
        <p:spPr bwMode="auto">
          <a:xfrm>
            <a:off x="8431467" y="1437942"/>
            <a:ext cx="723732" cy="36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t>Love</a:t>
            </a:r>
          </a:p>
        </p:txBody>
      </p:sp>
      <p:sp>
        <p:nvSpPr>
          <p:cNvPr id="10" name="Text Box 7">
            <a:extLst>
              <a:ext uri="{FF2B5EF4-FFF2-40B4-BE49-F238E27FC236}">
                <a16:creationId xmlns:a16="http://schemas.microsoft.com/office/drawing/2014/main" id="{DA0F3BF6-3110-47AC-A048-0823A3E8F68C}"/>
              </a:ext>
            </a:extLst>
          </p:cNvPr>
          <p:cNvSpPr txBox="1">
            <a:spLocks noChangeArrowheads="1"/>
          </p:cNvSpPr>
          <p:nvPr/>
        </p:nvSpPr>
        <p:spPr bwMode="auto">
          <a:xfrm rot="16200000">
            <a:off x="5838092" y="2544174"/>
            <a:ext cx="1982329" cy="43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t>Preconditioning</a:t>
            </a:r>
          </a:p>
        </p:txBody>
      </p:sp>
      <p:sp>
        <p:nvSpPr>
          <p:cNvPr id="11" name="Text Box 10">
            <a:extLst>
              <a:ext uri="{FF2B5EF4-FFF2-40B4-BE49-F238E27FC236}">
                <a16:creationId xmlns:a16="http://schemas.microsoft.com/office/drawing/2014/main" id="{F3ABEE25-BB2B-4FB2-A648-02069BEB76A9}"/>
              </a:ext>
            </a:extLst>
          </p:cNvPr>
          <p:cNvSpPr txBox="1">
            <a:spLocks noChangeArrowheads="1"/>
          </p:cNvSpPr>
          <p:nvPr/>
        </p:nvSpPr>
        <p:spPr bwMode="auto">
          <a:xfrm>
            <a:off x="9194877" y="931647"/>
            <a:ext cx="1529996" cy="64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t>Natural Acceptance</a:t>
            </a:r>
            <a:endParaRPr lang="en-US" altLang="en-US" sz="2799">
              <a:latin typeface="Kruti Dev 01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31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1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1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31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315">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315">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315">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315">
                                            <p:txEl>
                                              <p:pRg st="17" end="1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31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50274052-6305-4E57-ACE8-423E9132EA0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UHV Module</a:t>
            </a:r>
          </a:p>
        </p:txBody>
      </p:sp>
      <p:sp>
        <p:nvSpPr>
          <p:cNvPr id="4" name="Text Placeholder 3">
            <a:extLst>
              <a:ext uri="{FF2B5EF4-FFF2-40B4-BE49-F238E27FC236}">
                <a16:creationId xmlns:a16="http://schemas.microsoft.com/office/drawing/2014/main" id="{481BFDB0-197C-40CE-9DA8-88A69D3AFC82}"/>
              </a:ext>
            </a:extLst>
          </p:cNvPr>
          <p:cNvSpPr>
            <a:spLocks noGrp="1"/>
          </p:cNvSpPr>
          <p:nvPr>
            <p:ph type="body" sz="quarter" idx="13"/>
          </p:nvPr>
        </p:nvSpPr>
        <p:spPr/>
        <p:txBody>
          <a:bodyPr/>
          <a:lstStyle/>
          <a:p>
            <a:pPr marL="0" indent="0">
              <a:buFont typeface="Symbol" pitchFamily="18" charset="2"/>
              <a:buNone/>
              <a:defRPr/>
            </a:pPr>
            <a:r>
              <a:rPr lang="en-IN"/>
              <a:t>For this we will try to </a:t>
            </a:r>
          </a:p>
          <a:p>
            <a:pPr marL="457200" indent="-457200">
              <a:buFont typeface="+mj-lt"/>
              <a:buAutoNum type="arabicPeriod"/>
              <a:defRPr/>
            </a:pPr>
            <a:r>
              <a:rPr lang="en-IN"/>
              <a:t>Discover our aspirations and articulate our concerns</a:t>
            </a:r>
          </a:p>
          <a:p>
            <a:pPr marL="457200" indent="-457200">
              <a:buFont typeface="+mj-lt"/>
              <a:buAutoNum type="arabicPeriod"/>
              <a:defRPr/>
            </a:pPr>
            <a:endParaRPr lang="en-IN"/>
          </a:p>
          <a:p>
            <a:pPr marL="457200" indent="-457200">
              <a:buFont typeface="+mj-lt"/>
              <a:buAutoNum type="arabicPeriod"/>
              <a:defRPr/>
            </a:pPr>
            <a:r>
              <a:rPr lang="en-IN"/>
              <a:t>We can slowly realise that </a:t>
            </a:r>
          </a:p>
          <a:p>
            <a:pPr lvl="2">
              <a:defRPr/>
            </a:pPr>
            <a:r>
              <a:rPr lang="en-IN"/>
              <a:t>We all have the same basic aspirations</a:t>
            </a:r>
          </a:p>
          <a:p>
            <a:pPr lvl="2">
              <a:defRPr/>
            </a:pPr>
            <a:r>
              <a:rPr lang="en-IN"/>
              <a:t>We have to understand to fulfil our aspirations</a:t>
            </a:r>
          </a:p>
          <a:p>
            <a:pPr lvl="2">
              <a:defRPr/>
            </a:pPr>
            <a:r>
              <a:rPr lang="en-IN"/>
              <a:t>We all have some concerns, some problems, These can be different for different students</a:t>
            </a:r>
          </a:p>
          <a:p>
            <a:pPr lvl="2">
              <a:defRPr/>
            </a:pPr>
            <a:r>
              <a:rPr lang="en-IN"/>
              <a:t>To resolve any problem or concern also, we need to understand</a:t>
            </a:r>
          </a:p>
          <a:p>
            <a:pPr marL="457200" indent="-457200">
              <a:buFont typeface="+mj-lt"/>
              <a:buAutoNum type="arabicPeriod"/>
              <a:defRPr/>
            </a:pPr>
            <a:endParaRPr lang="en-IN"/>
          </a:p>
          <a:p>
            <a:pPr marL="457200" indent="-457200">
              <a:buFont typeface="+mj-lt"/>
              <a:buAutoNum type="arabicPeriod"/>
              <a:defRPr/>
            </a:pPr>
            <a:r>
              <a:rPr lang="en-IN"/>
              <a:t>The process to understand is simply to pay attention. We can easily do that. We can understand, realise our aspirations and resolve our concerns</a:t>
            </a:r>
          </a:p>
          <a:p>
            <a:pPr lvl="2">
              <a:defRPr/>
            </a:pPr>
            <a:r>
              <a:rPr lang="en-IN" err="1"/>
              <a:t>E,g</a:t>
            </a:r>
            <a:r>
              <a:rPr lang="en-IN"/>
              <a:t>, Find out if it is true that “whatever you have paid attention to has revealed itself to you”. E.g. maths seemed so difficult, but now you know it… because you paid attention to it</a:t>
            </a:r>
          </a:p>
          <a:p>
            <a:pPr marL="457200" indent="-457200">
              <a:buFont typeface="+mj-lt"/>
              <a:buAutoNum type="arabicPeriod"/>
              <a:defRPr/>
            </a:pPr>
            <a:endParaRPr lang="en-IN"/>
          </a:p>
          <a:p>
            <a:pPr marL="457200" indent="-457200">
              <a:buFont typeface="+mj-lt"/>
              <a:buAutoNum type="arabicPeriod"/>
              <a:defRPr/>
            </a:pPr>
            <a:r>
              <a:rPr lang="en-IN"/>
              <a:t>In this UHV module, we will go over this process at four levels</a:t>
            </a:r>
          </a:p>
          <a:p>
            <a:pPr lvl="2">
              <a:defRPr/>
            </a:pPr>
            <a:r>
              <a:rPr lang="en-IN"/>
              <a:t>Individual, family, society and nature</a:t>
            </a:r>
          </a:p>
          <a:p>
            <a:pPr marL="0" indent="0">
              <a:buFont typeface="Symbol" pitchFamily="18" charset="2"/>
              <a:buNone/>
              <a:defRPr/>
            </a:pPr>
            <a:endParaRPr lang="en-IN"/>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ED5BD87F-69D3-4529-8A89-D459BDE9772C}"/>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sz="2799"/>
              <a:t>Sum Up</a:t>
            </a:r>
            <a:endParaRPr lang="en-US" altLang="en-US" sz="2799"/>
          </a:p>
        </p:txBody>
      </p:sp>
      <p:sp>
        <p:nvSpPr>
          <p:cNvPr id="134147" name="Text Placeholder 2">
            <a:extLst>
              <a:ext uri="{FF2B5EF4-FFF2-40B4-BE49-F238E27FC236}">
                <a16:creationId xmlns:a16="http://schemas.microsoft.com/office/drawing/2014/main" id="{F9A591D2-80CF-491C-9EB6-0263BA623E22}"/>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912630"/>
            <a:r>
              <a:rPr altLang="en-US"/>
              <a:t>Gratitude is the feeling for those who have made effort in terms  of providing help in the process of my development (excellence).</a:t>
            </a:r>
          </a:p>
          <a:p>
            <a:pPr defTabSz="912630"/>
            <a:endParaRPr altLang="en-US"/>
          </a:p>
          <a:p>
            <a:pPr defTabSz="912630"/>
            <a:r>
              <a:rPr altLang="en-US"/>
              <a:t>Love is the feeling of being related to all (Complete Value). There are several preconditionings related to love which need to be rightly evaluated.</a:t>
            </a:r>
          </a:p>
          <a:p>
            <a:pPr defTabSz="912630"/>
            <a:endParaRPr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b="1" dirty="0">
                          <a:solidFill>
                            <a:schemeClr val="tx1"/>
                          </a:solidFill>
                          <a:effectLst/>
                        </a:rPr>
                        <a:t>8, 9, 10 and 11</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Harmony in the Family</a:t>
                      </a:r>
                      <a:br>
                        <a:rPr lang="en-US" sz="2000" b="1" kern="1200" dirty="0">
                          <a:solidFill>
                            <a:schemeClr val="tx1"/>
                          </a:solidFill>
                          <a:effectLst/>
                          <a:latin typeface="+mn-lt"/>
                          <a:ea typeface="+mn-ea"/>
                          <a:cs typeface="+mn-cs"/>
                        </a:rPr>
                      </a:br>
                      <a:r>
                        <a:rPr lang="en-US" sz="2000" b="1" kern="1200" dirty="0">
                          <a:solidFill>
                            <a:schemeClr val="tx1"/>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dirty="0">
                          <a:solidFill>
                            <a:schemeClr val="bg1">
                              <a:lumMod val="75000"/>
                            </a:schemeClr>
                          </a:solidFill>
                          <a:effectLst/>
                        </a:rPr>
                        <a:t>12</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Participation in 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the society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a:solidFill>
                            <a:schemeClr val="bg1">
                              <a:lumMod val="75000"/>
                            </a:schemeClr>
                          </a:solidFill>
                          <a:effectLst/>
                        </a:rPr>
                        <a:t>13</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Natural Environment</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Participation in nature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nature/existence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14</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Sum Up</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Review role of education</a:t>
                      </a:r>
                    </a:p>
                    <a:p>
                      <a:pPr marL="0" marR="0" algn="just">
                        <a:lnSpc>
                          <a:spcPct val="107000"/>
                        </a:lnSpc>
                        <a:spcBef>
                          <a:spcPts val="0"/>
                        </a:spcBef>
                        <a:spcAft>
                          <a:spcPts val="0"/>
                        </a:spcAft>
                      </a:pPr>
                      <a:r>
                        <a:rPr lang="en-US" sz="2000" dirty="0">
                          <a:solidFill>
                            <a:schemeClr val="bg1">
                              <a:lumMod val="75000"/>
                            </a:schemeClr>
                          </a:solidFill>
                          <a:effectLst/>
                        </a:rPr>
                        <a:t>Need for a holistic, humane world-vision</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Information about UHV-II course,</a:t>
                      </a:r>
                    </a:p>
                    <a:p>
                      <a:pPr marL="0" marR="0" algn="just">
                        <a:lnSpc>
                          <a:spcPct val="107000"/>
                        </a:lnSpc>
                        <a:spcBef>
                          <a:spcPts val="0"/>
                        </a:spcBef>
                        <a:spcAft>
                          <a:spcPts val="0"/>
                        </a:spcAft>
                      </a:pPr>
                      <a:r>
                        <a:rPr lang="en-US" sz="2000" dirty="0">
                          <a:solidFill>
                            <a:schemeClr val="bg1">
                              <a:lumMod val="75000"/>
                            </a:schemeClr>
                          </a:solidFill>
                          <a:effectLst/>
                        </a:rPr>
                        <a:t>mentor and buddy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15</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Self-evaluation and Closure</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Sharing and feedback</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 </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97917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0">
            <a:extLst>
              <a:ext uri="{FF2B5EF4-FFF2-40B4-BE49-F238E27FC236}">
                <a16:creationId xmlns:a16="http://schemas.microsoft.com/office/drawing/2014/main" id="{3E24D33E-56FE-4D59-A6E6-218D3B5AE3CA}"/>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39642" indent="-539642" algn="ctr"/>
            <a:r>
              <a:rPr lang="en-GB" altLang="en-US" sz="4299">
                <a:latin typeface="Arial" panose="020B0604020202020204" pitchFamily="34" charset="0"/>
                <a:cs typeface="Arial" panose="020B0604020202020204" pitchFamily="34" charset="0"/>
              </a:rPr>
              <a:t>   UHV-I</a:t>
            </a:r>
            <a:br>
              <a:rPr lang="en-GB" altLang="en-US" sz="4299">
                <a:latin typeface="Arial" panose="020B0604020202020204" pitchFamily="34" charset="0"/>
                <a:cs typeface="Arial" panose="020B0604020202020204" pitchFamily="34" charset="0"/>
              </a:rPr>
            </a:br>
            <a:r>
              <a:rPr lang="en-GB" altLang="en-US" sz="4299">
                <a:latin typeface="Arial" panose="020B0604020202020204" pitchFamily="34" charset="0"/>
                <a:cs typeface="Arial" panose="020B0604020202020204" pitchFamily="34" charset="0"/>
              </a:rPr>
              <a:t>Session 12</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r>
              <a:rPr lang="en-GB" altLang="en-US" sz="4299">
                <a:latin typeface="Arial" panose="020B0604020202020204" pitchFamily="34" charset="0"/>
                <a:cs typeface="Arial" panose="020B0604020202020204" pitchFamily="34" charset="0"/>
              </a:rPr>
              <a:t>Society</a:t>
            </a:r>
            <a:br>
              <a:rPr lang="en-GB" altLang="en-US" sz="4299">
                <a:latin typeface="Arial" panose="020B0604020202020204" pitchFamily="34" charset="0"/>
                <a:cs typeface="Arial" panose="020B0604020202020204" pitchFamily="34" charset="0"/>
              </a:rPr>
            </a:br>
            <a:r>
              <a:rPr lang="en-GB" altLang="en-US" sz="2599">
                <a:latin typeface="Arial" panose="020B0604020202020204" pitchFamily="34" charset="0"/>
                <a:cs typeface="Arial" panose="020B0604020202020204" pitchFamily="34" charset="0"/>
              </a:rPr>
              <a:t>(Institution, Community…)</a:t>
            </a:r>
            <a:br>
              <a:rPr lang="en-GB" altLang="en-US" sz="2599">
                <a:latin typeface="Arial" panose="020B0604020202020204" pitchFamily="34" charset="0"/>
                <a:cs typeface="Arial" panose="020B0604020202020204" pitchFamily="34" charset="0"/>
              </a:rPr>
            </a:br>
            <a:br>
              <a:rPr lang="en-GB" altLang="en-US" sz="2599">
                <a:latin typeface="Arial" panose="020B0604020202020204" pitchFamily="34" charset="0"/>
                <a:cs typeface="Arial" panose="020B0604020202020204" pitchFamily="34" charset="0"/>
              </a:rPr>
            </a:br>
            <a:br>
              <a:rPr lang="en-GB" altLang="en-US" sz="2599">
                <a:latin typeface="Arial" panose="020B0604020202020204" pitchFamily="34" charset="0"/>
                <a:cs typeface="Arial" panose="020B0604020202020204" pitchFamily="34" charset="0"/>
              </a:rPr>
            </a:br>
            <a:br>
              <a:rPr lang="en-GB" altLang="en-US" sz="2599">
                <a:latin typeface="Arial" panose="020B0604020202020204" pitchFamily="34" charset="0"/>
                <a:cs typeface="Arial" panose="020B0604020202020204" pitchFamily="34" charset="0"/>
              </a:rPr>
            </a:br>
            <a:endParaRPr lang="en-GB" altLang="en-US" sz="2599">
              <a:latin typeface="Arial" panose="020B0604020202020204" pitchFamily="34" charset="0"/>
              <a:cs typeface="Arial" panose="020B0604020202020204" pitchFamily="34" charset="0"/>
            </a:endParaRPr>
          </a:p>
        </p:txBody>
      </p:sp>
      <p:sp>
        <p:nvSpPr>
          <p:cNvPr id="135171" name="Rectangle 2">
            <a:extLst>
              <a:ext uri="{FF2B5EF4-FFF2-40B4-BE49-F238E27FC236}">
                <a16:creationId xmlns:a16="http://schemas.microsoft.com/office/drawing/2014/main" id="{D6B63BD6-7453-4FB2-AB7D-BE22201229DD}"/>
              </a:ext>
            </a:extLst>
          </p:cNvPr>
          <p:cNvSpPr>
            <a:spLocks noChangeArrowheads="1"/>
          </p:cNvSpPr>
          <p:nvPr/>
        </p:nvSpPr>
        <p:spPr bwMode="auto">
          <a:xfrm>
            <a:off x="52993" y="5369270"/>
            <a:ext cx="12086015" cy="130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7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FFD1BE8B-37D4-4DFB-A2D2-A98F19D7C65B}"/>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Concerns</a:t>
            </a:r>
          </a:p>
        </p:txBody>
      </p:sp>
      <p:sp>
        <p:nvSpPr>
          <p:cNvPr id="3" name="Text Placeholder 2">
            <a:extLst>
              <a:ext uri="{FF2B5EF4-FFF2-40B4-BE49-F238E27FC236}">
                <a16:creationId xmlns:a16="http://schemas.microsoft.com/office/drawing/2014/main" id="{324EAC25-1ED8-451D-AD64-9B002A72ADC9}"/>
              </a:ext>
            </a:extLst>
          </p:cNvPr>
          <p:cNvSpPr>
            <a:spLocks noGrp="1"/>
          </p:cNvSpPr>
          <p:nvPr>
            <p:ph type="body" sz="quarter" idx="13"/>
          </p:nvPr>
        </p:nvSpPr>
        <p:spPr>
          <a:xfrm>
            <a:off x="2205" y="609459"/>
            <a:ext cx="12187592" cy="5943812"/>
          </a:xfrm>
        </p:spPr>
        <p:txBody>
          <a:bodyPr>
            <a:normAutofit/>
          </a:bodyPr>
          <a:lstStyle/>
          <a:p>
            <a:pPr marL="272037" indent="-272037">
              <a:defRPr/>
            </a:pPr>
            <a:r>
              <a:t>So far, I was protected by my parents. Now I have to face the society all by myself. Will I be able to do it?</a:t>
            </a:r>
          </a:p>
          <a:p>
            <a:pPr marL="272037" indent="-272037">
              <a:defRPr/>
            </a:pPr>
            <a:r>
              <a:t>How can there be communal harmony in the society?</a:t>
            </a:r>
          </a:p>
          <a:p>
            <a:pPr marL="272037" indent="-272037">
              <a:defRPr/>
            </a:pPr>
            <a:r>
              <a:t>How can the society be free of crimes, especially crimes against women?</a:t>
            </a:r>
          </a:p>
          <a:p>
            <a:pPr marL="272037" indent="-272037">
              <a:defRPr/>
            </a:pPr>
            <a:r>
              <a:t>How can I play a vital role in making a corruption free society?</a:t>
            </a:r>
          </a:p>
          <a:p>
            <a:pPr marL="272037" indent="-272037">
              <a:defRPr/>
            </a:pPr>
            <a:r>
              <a:t>There is a vast gap between rich and poor in the society. What could be the solution to this?</a:t>
            </a:r>
          </a:p>
          <a:p>
            <a:pPr marL="272037" indent="-272037">
              <a:defRPr/>
            </a:pPr>
            <a:r>
              <a:t>How do I make my country have better relations with its neighbors?</a:t>
            </a:r>
          </a:p>
          <a:p>
            <a:pPr marL="272037" indent="-272037">
              <a:defRPr/>
            </a:pPr>
            <a:r>
              <a:t>What areas do I pick for innovation and research which can be useful for the society at large?</a:t>
            </a:r>
          </a:p>
          <a:p>
            <a:pPr marL="272037" indent="-272037">
              <a:defRPr/>
            </a:pPr>
            <a:r>
              <a:t>How do I take my parental family and my future family together while on job?</a:t>
            </a:r>
          </a:p>
          <a:p>
            <a:pPr marL="272037" indent="-272037">
              <a:defRPr/>
            </a:pPr>
            <a:r>
              <a:t>Society has various systems: education, health, market, governance, judiciary, media, public services… Can I have a holistic understanding for all these systems and my role therein?</a:t>
            </a:r>
          </a:p>
          <a:p>
            <a:pPr marL="272037" indent="-272037">
              <a:defRPr/>
            </a:pPr>
            <a:r>
              <a:t>…</a:t>
            </a:r>
          </a:p>
          <a:p>
            <a:pPr marL="272037" indent="-272037">
              <a:defRPr/>
            </a:pPr>
            <a:endParaRPr/>
          </a:p>
          <a:p>
            <a:pPr marL="272037" indent="-272037">
              <a:defRPr/>
            </a:pPr>
            <a:endParaRPr/>
          </a:p>
        </p:txBody>
      </p:sp>
      <p:sp>
        <p:nvSpPr>
          <p:cNvPr id="2" name="Rounded Rectangle 1">
            <a:extLst>
              <a:ext uri="{FF2B5EF4-FFF2-40B4-BE49-F238E27FC236}">
                <a16:creationId xmlns:a16="http://schemas.microsoft.com/office/drawing/2014/main" id="{0A25285D-8D2D-4419-BF77-4E204DEFE6C4}"/>
              </a:ext>
            </a:extLst>
          </p:cNvPr>
          <p:cNvSpPr/>
          <p:nvPr/>
        </p:nvSpPr>
        <p:spPr>
          <a:xfrm>
            <a:off x="2795558" y="3275841"/>
            <a:ext cx="6600885" cy="915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8785" tIns="54393" rIns="108785" bIns="54393" anchor="ctr"/>
          <a:lstStyle/>
          <a:p>
            <a:pPr algn="ctr">
              <a:defRPr/>
            </a:pPr>
            <a:r>
              <a:rPr lang="en-US" sz="2899" dirty="0">
                <a:solidFill>
                  <a:srgbClr val="1E00AA"/>
                </a:solidFill>
              </a:rPr>
              <a:t>If you have any other concern, you can share.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2502397D-B53B-4698-BDBA-2BBEA5CC7557}"/>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Present State</a:t>
            </a:r>
          </a:p>
        </p:txBody>
      </p:sp>
      <p:sp>
        <p:nvSpPr>
          <p:cNvPr id="8195" name="Text Placeholder 2">
            <a:extLst>
              <a:ext uri="{FF2B5EF4-FFF2-40B4-BE49-F238E27FC236}">
                <a16:creationId xmlns:a16="http://schemas.microsoft.com/office/drawing/2014/main" id="{3FDE1E63-C56B-48FE-9313-5C9B211F555F}"/>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4046"/>
            <a:r>
              <a:rPr altLang="en-US"/>
              <a:t>Many times we work with a limited vision: me, my family, my job, my career, enjoyment at workplace and in family etc.</a:t>
            </a:r>
          </a:p>
          <a:p>
            <a:pPr defTabSz="1084046"/>
            <a:r>
              <a:rPr altLang="en-US"/>
              <a:t>But real life is not just this.</a:t>
            </a:r>
          </a:p>
          <a:p>
            <a:pPr defTabSz="1084046"/>
            <a:r>
              <a:rPr altLang="en-US"/>
              <a:t>In real life, we have to face the society in multiple ways</a:t>
            </a:r>
          </a:p>
          <a:p>
            <a:pPr defTabSz="1084046"/>
            <a:r>
              <a:rPr altLang="en-US"/>
              <a:t>When we do not have a holistic vision of society and we are faced with some disturbing issues, we try to fight against the problems, many times we start feeling lonely</a:t>
            </a:r>
          </a:p>
          <a:p>
            <a:pPr defTabSz="1084046"/>
            <a:r>
              <a:rPr altLang="en-US"/>
              <a:t>Can there be a holistic vision for a harmonious society, a harmonious world?</a:t>
            </a:r>
          </a:p>
          <a:p>
            <a:pPr defTabSz="1084046"/>
            <a:r>
              <a:rPr altLang="en-US"/>
              <a:t>Unless my vision is clear, how do I pick my role in it?</a:t>
            </a:r>
          </a:p>
          <a:p>
            <a:pPr defTabSz="1084046"/>
            <a:endParaRPr altLang="en-US"/>
          </a:p>
          <a:p>
            <a:pPr defTabSz="1084046"/>
            <a:r>
              <a:rPr altLang="en-US"/>
              <a:t>Hence, I need to understand the common goal of human beings living in the society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DDA738BF-632C-4EFF-8547-48D508C7EBC6}"/>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Introduction</a:t>
            </a:r>
            <a:endParaRPr lang="en-US" altLang="en-US"/>
          </a:p>
        </p:txBody>
      </p:sp>
      <p:sp>
        <p:nvSpPr>
          <p:cNvPr id="3" name="Text Placeholder 2">
            <a:extLst>
              <a:ext uri="{FF2B5EF4-FFF2-40B4-BE49-F238E27FC236}">
                <a16:creationId xmlns:a16="http://schemas.microsoft.com/office/drawing/2014/main" id="{A2FD1585-DA36-455C-8373-44BB6C6EF2B0}"/>
              </a:ext>
            </a:extLst>
          </p:cNvPr>
          <p:cNvSpPr>
            <a:spLocks noGrp="1"/>
          </p:cNvSpPr>
          <p:nvPr>
            <p:ph type="body" sz="quarter" idx="13"/>
          </p:nvPr>
        </p:nvSpPr>
        <p:spPr>
          <a:xfrm>
            <a:off x="2205" y="609459"/>
            <a:ext cx="12187592" cy="5943812"/>
          </a:xfrm>
        </p:spPr>
        <p:txBody>
          <a:bodyPr/>
          <a:lstStyle/>
          <a:p>
            <a:pPr marL="0" indent="0">
              <a:buNone/>
              <a:defRPr/>
            </a:pPr>
            <a:r>
              <a:rPr lang="en-IN"/>
              <a:t>In the previous sessions, we </a:t>
            </a:r>
          </a:p>
          <a:p>
            <a:pPr marL="0" indent="0">
              <a:buNone/>
              <a:defRPr/>
            </a:pPr>
            <a:r>
              <a:rPr lang="en-IN"/>
              <a:t>Discussed about Harmony at the level of Individual and Family</a:t>
            </a:r>
          </a:p>
          <a:p>
            <a:pPr marL="0" indent="0">
              <a:buNone/>
              <a:defRPr/>
            </a:pPr>
            <a:r>
              <a:rPr lang="en-IN"/>
              <a:t>We saw that </a:t>
            </a:r>
            <a:r>
              <a:rPr lang="hi-IN"/>
              <a:t>-</a:t>
            </a:r>
          </a:p>
          <a:p>
            <a:pPr marL="272037" indent="-272037">
              <a:defRPr/>
            </a:pPr>
            <a:r>
              <a:t>Basic aspiration of every human being is continuity of happiness and prosperity</a:t>
            </a:r>
          </a:p>
          <a:p>
            <a:pPr marL="272037" indent="-272037">
              <a:defRPr/>
            </a:pPr>
            <a:r>
              <a:t>Trust is the foundation of every relationship</a:t>
            </a:r>
          </a:p>
          <a:p>
            <a:pPr marL="272037" indent="-272037">
              <a:defRPr/>
            </a:pPr>
            <a:r>
              <a:t>The feeling of </a:t>
            </a:r>
            <a:r>
              <a:rPr b="1">
                <a:solidFill>
                  <a:srgbClr val="1E00AA"/>
                </a:solidFill>
              </a:rPr>
              <a:t>Love is the foundation of Undivided Society</a:t>
            </a:r>
          </a:p>
          <a:p>
            <a:pPr marL="0" indent="0">
              <a:buNone/>
              <a:defRPr/>
            </a:pPr>
            <a:endParaRPr lang="en-IN"/>
          </a:p>
          <a:p>
            <a:pPr marL="0" indent="0">
              <a:buNone/>
              <a:defRPr/>
            </a:pPr>
            <a:r>
              <a:rPr lang="en-IN"/>
              <a:t>If we understand this, then we make effort for it – individually, in the </a:t>
            </a:r>
            <a:r>
              <a:rPr lang="hi-IN"/>
              <a:t>   </a:t>
            </a:r>
            <a:r>
              <a:rPr lang="en-IN"/>
              <a:t>family and in the larger society</a:t>
            </a:r>
          </a:p>
          <a:p>
            <a:pPr marL="0" indent="0">
              <a:buNone/>
              <a:defRPr/>
            </a:pPr>
            <a:endParaRPr lang="en-IN"/>
          </a:p>
          <a:p>
            <a:pPr marL="0" indent="0" algn="just">
              <a:buNone/>
              <a:defRPr/>
            </a:pPr>
            <a:endParaRPr/>
          </a:p>
          <a:p>
            <a:pPr marL="0" indent="0" algn="just">
              <a:buNone/>
              <a:defRPr/>
            </a:pPr>
            <a:r>
              <a:t>In this session, we want to explore the </a:t>
            </a:r>
            <a:r>
              <a:rPr b="1">
                <a:solidFill>
                  <a:srgbClr val="1E00AA"/>
                </a:solidFill>
              </a:rPr>
              <a:t>goal of human being living in society</a:t>
            </a:r>
            <a:r>
              <a:t>, so that desirable systems required for it may be developed and effectively implemented (to be explored in subsequent UHV courses).</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8BC9C188-5054-4A50-95AC-72B7332B3CC5}"/>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Common Goal of a Human Society</a:t>
            </a:r>
          </a:p>
        </p:txBody>
      </p:sp>
      <p:sp>
        <p:nvSpPr>
          <p:cNvPr id="3" name="Text Placeholder 2">
            <a:extLst>
              <a:ext uri="{FF2B5EF4-FFF2-40B4-BE49-F238E27FC236}">
                <a16:creationId xmlns:a16="http://schemas.microsoft.com/office/drawing/2014/main" id="{55330DFA-05B1-4917-AC21-5B642EC28838}"/>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4046">
              <a:buNone/>
            </a:pPr>
            <a:r>
              <a:rPr altLang="en-US" b="1">
                <a:ea typeface="MS PGothic" panose="020B0600070205080204" pitchFamily="34" charset="-128"/>
              </a:rPr>
              <a:t>Human Goal  </a:t>
            </a:r>
            <a:endParaRPr altLang="en-US">
              <a:ea typeface="MS PGothic" panose="020B0600070205080204" pitchFamily="34" charset="-128"/>
            </a:endParaRPr>
          </a:p>
          <a:p>
            <a:pPr defTabSz="1084046">
              <a:buNone/>
            </a:pPr>
            <a:endParaRPr altLang="en-US">
              <a:ea typeface="MS PGothic" panose="020B0600070205080204" pitchFamily="34" charset="-128"/>
            </a:endParaRPr>
          </a:p>
          <a:p>
            <a:pPr defTabSz="1084046">
              <a:buNone/>
            </a:pPr>
            <a:endParaRPr altLang="en-US">
              <a:ea typeface="MS PGothic" panose="020B0600070205080204" pitchFamily="34" charset="-128"/>
            </a:endParaRPr>
          </a:p>
          <a:p>
            <a:pPr defTabSz="1084046">
              <a:buNone/>
            </a:pPr>
            <a:endParaRPr altLang="en-US">
              <a:ea typeface="MS PGothic" panose="020B0600070205080204" pitchFamily="34" charset="-128"/>
            </a:endParaRPr>
          </a:p>
          <a:p>
            <a:pPr defTabSz="1084046">
              <a:buNone/>
            </a:pPr>
            <a:endParaRPr lang="it-IT" altLang="en-US" b="1">
              <a:ea typeface="MS PGothic" panose="020B0600070205080204" pitchFamily="34" charset="-128"/>
            </a:endParaRPr>
          </a:p>
          <a:p>
            <a:pPr defTabSz="1084046">
              <a:buNone/>
            </a:pPr>
            <a:endParaRPr altLang="en-US" b="1">
              <a:ea typeface="MS PGothic" panose="020B0600070205080204" pitchFamily="34" charset="-128"/>
            </a:endParaRPr>
          </a:p>
          <a:p>
            <a:pPr defTabSz="1084046">
              <a:buNone/>
            </a:pPr>
            <a:endParaRPr lang="en-IN" altLang="en-US">
              <a:solidFill>
                <a:srgbClr val="0000FF"/>
              </a:solidFill>
              <a:ea typeface="MS PGothic" panose="020B0600070205080204" pitchFamily="34" charset="-128"/>
            </a:endParaRPr>
          </a:p>
          <a:p>
            <a:pPr defTabSz="1084046">
              <a:buNone/>
            </a:pPr>
            <a:r>
              <a:rPr lang="en-IN" altLang="en-US">
                <a:solidFill>
                  <a:srgbClr val="0000FF"/>
                </a:solidFill>
                <a:ea typeface="MS PGothic" panose="020B0600070205080204" pitchFamily="34" charset="-128"/>
              </a:rPr>
              <a:t>Is this indeed our collective aspiration?</a:t>
            </a:r>
          </a:p>
          <a:p>
            <a:pPr defTabSz="1084046">
              <a:buNone/>
            </a:pPr>
            <a:r>
              <a:rPr altLang="en-US">
                <a:solidFill>
                  <a:srgbClr val="0000FF"/>
                </a:solidFill>
                <a:ea typeface="MS PGothic" panose="020B0600070205080204" pitchFamily="34" charset="-128"/>
              </a:rPr>
              <a:t>Are all 4 required, desirable or we can leave something out?</a:t>
            </a:r>
          </a:p>
          <a:p>
            <a:pPr defTabSz="1084046">
              <a:buNone/>
            </a:pPr>
            <a:r>
              <a:rPr altLang="en-US">
                <a:solidFill>
                  <a:srgbClr val="0000FF"/>
                </a:solidFill>
                <a:ea typeface="MS PGothic" panose="020B0600070205080204" pitchFamily="34" charset="-128"/>
              </a:rPr>
              <a:t>If all 4 are achieved, would anything else be required?</a:t>
            </a:r>
          </a:p>
          <a:p>
            <a:pPr defTabSz="1084046">
              <a:buNone/>
            </a:pPr>
            <a:r>
              <a:rPr altLang="en-US" b="1">
                <a:solidFill>
                  <a:srgbClr val="0000FF"/>
                </a:solidFill>
                <a:ea typeface="MS PGothic" panose="020B0600070205080204" pitchFamily="34" charset="-128"/>
              </a:rPr>
              <a:t>Are we working for all 4 in the society? What about in the family?</a:t>
            </a:r>
          </a:p>
          <a:p>
            <a:pPr defTabSz="1084046">
              <a:buNone/>
            </a:pPr>
            <a:endParaRPr altLang="en-US">
              <a:ea typeface="MS PGothic" panose="020B0600070205080204" pitchFamily="34" charset="-128"/>
            </a:endParaRPr>
          </a:p>
        </p:txBody>
      </p:sp>
      <p:grpSp>
        <p:nvGrpSpPr>
          <p:cNvPr id="2" name="Group 31">
            <a:extLst>
              <a:ext uri="{FF2B5EF4-FFF2-40B4-BE49-F238E27FC236}">
                <a16:creationId xmlns:a16="http://schemas.microsoft.com/office/drawing/2014/main" id="{25E494EF-F539-4B6C-852F-99873F6D0423}"/>
              </a:ext>
            </a:extLst>
          </p:cNvPr>
          <p:cNvGrpSpPr>
            <a:grpSpLocks/>
          </p:cNvGrpSpPr>
          <p:nvPr/>
        </p:nvGrpSpPr>
        <p:grpSpPr bwMode="auto">
          <a:xfrm>
            <a:off x="3481200" y="1161781"/>
            <a:ext cx="2715584" cy="1379219"/>
            <a:chOff x="2610255" y="990600"/>
            <a:chExt cx="2037945" cy="1379387"/>
          </a:xfrm>
        </p:grpSpPr>
        <p:sp>
          <p:nvSpPr>
            <p:cNvPr id="10" name="Down Arrow 9">
              <a:extLst>
                <a:ext uri="{FF2B5EF4-FFF2-40B4-BE49-F238E27FC236}">
                  <a16:creationId xmlns:a16="http://schemas.microsoft.com/office/drawing/2014/main" id="{6F73C95B-ACF0-4E04-AD51-D66A3D7F9585}"/>
                </a:ext>
              </a:extLst>
            </p:cNvPr>
            <p:cNvSpPr/>
            <p:nvPr/>
          </p:nvSpPr>
          <p:spPr>
            <a:xfrm>
              <a:off x="3525007" y="1676325"/>
              <a:ext cx="15126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0308" name="TextBox 19">
              <a:extLst>
                <a:ext uri="{FF2B5EF4-FFF2-40B4-BE49-F238E27FC236}">
                  <a16:creationId xmlns:a16="http://schemas.microsoft.com/office/drawing/2014/main" id="{F1587703-CB7E-48DF-A179-97F71064EA7D}"/>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solidFill>
                    <a:srgbClr val="000000"/>
                  </a:solidFill>
                  <a:ea typeface="MS PGothic" panose="020B0600070205080204" pitchFamily="34" charset="-128"/>
                  <a:cs typeface="Arial" panose="020B0604020202020204" pitchFamily="34" charset="0"/>
                </a:rPr>
                <a:t>Prosperity</a:t>
              </a:r>
            </a:p>
            <a:p>
              <a:pPr eaLnBrk="1" hangingPunct="1"/>
              <a:endParaRPr lang="en-US" altLang="en-US">
                <a:solidFill>
                  <a:srgbClr val="000000"/>
                </a:solidFill>
                <a:ea typeface="MS PGothic" panose="020B0600070205080204" pitchFamily="34" charset="-128"/>
                <a:cs typeface="Arial" panose="020B0604020202020204" pitchFamily="34" charset="0"/>
              </a:endParaRPr>
            </a:p>
          </p:txBody>
        </p:sp>
        <p:sp>
          <p:nvSpPr>
            <p:cNvPr id="140309" name="TextBox 20">
              <a:extLst>
                <a:ext uri="{FF2B5EF4-FFF2-40B4-BE49-F238E27FC236}">
                  <a16:creationId xmlns:a16="http://schemas.microsoft.com/office/drawing/2014/main" id="{8F2653A7-FF0F-4116-968D-A81796868A81}"/>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solidFill>
                    <a:srgbClr val="000000"/>
                  </a:solidFill>
                  <a:ea typeface="MS PGothic" panose="020B0600070205080204" pitchFamily="34" charset="-128"/>
                  <a:cs typeface="Arial" panose="020B0604020202020204" pitchFamily="34" charset="0"/>
                </a:rPr>
                <a:t>In Every Family</a:t>
              </a:r>
              <a:endParaRPr lang="en-US" altLang="en-US">
                <a:solidFill>
                  <a:srgbClr val="000000"/>
                </a:solidFill>
                <a:ea typeface="MS PGothic" panose="020B0600070205080204" pitchFamily="34" charset="-128"/>
                <a:cs typeface="Arial" panose="020B0604020202020204" pitchFamily="34" charset="0"/>
              </a:endParaRPr>
            </a:p>
          </p:txBody>
        </p:sp>
      </p:grpSp>
      <p:grpSp>
        <p:nvGrpSpPr>
          <p:cNvPr id="5" name="Group 33">
            <a:extLst>
              <a:ext uri="{FF2B5EF4-FFF2-40B4-BE49-F238E27FC236}">
                <a16:creationId xmlns:a16="http://schemas.microsoft.com/office/drawing/2014/main" id="{AE2C30DC-7CBC-4370-891F-557270E26C73}"/>
              </a:ext>
            </a:extLst>
          </p:cNvPr>
          <p:cNvGrpSpPr>
            <a:grpSpLocks/>
          </p:cNvGrpSpPr>
          <p:nvPr/>
        </p:nvGrpSpPr>
        <p:grpSpPr bwMode="auto">
          <a:xfrm>
            <a:off x="6580870" y="1161781"/>
            <a:ext cx="2663209" cy="1379219"/>
            <a:chOff x="4935165" y="990600"/>
            <a:chExt cx="1999035" cy="1379387"/>
          </a:xfrm>
        </p:grpSpPr>
        <p:sp>
          <p:nvSpPr>
            <p:cNvPr id="11" name="Down Arrow 10">
              <a:extLst>
                <a:ext uri="{FF2B5EF4-FFF2-40B4-BE49-F238E27FC236}">
                  <a16:creationId xmlns:a16="http://schemas.microsoft.com/office/drawing/2014/main" id="{8EE15B55-5403-455E-9710-CA5D4E2F7A09}"/>
                </a:ext>
              </a:extLst>
            </p:cNvPr>
            <p:cNvSpPr/>
            <p:nvPr/>
          </p:nvSpPr>
          <p:spPr>
            <a:xfrm>
              <a:off x="5866777" y="1676325"/>
              <a:ext cx="152489"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0305" name="TextBox 21">
              <a:extLst>
                <a:ext uri="{FF2B5EF4-FFF2-40B4-BE49-F238E27FC236}">
                  <a16:creationId xmlns:a16="http://schemas.microsoft.com/office/drawing/2014/main" id="{54691122-9BFC-4965-A781-AA69E20D3417}"/>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solidFill>
                    <a:srgbClr val="000000"/>
                  </a:solidFill>
                  <a:ea typeface="MS PGothic" panose="020B0600070205080204" pitchFamily="34" charset="-128"/>
                  <a:cs typeface="Arial" panose="020B0604020202020204" pitchFamily="34" charset="0"/>
                </a:rPr>
                <a:t>Fearlessness</a:t>
              </a:r>
            </a:p>
            <a:p>
              <a:pPr algn="ctr" eaLnBrk="1" hangingPunct="1"/>
              <a:r>
                <a:rPr lang="en-GB" altLang="en-US">
                  <a:solidFill>
                    <a:srgbClr val="000000"/>
                  </a:solidFill>
                  <a:ea typeface="MS PGothic" panose="020B0600070205080204" pitchFamily="34" charset="-128"/>
                  <a:cs typeface="Arial" panose="020B0604020202020204" pitchFamily="34" charset="0"/>
                </a:rPr>
                <a:t>(Trust)</a:t>
              </a:r>
              <a:endParaRPr lang="en-US" altLang="en-US">
                <a:solidFill>
                  <a:srgbClr val="000000"/>
                </a:solidFill>
                <a:ea typeface="MS PGothic" panose="020B0600070205080204" pitchFamily="34" charset="-128"/>
                <a:cs typeface="Arial" panose="020B0604020202020204" pitchFamily="34" charset="0"/>
              </a:endParaRPr>
            </a:p>
          </p:txBody>
        </p:sp>
        <p:sp>
          <p:nvSpPr>
            <p:cNvPr id="140306" name="TextBox 22">
              <a:extLst>
                <a:ext uri="{FF2B5EF4-FFF2-40B4-BE49-F238E27FC236}">
                  <a16:creationId xmlns:a16="http://schemas.microsoft.com/office/drawing/2014/main" id="{6D34FF96-D11F-42DB-B764-8C50C4A5A946}"/>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solidFill>
                    <a:srgbClr val="000000"/>
                  </a:solidFill>
                  <a:ea typeface="MS PGothic" panose="020B0600070205080204" pitchFamily="34" charset="-128"/>
                  <a:cs typeface="Arial" panose="020B0604020202020204" pitchFamily="34" charset="0"/>
                </a:rPr>
                <a:t>In Society</a:t>
              </a:r>
              <a:endParaRPr lang="en-US" altLang="en-US">
                <a:solidFill>
                  <a:srgbClr val="000000"/>
                </a:solidFill>
                <a:ea typeface="MS PGothic" panose="020B0600070205080204" pitchFamily="34" charset="-128"/>
                <a:cs typeface="Arial" panose="020B0604020202020204" pitchFamily="34" charset="0"/>
              </a:endParaRPr>
            </a:p>
          </p:txBody>
        </p:sp>
      </p:grpSp>
      <p:grpSp>
        <p:nvGrpSpPr>
          <p:cNvPr id="6" name="Group 34">
            <a:extLst>
              <a:ext uri="{FF2B5EF4-FFF2-40B4-BE49-F238E27FC236}">
                <a16:creationId xmlns:a16="http://schemas.microsoft.com/office/drawing/2014/main" id="{E6676031-893D-429E-8F47-C9F567B2C9DD}"/>
              </a:ext>
            </a:extLst>
          </p:cNvPr>
          <p:cNvGrpSpPr>
            <a:grpSpLocks/>
          </p:cNvGrpSpPr>
          <p:nvPr/>
        </p:nvGrpSpPr>
        <p:grpSpPr bwMode="auto">
          <a:xfrm>
            <a:off x="9496432" y="1161781"/>
            <a:ext cx="2640989" cy="1379219"/>
            <a:chOff x="7123890" y="990600"/>
            <a:chExt cx="1981200" cy="1379338"/>
          </a:xfrm>
        </p:grpSpPr>
        <p:sp>
          <p:nvSpPr>
            <p:cNvPr id="12" name="Down Arrow 11">
              <a:extLst>
                <a:ext uri="{FF2B5EF4-FFF2-40B4-BE49-F238E27FC236}">
                  <a16:creationId xmlns:a16="http://schemas.microsoft.com/office/drawing/2014/main" id="{5B5813B1-777B-4674-B6AC-E23EA3A4C23F}"/>
                </a:ext>
              </a:extLst>
            </p:cNvPr>
            <p:cNvSpPr/>
            <p:nvPr/>
          </p:nvSpPr>
          <p:spPr>
            <a:xfrm>
              <a:off x="8020431" y="1676301"/>
              <a:ext cx="152400" cy="3047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0302" name="TextBox 23">
              <a:extLst>
                <a:ext uri="{FF2B5EF4-FFF2-40B4-BE49-F238E27FC236}">
                  <a16:creationId xmlns:a16="http://schemas.microsoft.com/office/drawing/2014/main" id="{832AF2AB-A824-4B2F-ABA9-DA6BC2FE3902}"/>
                </a:ext>
              </a:extLst>
            </p:cNvPr>
            <p:cNvSpPr txBox="1">
              <a:spLocks noChangeArrowheads="1"/>
            </p:cNvSpPr>
            <p:nvPr/>
          </p:nvSpPr>
          <p:spPr bwMode="auto">
            <a:xfrm>
              <a:off x="712389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Symbol" panose="05050102010706020507" pitchFamily="18" charset="2"/>
                <a:buNone/>
              </a:pPr>
              <a:r>
                <a:rPr lang="en-GB" altLang="en-US">
                  <a:solidFill>
                    <a:srgbClr val="000000"/>
                  </a:solidFill>
                  <a:ea typeface="MS PGothic" panose="020B0600070205080204" pitchFamily="34" charset="-128"/>
                  <a:cs typeface="Arial" panose="020B0604020202020204" pitchFamily="34" charset="0"/>
                </a:rPr>
                <a:t>Co-Existence</a:t>
              </a:r>
            </a:p>
            <a:p>
              <a:pPr eaLnBrk="1" hangingPunct="1">
                <a:buFont typeface="Symbol" panose="05050102010706020507" pitchFamily="18" charset="2"/>
                <a:buNone/>
              </a:pPr>
              <a:endParaRPr lang="en-GB" altLang="en-US">
                <a:solidFill>
                  <a:srgbClr val="000000"/>
                </a:solidFill>
                <a:ea typeface="MS PGothic" panose="020B0600070205080204" pitchFamily="34" charset="-128"/>
                <a:cs typeface="Arial" panose="020B0604020202020204" pitchFamily="34" charset="0"/>
              </a:endParaRPr>
            </a:p>
          </p:txBody>
        </p:sp>
        <p:sp>
          <p:nvSpPr>
            <p:cNvPr id="140303" name="TextBox 24">
              <a:extLst>
                <a:ext uri="{FF2B5EF4-FFF2-40B4-BE49-F238E27FC236}">
                  <a16:creationId xmlns:a16="http://schemas.microsoft.com/office/drawing/2014/main" id="{22914B40-53E4-4C6A-9468-5B8554DA14C1}"/>
                </a:ext>
              </a:extLst>
            </p:cNvPr>
            <p:cNvSpPr txBox="1">
              <a:spLocks noChangeArrowheads="1"/>
            </p:cNvSpPr>
            <p:nvPr/>
          </p:nvSpPr>
          <p:spPr bwMode="auto">
            <a:xfrm>
              <a:off x="7123890" y="2000655"/>
              <a:ext cx="1981200" cy="369283"/>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Symbol" panose="05050102010706020507" pitchFamily="18" charset="2"/>
                <a:buNone/>
              </a:pPr>
              <a:r>
                <a:rPr lang="en-GB" altLang="en-US">
                  <a:solidFill>
                    <a:srgbClr val="000000"/>
                  </a:solidFill>
                  <a:ea typeface="MS PGothic" panose="020B0600070205080204" pitchFamily="34" charset="-128"/>
                  <a:cs typeface="Arial" panose="020B0604020202020204" pitchFamily="34" charset="0"/>
                </a:rPr>
                <a:t>In Nature/ Existence</a:t>
              </a:r>
            </a:p>
          </p:txBody>
        </p:sp>
      </p:grpSp>
      <p:grpSp>
        <p:nvGrpSpPr>
          <p:cNvPr id="140295" name="Group 1">
            <a:extLst>
              <a:ext uri="{FF2B5EF4-FFF2-40B4-BE49-F238E27FC236}">
                <a16:creationId xmlns:a16="http://schemas.microsoft.com/office/drawing/2014/main" id="{C6303C34-DA0F-4CE1-9000-39A89AA7E035}"/>
              </a:ext>
            </a:extLst>
          </p:cNvPr>
          <p:cNvGrpSpPr>
            <a:grpSpLocks/>
          </p:cNvGrpSpPr>
          <p:nvPr/>
        </p:nvGrpSpPr>
        <p:grpSpPr bwMode="auto">
          <a:xfrm>
            <a:off x="3792" y="1161781"/>
            <a:ext cx="3172678" cy="1379219"/>
            <a:chOff x="1588" y="1162050"/>
            <a:chExt cx="2379662" cy="1379538"/>
          </a:xfrm>
        </p:grpSpPr>
        <p:grpSp>
          <p:nvGrpSpPr>
            <p:cNvPr id="140296" name="Group 29">
              <a:extLst>
                <a:ext uri="{FF2B5EF4-FFF2-40B4-BE49-F238E27FC236}">
                  <a16:creationId xmlns:a16="http://schemas.microsoft.com/office/drawing/2014/main" id="{1ED1C3C6-8C0D-4420-B492-92A94012FB34}"/>
                </a:ext>
              </a:extLst>
            </p:cNvPr>
            <p:cNvGrpSpPr>
              <a:grpSpLocks/>
            </p:cNvGrpSpPr>
            <p:nvPr/>
          </p:nvGrpSpPr>
          <p:grpSpPr bwMode="auto">
            <a:xfrm>
              <a:off x="1588" y="1162050"/>
              <a:ext cx="2379662" cy="1379538"/>
              <a:chOff x="1620" y="990600"/>
              <a:chExt cx="2380035" cy="1379387"/>
            </a:xfrm>
          </p:grpSpPr>
          <p:sp>
            <p:nvSpPr>
              <p:cNvPr id="4" name="Down Arrow 3">
                <a:extLst>
                  <a:ext uri="{FF2B5EF4-FFF2-40B4-BE49-F238E27FC236}">
                    <a16:creationId xmlns:a16="http://schemas.microsoft.com/office/drawing/2014/main" id="{FB7A668C-9156-4B9F-9E41-B05237AF6D38}"/>
                  </a:ext>
                </a:extLst>
              </p:cNvPr>
              <p:cNvSpPr/>
              <p:nvPr/>
            </p:nvSpPr>
            <p:spPr>
              <a:xfrm>
                <a:off x="1086268" y="1676325"/>
                <a:ext cx="15239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0299" name="TextBox 17">
                <a:extLst>
                  <a:ext uri="{FF2B5EF4-FFF2-40B4-BE49-F238E27FC236}">
                    <a16:creationId xmlns:a16="http://schemas.microsoft.com/office/drawing/2014/main" id="{6420896C-BD2E-410D-A045-DE205E166CAE}"/>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ea typeface="MS PGothic" panose="020B0600070205080204" pitchFamily="34" charset="-128"/>
                    <a:cs typeface="Arial" panose="020B0604020202020204" pitchFamily="34" charset="0"/>
                  </a:rPr>
                  <a:t>Right Understanding &amp; Right Feeling</a:t>
                </a:r>
              </a:p>
            </p:txBody>
          </p:sp>
          <p:sp>
            <p:nvSpPr>
              <p:cNvPr id="140300" name="TextBox 18">
                <a:extLst>
                  <a:ext uri="{FF2B5EF4-FFF2-40B4-BE49-F238E27FC236}">
                    <a16:creationId xmlns:a16="http://schemas.microsoft.com/office/drawing/2014/main" id="{6250E443-AA7D-40F0-90CC-925FD43E8849}"/>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solidFill>
                      <a:srgbClr val="000000"/>
                    </a:solidFill>
                    <a:ea typeface="MS PGothic" panose="020B0600070205080204" pitchFamily="34" charset="-128"/>
                    <a:cs typeface="Arial" panose="020B0604020202020204" pitchFamily="34" charset="0"/>
                  </a:rPr>
                  <a:t>In Every Individual</a:t>
                </a:r>
                <a:endParaRPr lang="en-US" altLang="en-US">
                  <a:solidFill>
                    <a:srgbClr val="000000"/>
                  </a:solidFill>
                  <a:ea typeface="MS PGothic" panose="020B0600070205080204" pitchFamily="34" charset="-128"/>
                  <a:cs typeface="Arial" panose="020B0604020202020204" pitchFamily="34" charset="0"/>
                </a:endParaRPr>
              </a:p>
            </p:txBody>
          </p:sp>
        </p:grpSp>
        <p:sp>
          <p:nvSpPr>
            <p:cNvPr id="140297" name="Rectangle 19">
              <a:extLst>
                <a:ext uri="{FF2B5EF4-FFF2-40B4-BE49-F238E27FC236}">
                  <a16:creationId xmlns:a16="http://schemas.microsoft.com/office/drawing/2014/main" id="{B5EB277B-C216-470B-83B2-678A7442874E}"/>
                </a:ext>
              </a:extLst>
            </p:cNvPr>
            <p:cNvSpPr>
              <a:spLocks noChangeArrowheads="1"/>
            </p:cNvSpPr>
            <p:nvPr/>
          </p:nvSpPr>
          <p:spPr bwMode="auto">
            <a:xfrm>
              <a:off x="1239838" y="1828800"/>
              <a:ext cx="955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ea typeface="MS PGothic" panose="020B0600070205080204" pitchFamily="34" charset="-128"/>
                  <a:cs typeface="Arial" panose="020B0604020202020204" pitchFamily="34" charset="0"/>
                </a:rPr>
                <a:t>Happiness</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B37B1207-3414-4ECB-8737-08F3A74342AC}"/>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What are we Actually Making Effort for? </a:t>
            </a:r>
          </a:p>
        </p:txBody>
      </p:sp>
      <p:sp>
        <p:nvSpPr>
          <p:cNvPr id="141315" name="Text Placeholder 2">
            <a:extLst>
              <a:ext uri="{FF2B5EF4-FFF2-40B4-BE49-F238E27FC236}">
                <a16:creationId xmlns:a16="http://schemas.microsoft.com/office/drawing/2014/main" id="{621490B6-EED2-44A9-B0AE-5C280FB8B979}"/>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4046">
              <a:buNone/>
            </a:pPr>
            <a:r>
              <a:rPr altLang="en-US" b="1">
                <a:ea typeface="MS PGothic" panose="020B0600070205080204" pitchFamily="34" charset="-128"/>
              </a:rPr>
              <a:t>For Human Goal (in Family… in Society)</a:t>
            </a:r>
            <a:endParaRPr altLang="en-US">
              <a:ea typeface="MS PGothic" panose="020B0600070205080204" pitchFamily="34" charset="-128"/>
            </a:endParaRPr>
          </a:p>
          <a:p>
            <a:pPr defTabSz="1084046">
              <a:buNone/>
            </a:pPr>
            <a:endParaRPr altLang="en-US">
              <a:ea typeface="MS PGothic" panose="020B0600070205080204" pitchFamily="34" charset="-128"/>
            </a:endParaRPr>
          </a:p>
          <a:p>
            <a:pPr defTabSz="1084046">
              <a:buNone/>
            </a:pPr>
            <a:endParaRPr altLang="en-US">
              <a:ea typeface="MS PGothic" panose="020B0600070205080204" pitchFamily="34" charset="-128"/>
            </a:endParaRPr>
          </a:p>
          <a:p>
            <a:pPr defTabSz="1084046">
              <a:buNone/>
            </a:pPr>
            <a:endParaRPr altLang="en-US">
              <a:ea typeface="MS PGothic" panose="020B0600070205080204" pitchFamily="34" charset="-128"/>
            </a:endParaRPr>
          </a:p>
          <a:p>
            <a:pPr defTabSz="1084046">
              <a:buNone/>
            </a:pPr>
            <a:endParaRPr lang="it-IT" altLang="en-US" b="1">
              <a:ea typeface="MS PGothic" panose="020B0600070205080204" pitchFamily="34" charset="-128"/>
            </a:endParaRPr>
          </a:p>
          <a:p>
            <a:pPr defTabSz="1084046">
              <a:buNone/>
            </a:pPr>
            <a:r>
              <a:rPr altLang="en-US" b="1">
                <a:ea typeface="MS PGothic" panose="020B0600070205080204" pitchFamily="34" charset="-128"/>
              </a:rPr>
              <a:t>				</a:t>
            </a:r>
            <a:r>
              <a:rPr altLang="en-US" sz="2400" b="1">
                <a:ea typeface="MS PGothic" panose="020B0600070205080204" pitchFamily="34" charset="-128"/>
              </a:rPr>
              <a:t>or</a:t>
            </a:r>
          </a:p>
          <a:p>
            <a:pPr defTabSz="1084046">
              <a:buNone/>
            </a:pPr>
            <a:r>
              <a:rPr lang="en-GB" altLang="en-US" b="1">
                <a:solidFill>
                  <a:srgbClr val="FF0000"/>
                </a:solidFill>
                <a:ea typeface="MS PGothic" panose="020B0600070205080204" pitchFamily="34" charset="-128"/>
              </a:rPr>
              <a:t>Just for Managing in </a:t>
            </a:r>
            <a:r>
              <a:rPr altLang="en-US" b="1">
                <a:solidFill>
                  <a:srgbClr val="FF0000"/>
                </a:solidFill>
                <a:ea typeface="MS PGothic" panose="020B0600070205080204" pitchFamily="34" charset="-128"/>
              </a:rPr>
              <a:t>the Current System</a:t>
            </a:r>
          </a:p>
          <a:p>
            <a:pPr defTabSz="1084046">
              <a:buNone/>
            </a:pPr>
            <a:endParaRPr altLang="en-US" b="1">
              <a:ea typeface="MS PGothic" panose="020B0600070205080204" pitchFamily="34" charset="-128"/>
            </a:endParaRPr>
          </a:p>
          <a:p>
            <a:pPr defTabSz="1084046">
              <a:buNone/>
            </a:pPr>
            <a:endParaRPr altLang="en-US" b="1">
              <a:ea typeface="MS PGothic" panose="020B0600070205080204" pitchFamily="34" charset="-128"/>
            </a:endParaRPr>
          </a:p>
        </p:txBody>
      </p:sp>
      <p:grpSp>
        <p:nvGrpSpPr>
          <p:cNvPr id="141316" name="Group 29">
            <a:extLst>
              <a:ext uri="{FF2B5EF4-FFF2-40B4-BE49-F238E27FC236}">
                <a16:creationId xmlns:a16="http://schemas.microsoft.com/office/drawing/2014/main" id="{F86481B6-61C2-417A-B71E-87B8C7BEA924}"/>
              </a:ext>
            </a:extLst>
          </p:cNvPr>
          <p:cNvGrpSpPr>
            <a:grpSpLocks/>
          </p:cNvGrpSpPr>
          <p:nvPr/>
        </p:nvGrpSpPr>
        <p:grpSpPr bwMode="auto">
          <a:xfrm>
            <a:off x="3792" y="1161781"/>
            <a:ext cx="3172678" cy="1379219"/>
            <a:chOff x="1620" y="990600"/>
            <a:chExt cx="2380035" cy="1379387"/>
          </a:xfrm>
        </p:grpSpPr>
        <p:sp>
          <p:nvSpPr>
            <p:cNvPr id="4" name="Down Arrow 3">
              <a:extLst>
                <a:ext uri="{FF2B5EF4-FFF2-40B4-BE49-F238E27FC236}">
                  <a16:creationId xmlns:a16="http://schemas.microsoft.com/office/drawing/2014/main" id="{475D8413-D456-41AD-B693-9117F049AF88}"/>
                </a:ext>
              </a:extLst>
            </p:cNvPr>
            <p:cNvSpPr/>
            <p:nvPr/>
          </p:nvSpPr>
          <p:spPr>
            <a:xfrm>
              <a:off x="1086268" y="1676325"/>
              <a:ext cx="15239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1360" name="TextBox 17">
              <a:extLst>
                <a:ext uri="{FF2B5EF4-FFF2-40B4-BE49-F238E27FC236}">
                  <a16:creationId xmlns:a16="http://schemas.microsoft.com/office/drawing/2014/main" id="{5C940AE6-A0BC-4160-9F5F-0866D0D0F049}"/>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ea typeface="MS PGothic" panose="020B0600070205080204" pitchFamily="34" charset="-128"/>
                  <a:cs typeface="Arial" panose="020B0604020202020204" pitchFamily="34" charset="0"/>
                </a:rPr>
                <a:t>Right Understanding &amp; Right Feeling</a:t>
              </a:r>
            </a:p>
          </p:txBody>
        </p:sp>
        <p:sp>
          <p:nvSpPr>
            <p:cNvPr id="141361" name="TextBox 18">
              <a:extLst>
                <a:ext uri="{FF2B5EF4-FFF2-40B4-BE49-F238E27FC236}">
                  <a16:creationId xmlns:a16="http://schemas.microsoft.com/office/drawing/2014/main" id="{37E326BE-54A3-4DDD-A9A1-6947D09AFF07}"/>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ea typeface="MS PGothic" panose="020B0600070205080204" pitchFamily="34" charset="-128"/>
                  <a:cs typeface="Arial" panose="020B0604020202020204" pitchFamily="34" charset="0"/>
                </a:rPr>
                <a:t>In Every Individual</a:t>
              </a:r>
              <a:endParaRPr lang="en-US" altLang="en-US">
                <a:solidFill>
                  <a:srgbClr val="000000"/>
                </a:solidFill>
                <a:ea typeface="MS PGothic" panose="020B0600070205080204" pitchFamily="34" charset="-128"/>
                <a:cs typeface="Arial" panose="020B0604020202020204" pitchFamily="34" charset="0"/>
              </a:endParaRPr>
            </a:p>
          </p:txBody>
        </p:sp>
      </p:grpSp>
      <p:grpSp>
        <p:nvGrpSpPr>
          <p:cNvPr id="141317" name="Group 31">
            <a:extLst>
              <a:ext uri="{FF2B5EF4-FFF2-40B4-BE49-F238E27FC236}">
                <a16:creationId xmlns:a16="http://schemas.microsoft.com/office/drawing/2014/main" id="{7DC6AEE1-9701-41BD-8C95-EC49F8C20D72}"/>
              </a:ext>
            </a:extLst>
          </p:cNvPr>
          <p:cNvGrpSpPr>
            <a:grpSpLocks/>
          </p:cNvGrpSpPr>
          <p:nvPr/>
        </p:nvGrpSpPr>
        <p:grpSpPr bwMode="auto">
          <a:xfrm>
            <a:off x="3481200" y="1161781"/>
            <a:ext cx="2715584" cy="1379219"/>
            <a:chOff x="2610255" y="990600"/>
            <a:chExt cx="2037945" cy="1379387"/>
          </a:xfrm>
        </p:grpSpPr>
        <p:sp>
          <p:nvSpPr>
            <p:cNvPr id="10" name="Down Arrow 9">
              <a:extLst>
                <a:ext uri="{FF2B5EF4-FFF2-40B4-BE49-F238E27FC236}">
                  <a16:creationId xmlns:a16="http://schemas.microsoft.com/office/drawing/2014/main" id="{F4441942-7FEE-46FC-A77F-34DF1926C367}"/>
                </a:ext>
              </a:extLst>
            </p:cNvPr>
            <p:cNvSpPr/>
            <p:nvPr/>
          </p:nvSpPr>
          <p:spPr>
            <a:xfrm>
              <a:off x="3525007" y="1676325"/>
              <a:ext cx="15126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1357" name="TextBox 19">
              <a:extLst>
                <a:ext uri="{FF2B5EF4-FFF2-40B4-BE49-F238E27FC236}">
                  <a16:creationId xmlns:a16="http://schemas.microsoft.com/office/drawing/2014/main" id="{07E903C6-4921-4EAE-88CF-418947626475}"/>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ea typeface="MS PGothic" panose="020B0600070205080204" pitchFamily="34" charset="-128"/>
                  <a:cs typeface="Arial" panose="020B0604020202020204" pitchFamily="34" charset="0"/>
                </a:rPr>
                <a:t>Prosperity</a:t>
              </a:r>
            </a:p>
            <a:p>
              <a:pPr eaLnBrk="1" hangingPunct="1"/>
              <a:endParaRPr lang="en-US" altLang="en-US">
                <a:solidFill>
                  <a:srgbClr val="000000"/>
                </a:solidFill>
                <a:ea typeface="MS PGothic" panose="020B0600070205080204" pitchFamily="34" charset="-128"/>
                <a:cs typeface="Arial" panose="020B0604020202020204" pitchFamily="34" charset="0"/>
              </a:endParaRPr>
            </a:p>
          </p:txBody>
        </p:sp>
        <p:sp>
          <p:nvSpPr>
            <p:cNvPr id="141358" name="TextBox 20">
              <a:extLst>
                <a:ext uri="{FF2B5EF4-FFF2-40B4-BE49-F238E27FC236}">
                  <a16:creationId xmlns:a16="http://schemas.microsoft.com/office/drawing/2014/main" id="{3F23475E-7BD5-4BA0-9237-EB13A064A9C2}"/>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ea typeface="MS PGothic" panose="020B0600070205080204" pitchFamily="34" charset="-128"/>
                  <a:cs typeface="Arial" panose="020B0604020202020204" pitchFamily="34" charset="0"/>
                </a:rPr>
                <a:t>In Every Family</a:t>
              </a:r>
              <a:endParaRPr lang="en-US" altLang="en-US">
                <a:solidFill>
                  <a:srgbClr val="000000"/>
                </a:solidFill>
                <a:ea typeface="MS PGothic" panose="020B0600070205080204" pitchFamily="34" charset="-128"/>
                <a:cs typeface="Arial" panose="020B0604020202020204" pitchFamily="34" charset="0"/>
              </a:endParaRPr>
            </a:p>
          </p:txBody>
        </p:sp>
      </p:grpSp>
      <p:grpSp>
        <p:nvGrpSpPr>
          <p:cNvPr id="141318" name="Group 33">
            <a:extLst>
              <a:ext uri="{FF2B5EF4-FFF2-40B4-BE49-F238E27FC236}">
                <a16:creationId xmlns:a16="http://schemas.microsoft.com/office/drawing/2014/main" id="{AF9614AE-09AB-4A1A-9398-5BE047BF6570}"/>
              </a:ext>
            </a:extLst>
          </p:cNvPr>
          <p:cNvGrpSpPr>
            <a:grpSpLocks/>
          </p:cNvGrpSpPr>
          <p:nvPr/>
        </p:nvGrpSpPr>
        <p:grpSpPr bwMode="auto">
          <a:xfrm>
            <a:off x="6580870" y="1161781"/>
            <a:ext cx="2663209" cy="1379219"/>
            <a:chOff x="4935164" y="990600"/>
            <a:chExt cx="1999034" cy="1379387"/>
          </a:xfrm>
        </p:grpSpPr>
        <p:sp>
          <p:nvSpPr>
            <p:cNvPr id="11" name="Down Arrow 10">
              <a:extLst>
                <a:ext uri="{FF2B5EF4-FFF2-40B4-BE49-F238E27FC236}">
                  <a16:creationId xmlns:a16="http://schemas.microsoft.com/office/drawing/2014/main" id="{FD4EEC52-1AF2-45EC-A934-CC3A2A584DC7}"/>
                </a:ext>
              </a:extLst>
            </p:cNvPr>
            <p:cNvSpPr/>
            <p:nvPr/>
          </p:nvSpPr>
          <p:spPr>
            <a:xfrm>
              <a:off x="5866776" y="1676325"/>
              <a:ext cx="152489"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1354" name="TextBox 21">
              <a:extLst>
                <a:ext uri="{FF2B5EF4-FFF2-40B4-BE49-F238E27FC236}">
                  <a16:creationId xmlns:a16="http://schemas.microsoft.com/office/drawing/2014/main" id="{14F14EC4-46C6-42AD-9305-4C08539415B3}"/>
                </a:ext>
              </a:extLst>
            </p:cNvPr>
            <p:cNvSpPr txBox="1">
              <a:spLocks noChangeArrowheads="1"/>
            </p:cNvSpPr>
            <p:nvPr/>
          </p:nvSpPr>
          <p:spPr bwMode="auto">
            <a:xfrm>
              <a:off x="4952999" y="990600"/>
              <a:ext cx="1981199"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ea typeface="MS PGothic" panose="020B0600070205080204" pitchFamily="34" charset="-128"/>
                  <a:cs typeface="Arial" panose="020B0604020202020204" pitchFamily="34" charset="0"/>
                </a:rPr>
                <a:t>Fearlessness</a:t>
              </a:r>
            </a:p>
            <a:p>
              <a:pPr eaLnBrk="1" hangingPunct="1"/>
              <a:r>
                <a:rPr lang="en-GB" altLang="en-US">
                  <a:solidFill>
                    <a:srgbClr val="000000"/>
                  </a:solidFill>
                  <a:ea typeface="MS PGothic" panose="020B0600070205080204" pitchFamily="34" charset="-128"/>
                  <a:cs typeface="Arial" panose="020B0604020202020204" pitchFamily="34" charset="0"/>
                </a:rPr>
                <a:t>(Trust)</a:t>
              </a:r>
              <a:endParaRPr lang="en-US" altLang="en-US">
                <a:solidFill>
                  <a:srgbClr val="000000"/>
                </a:solidFill>
                <a:ea typeface="MS PGothic" panose="020B0600070205080204" pitchFamily="34" charset="-128"/>
                <a:cs typeface="Arial" panose="020B0604020202020204" pitchFamily="34" charset="0"/>
              </a:endParaRPr>
            </a:p>
          </p:txBody>
        </p:sp>
        <p:sp>
          <p:nvSpPr>
            <p:cNvPr id="141355" name="TextBox 22">
              <a:extLst>
                <a:ext uri="{FF2B5EF4-FFF2-40B4-BE49-F238E27FC236}">
                  <a16:creationId xmlns:a16="http://schemas.microsoft.com/office/drawing/2014/main" id="{4ADC2D0C-E71C-41FA-A152-A4D0E32AF632}"/>
                </a:ext>
              </a:extLst>
            </p:cNvPr>
            <p:cNvSpPr txBox="1">
              <a:spLocks noChangeArrowheads="1"/>
            </p:cNvSpPr>
            <p:nvPr/>
          </p:nvSpPr>
          <p:spPr bwMode="auto">
            <a:xfrm>
              <a:off x="4935164"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ea typeface="MS PGothic" panose="020B0600070205080204" pitchFamily="34" charset="-128"/>
                  <a:cs typeface="Arial" panose="020B0604020202020204" pitchFamily="34" charset="0"/>
                </a:rPr>
                <a:t>In Society</a:t>
              </a:r>
              <a:endParaRPr lang="en-US" altLang="en-US">
                <a:solidFill>
                  <a:srgbClr val="000000"/>
                </a:solidFill>
                <a:ea typeface="MS PGothic" panose="020B0600070205080204" pitchFamily="34" charset="-128"/>
                <a:cs typeface="Arial" panose="020B0604020202020204" pitchFamily="34" charset="0"/>
              </a:endParaRPr>
            </a:p>
          </p:txBody>
        </p:sp>
      </p:grpSp>
      <p:grpSp>
        <p:nvGrpSpPr>
          <p:cNvPr id="141319" name="Group 34">
            <a:extLst>
              <a:ext uri="{FF2B5EF4-FFF2-40B4-BE49-F238E27FC236}">
                <a16:creationId xmlns:a16="http://schemas.microsoft.com/office/drawing/2014/main" id="{039B9FF6-3838-4034-AF17-D6539F7F82CC}"/>
              </a:ext>
            </a:extLst>
          </p:cNvPr>
          <p:cNvGrpSpPr>
            <a:grpSpLocks/>
          </p:cNvGrpSpPr>
          <p:nvPr/>
        </p:nvGrpSpPr>
        <p:grpSpPr bwMode="auto">
          <a:xfrm>
            <a:off x="9496432" y="1161781"/>
            <a:ext cx="2640989" cy="1379219"/>
            <a:chOff x="7123890" y="990600"/>
            <a:chExt cx="1981200" cy="1379338"/>
          </a:xfrm>
        </p:grpSpPr>
        <p:sp>
          <p:nvSpPr>
            <p:cNvPr id="12" name="Down Arrow 11">
              <a:extLst>
                <a:ext uri="{FF2B5EF4-FFF2-40B4-BE49-F238E27FC236}">
                  <a16:creationId xmlns:a16="http://schemas.microsoft.com/office/drawing/2014/main" id="{3222EF11-7F2F-4955-9DB6-68402CBAC1CF}"/>
                </a:ext>
              </a:extLst>
            </p:cNvPr>
            <p:cNvSpPr/>
            <p:nvPr/>
          </p:nvSpPr>
          <p:spPr>
            <a:xfrm>
              <a:off x="8020431" y="1676301"/>
              <a:ext cx="152400" cy="3047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1351" name="TextBox 23">
              <a:extLst>
                <a:ext uri="{FF2B5EF4-FFF2-40B4-BE49-F238E27FC236}">
                  <a16:creationId xmlns:a16="http://schemas.microsoft.com/office/drawing/2014/main" id="{0B484F4B-9ECE-45EF-808A-525B4534B642}"/>
                </a:ext>
              </a:extLst>
            </p:cNvPr>
            <p:cNvSpPr txBox="1">
              <a:spLocks noChangeArrowheads="1"/>
            </p:cNvSpPr>
            <p:nvPr/>
          </p:nvSpPr>
          <p:spPr bwMode="auto">
            <a:xfrm>
              <a:off x="7123890" y="990600"/>
              <a:ext cx="1981200" cy="630859"/>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ea typeface="MS PGothic" panose="020B0600070205080204" pitchFamily="34" charset="-128"/>
                  <a:cs typeface="Arial" panose="020B0604020202020204" pitchFamily="34" charset="0"/>
                </a:rPr>
                <a:t>Co-Existence</a:t>
              </a:r>
            </a:p>
            <a:p>
              <a:pPr eaLnBrk="1" hangingPunct="1">
                <a:buFont typeface="Symbol" panose="05050102010706020507" pitchFamily="18" charset="2"/>
                <a:buNone/>
              </a:pPr>
              <a:r>
                <a:rPr lang="en-GB" altLang="en-US" sz="1700">
                  <a:solidFill>
                    <a:srgbClr val="000000"/>
                  </a:solidFill>
                  <a:ea typeface="MS PGothic" panose="020B0600070205080204" pitchFamily="34" charset="-128"/>
                </a:rPr>
                <a:t>(mutual enrichment)</a:t>
              </a:r>
            </a:p>
          </p:txBody>
        </p:sp>
        <p:sp>
          <p:nvSpPr>
            <p:cNvPr id="141352" name="TextBox 24">
              <a:extLst>
                <a:ext uri="{FF2B5EF4-FFF2-40B4-BE49-F238E27FC236}">
                  <a16:creationId xmlns:a16="http://schemas.microsoft.com/office/drawing/2014/main" id="{E82B0510-ED35-4B1C-AE41-D8DB30F4D1B4}"/>
                </a:ext>
              </a:extLst>
            </p:cNvPr>
            <p:cNvSpPr txBox="1">
              <a:spLocks noChangeArrowheads="1"/>
            </p:cNvSpPr>
            <p:nvPr/>
          </p:nvSpPr>
          <p:spPr bwMode="auto">
            <a:xfrm>
              <a:off x="7123890" y="2000655"/>
              <a:ext cx="1981200" cy="369283"/>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ea typeface="MS PGothic" panose="020B0600070205080204" pitchFamily="34" charset="-128"/>
                  <a:cs typeface="Arial" panose="020B0604020202020204" pitchFamily="34" charset="0"/>
                </a:rPr>
                <a:t>In Nature/ Existence</a:t>
              </a:r>
            </a:p>
          </p:txBody>
        </p:sp>
      </p:grpSp>
      <p:grpSp>
        <p:nvGrpSpPr>
          <p:cNvPr id="141320" name="Group 47">
            <a:extLst>
              <a:ext uri="{FF2B5EF4-FFF2-40B4-BE49-F238E27FC236}">
                <a16:creationId xmlns:a16="http://schemas.microsoft.com/office/drawing/2014/main" id="{E8F8A9B5-6EC6-41D4-A7BC-39CFE4667AA8}"/>
              </a:ext>
            </a:extLst>
          </p:cNvPr>
          <p:cNvGrpSpPr>
            <a:grpSpLocks/>
          </p:cNvGrpSpPr>
          <p:nvPr/>
        </p:nvGrpSpPr>
        <p:grpSpPr bwMode="auto">
          <a:xfrm>
            <a:off x="27599" y="3505976"/>
            <a:ext cx="12109822" cy="3148871"/>
            <a:chOff x="0" y="3649663"/>
            <a:chExt cx="8991600" cy="2708275"/>
          </a:xfrm>
        </p:grpSpPr>
        <p:grpSp>
          <p:nvGrpSpPr>
            <p:cNvPr id="141322" name="Group 81">
              <a:extLst>
                <a:ext uri="{FF2B5EF4-FFF2-40B4-BE49-F238E27FC236}">
                  <a16:creationId xmlns:a16="http://schemas.microsoft.com/office/drawing/2014/main" id="{FDCFF7FC-FE16-4A93-98CF-EA973D22B404}"/>
                </a:ext>
              </a:extLst>
            </p:cNvPr>
            <p:cNvGrpSpPr>
              <a:grpSpLocks/>
            </p:cNvGrpSpPr>
            <p:nvPr/>
          </p:nvGrpSpPr>
          <p:grpSpPr bwMode="auto">
            <a:xfrm>
              <a:off x="1588" y="3649663"/>
              <a:ext cx="8914597" cy="1327581"/>
              <a:chOff x="1588" y="3649663"/>
              <a:chExt cx="8914597" cy="1327581"/>
            </a:xfrm>
          </p:grpSpPr>
          <p:grpSp>
            <p:nvGrpSpPr>
              <p:cNvPr id="141330" name="Group 29">
                <a:extLst>
                  <a:ext uri="{FF2B5EF4-FFF2-40B4-BE49-F238E27FC236}">
                    <a16:creationId xmlns:a16="http://schemas.microsoft.com/office/drawing/2014/main" id="{CB4085EB-4A24-45D9-8401-D15E3CDEB9F7}"/>
                  </a:ext>
                </a:extLst>
              </p:cNvPr>
              <p:cNvGrpSpPr>
                <a:grpSpLocks/>
              </p:cNvGrpSpPr>
              <p:nvPr/>
            </p:nvGrpSpPr>
            <p:grpSpPr bwMode="auto">
              <a:xfrm>
                <a:off x="1588" y="3649663"/>
                <a:ext cx="2379662" cy="1327581"/>
                <a:chOff x="1620" y="990600"/>
                <a:chExt cx="2380035" cy="1327556"/>
              </a:xfrm>
            </p:grpSpPr>
            <p:sp>
              <p:nvSpPr>
                <p:cNvPr id="63" name="Down Arrow 62">
                  <a:extLst>
                    <a:ext uri="{FF2B5EF4-FFF2-40B4-BE49-F238E27FC236}">
                      <a16:creationId xmlns:a16="http://schemas.microsoft.com/office/drawing/2014/main" id="{D667A73E-887E-4B86-82A9-B1D9D9B99BFF}"/>
                    </a:ext>
                  </a:extLst>
                </p:cNvPr>
                <p:cNvSpPr/>
                <p:nvPr/>
              </p:nvSpPr>
              <p:spPr>
                <a:xfrm>
                  <a:off x="1085558" y="1677211"/>
                  <a:ext cx="141437" cy="3044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1348" name="TextBox 17">
                  <a:extLst>
                    <a:ext uri="{FF2B5EF4-FFF2-40B4-BE49-F238E27FC236}">
                      <a16:creationId xmlns:a16="http://schemas.microsoft.com/office/drawing/2014/main" id="{447A5E51-F95A-4559-818F-AC8624A95D07}"/>
                    </a:ext>
                  </a:extLst>
                </p:cNvPr>
                <p:cNvSpPr txBox="1">
                  <a:spLocks noChangeArrowheads="1"/>
                </p:cNvSpPr>
                <p:nvPr/>
              </p:nvSpPr>
              <p:spPr bwMode="auto">
                <a:xfrm>
                  <a:off x="19455" y="990600"/>
                  <a:ext cx="2362200" cy="555627"/>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FFFF"/>
                      </a:solidFill>
                      <a:ea typeface="MS PGothic" panose="020B0600070205080204" pitchFamily="34" charset="-128"/>
                      <a:cs typeface="Arial" panose="020B0604020202020204" pitchFamily="34" charset="0"/>
                    </a:rPr>
                    <a:t>Assumptions (eg. Money is everything)</a:t>
                  </a:r>
                </a:p>
              </p:txBody>
            </p:sp>
            <p:sp>
              <p:nvSpPr>
                <p:cNvPr id="141349" name="TextBox 18">
                  <a:extLst>
                    <a:ext uri="{FF2B5EF4-FFF2-40B4-BE49-F238E27FC236}">
                      <a16:creationId xmlns:a16="http://schemas.microsoft.com/office/drawing/2014/main" id="{F27899CC-03FE-46E6-8C4B-E91EB56979CD}"/>
                    </a:ext>
                  </a:extLst>
                </p:cNvPr>
                <p:cNvSpPr txBox="1">
                  <a:spLocks noChangeArrowheads="1"/>
                </p:cNvSpPr>
                <p:nvPr/>
              </p:nvSpPr>
              <p:spPr bwMode="auto">
                <a:xfrm>
                  <a:off x="1620" y="2000655"/>
                  <a:ext cx="2362200" cy="317501"/>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FFFFFF"/>
                      </a:solidFill>
                      <a:ea typeface="MS PGothic" panose="020B0600070205080204" pitchFamily="34" charset="-128"/>
                      <a:cs typeface="Arial" panose="020B0604020202020204" pitchFamily="34" charset="0"/>
                    </a:rPr>
                    <a:t>In Every Individual</a:t>
                  </a:r>
                </a:p>
              </p:txBody>
            </p:sp>
          </p:grpSp>
          <p:grpSp>
            <p:nvGrpSpPr>
              <p:cNvPr id="141331" name="Group 31">
                <a:extLst>
                  <a:ext uri="{FF2B5EF4-FFF2-40B4-BE49-F238E27FC236}">
                    <a16:creationId xmlns:a16="http://schemas.microsoft.com/office/drawing/2014/main" id="{0E1DEC91-FCD3-4231-9173-0C0CC1CF04F9}"/>
                  </a:ext>
                </a:extLst>
              </p:cNvPr>
              <p:cNvGrpSpPr>
                <a:grpSpLocks/>
              </p:cNvGrpSpPr>
              <p:nvPr/>
            </p:nvGrpSpPr>
            <p:grpSpPr bwMode="auto">
              <a:xfrm>
                <a:off x="2438400" y="3649663"/>
                <a:ext cx="2038350" cy="1327581"/>
                <a:chOff x="2610255" y="990600"/>
                <a:chExt cx="2037945" cy="1327556"/>
              </a:xfrm>
            </p:grpSpPr>
            <p:sp>
              <p:nvSpPr>
                <p:cNvPr id="67" name="Down Arrow 66">
                  <a:extLst>
                    <a:ext uri="{FF2B5EF4-FFF2-40B4-BE49-F238E27FC236}">
                      <a16:creationId xmlns:a16="http://schemas.microsoft.com/office/drawing/2014/main" id="{25CB75ED-20CF-461E-A0D4-64DD4C0119E0}"/>
                    </a:ext>
                  </a:extLst>
                </p:cNvPr>
                <p:cNvSpPr/>
                <p:nvPr/>
              </p:nvSpPr>
              <p:spPr>
                <a:xfrm>
                  <a:off x="3524374" y="1677211"/>
                  <a:ext cx="151990" cy="3044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1345" name="TextBox 19">
                  <a:extLst>
                    <a:ext uri="{FF2B5EF4-FFF2-40B4-BE49-F238E27FC236}">
                      <a16:creationId xmlns:a16="http://schemas.microsoft.com/office/drawing/2014/main" id="{02138024-F9C0-46E4-9B87-BA49DF007653}"/>
                    </a:ext>
                  </a:extLst>
                </p:cNvPr>
                <p:cNvSpPr txBox="1">
                  <a:spLocks noChangeArrowheads="1"/>
                </p:cNvSpPr>
                <p:nvPr/>
              </p:nvSpPr>
              <p:spPr bwMode="auto">
                <a:xfrm>
                  <a:off x="2647545" y="990600"/>
                  <a:ext cx="2000655" cy="555627"/>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FFFFFF"/>
                      </a:solidFill>
                      <a:ea typeface="MS PGothic" panose="020B0600070205080204" pitchFamily="34" charset="-128"/>
                      <a:cs typeface="Arial" panose="020B0604020202020204" pitchFamily="34" charset="0"/>
                    </a:rPr>
                    <a:t>Accumulation </a:t>
                  </a:r>
                  <a:endParaRPr lang="en-US" altLang="en-US">
                    <a:solidFill>
                      <a:srgbClr val="FFFFFF"/>
                    </a:solidFill>
                    <a:ea typeface="MS PGothic" panose="020B0600070205080204" pitchFamily="34" charset="-128"/>
                    <a:cs typeface="Arial" panose="020B0604020202020204" pitchFamily="34" charset="0"/>
                  </a:endParaRPr>
                </a:p>
                <a:p>
                  <a:pPr eaLnBrk="1" hangingPunct="1"/>
                  <a:r>
                    <a:rPr lang="en-US" altLang="en-US">
                      <a:solidFill>
                        <a:srgbClr val="FFFFFF"/>
                      </a:solidFill>
                      <a:ea typeface="MS PGothic" panose="020B0600070205080204" pitchFamily="34" charset="-128"/>
                      <a:cs typeface="Arial" panose="020B0604020202020204" pitchFamily="34" charset="0"/>
                    </a:rPr>
                    <a:t>By Any Means</a:t>
                  </a:r>
                </a:p>
              </p:txBody>
            </p:sp>
            <p:sp>
              <p:nvSpPr>
                <p:cNvPr id="141346" name="TextBox 20">
                  <a:extLst>
                    <a:ext uri="{FF2B5EF4-FFF2-40B4-BE49-F238E27FC236}">
                      <a16:creationId xmlns:a16="http://schemas.microsoft.com/office/drawing/2014/main" id="{54355F26-3446-483C-91AC-2CB110060B5D}"/>
                    </a:ext>
                  </a:extLst>
                </p:cNvPr>
                <p:cNvSpPr txBox="1">
                  <a:spLocks noChangeArrowheads="1"/>
                </p:cNvSpPr>
                <p:nvPr/>
              </p:nvSpPr>
              <p:spPr bwMode="auto">
                <a:xfrm>
                  <a:off x="2610255" y="2000655"/>
                  <a:ext cx="2000655" cy="317501"/>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FFFFFF"/>
                      </a:solidFill>
                      <a:ea typeface="MS PGothic" panose="020B0600070205080204" pitchFamily="34" charset="-128"/>
                      <a:cs typeface="Arial" panose="020B0604020202020204" pitchFamily="34" charset="0"/>
                    </a:rPr>
                    <a:t>In few Individuals</a:t>
                  </a:r>
                  <a:endParaRPr lang="en-US" altLang="en-US">
                    <a:solidFill>
                      <a:srgbClr val="FFFFFF"/>
                    </a:solidFill>
                    <a:ea typeface="MS PGothic" panose="020B0600070205080204" pitchFamily="34" charset="-128"/>
                    <a:cs typeface="Arial" panose="020B0604020202020204" pitchFamily="34" charset="0"/>
                  </a:endParaRPr>
                </a:p>
              </p:txBody>
            </p:sp>
          </p:grpSp>
          <p:grpSp>
            <p:nvGrpSpPr>
              <p:cNvPr id="141332" name="Group 33">
                <a:extLst>
                  <a:ext uri="{FF2B5EF4-FFF2-40B4-BE49-F238E27FC236}">
                    <a16:creationId xmlns:a16="http://schemas.microsoft.com/office/drawing/2014/main" id="{D5BBA50E-10A3-4552-98FC-4FE553E6F21E}"/>
                  </a:ext>
                </a:extLst>
              </p:cNvPr>
              <p:cNvGrpSpPr>
                <a:grpSpLocks/>
              </p:cNvGrpSpPr>
              <p:nvPr/>
            </p:nvGrpSpPr>
            <p:grpSpPr bwMode="auto">
              <a:xfrm>
                <a:off x="4554538" y="3649663"/>
                <a:ext cx="1998662" cy="1327581"/>
                <a:chOff x="4935165" y="990600"/>
                <a:chExt cx="1999035" cy="1327556"/>
              </a:xfrm>
            </p:grpSpPr>
            <p:sp>
              <p:nvSpPr>
                <p:cNvPr id="71" name="Down Arrow 70">
                  <a:extLst>
                    <a:ext uri="{FF2B5EF4-FFF2-40B4-BE49-F238E27FC236}">
                      <a16:creationId xmlns:a16="http://schemas.microsoft.com/office/drawing/2014/main" id="{5D1CDC81-0D29-432D-AA0E-23756AABF958}"/>
                    </a:ext>
                  </a:extLst>
                </p:cNvPr>
                <p:cNvSpPr/>
                <p:nvPr/>
              </p:nvSpPr>
              <p:spPr>
                <a:xfrm>
                  <a:off x="5867680" y="1677211"/>
                  <a:ext cx="152049" cy="3044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1342" name="TextBox 21">
                  <a:extLst>
                    <a:ext uri="{FF2B5EF4-FFF2-40B4-BE49-F238E27FC236}">
                      <a16:creationId xmlns:a16="http://schemas.microsoft.com/office/drawing/2014/main" id="{2E33DB19-600F-4B0A-BC01-E325D72939A2}"/>
                    </a:ext>
                  </a:extLst>
                </p:cNvPr>
                <p:cNvSpPr txBox="1">
                  <a:spLocks noChangeArrowheads="1"/>
                </p:cNvSpPr>
                <p:nvPr/>
              </p:nvSpPr>
              <p:spPr bwMode="auto">
                <a:xfrm>
                  <a:off x="4953000" y="990600"/>
                  <a:ext cx="1981200" cy="555627"/>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FFFFFF"/>
                      </a:solidFill>
                      <a:ea typeface="MS PGothic" panose="020B0600070205080204" pitchFamily="34" charset="-128"/>
                      <a:cs typeface="Arial" panose="020B0604020202020204" pitchFamily="34" charset="0"/>
                    </a:rPr>
                    <a:t>Domination ,</a:t>
                  </a:r>
                </a:p>
                <a:p>
                  <a:pPr eaLnBrk="1" hangingPunct="1"/>
                  <a:r>
                    <a:rPr lang="en-US" altLang="en-US">
                      <a:solidFill>
                        <a:srgbClr val="FFFFFF"/>
                      </a:solidFill>
                      <a:ea typeface="MS PGothic" panose="020B0600070205080204" pitchFamily="34" charset="-128"/>
                      <a:cs typeface="Arial" panose="020B0604020202020204" pitchFamily="34" charset="0"/>
                    </a:rPr>
                    <a:t>Exploitation, Fear</a:t>
                  </a:r>
                </a:p>
              </p:txBody>
            </p:sp>
            <p:sp>
              <p:nvSpPr>
                <p:cNvPr id="141343" name="TextBox 22">
                  <a:extLst>
                    <a:ext uri="{FF2B5EF4-FFF2-40B4-BE49-F238E27FC236}">
                      <a16:creationId xmlns:a16="http://schemas.microsoft.com/office/drawing/2014/main" id="{B2CDE2D7-54D0-4B2E-B7C7-3196094DFA14}"/>
                    </a:ext>
                  </a:extLst>
                </p:cNvPr>
                <p:cNvSpPr txBox="1">
                  <a:spLocks noChangeArrowheads="1"/>
                </p:cNvSpPr>
                <p:nvPr/>
              </p:nvSpPr>
              <p:spPr bwMode="auto">
                <a:xfrm>
                  <a:off x="4935165" y="2000655"/>
                  <a:ext cx="1981200" cy="317501"/>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FFFFFF"/>
                      </a:solidFill>
                      <a:ea typeface="MS PGothic" panose="020B0600070205080204" pitchFamily="34" charset="-128"/>
                      <a:cs typeface="Arial" panose="020B0604020202020204" pitchFamily="34" charset="0"/>
                    </a:rPr>
                    <a:t>In Society</a:t>
                  </a:r>
                  <a:endParaRPr lang="en-US" altLang="en-US">
                    <a:solidFill>
                      <a:srgbClr val="FFFFFF"/>
                    </a:solidFill>
                    <a:ea typeface="MS PGothic" panose="020B0600070205080204" pitchFamily="34" charset="-128"/>
                    <a:cs typeface="Arial" panose="020B0604020202020204" pitchFamily="34" charset="0"/>
                  </a:endParaRPr>
                </a:p>
              </p:txBody>
            </p:sp>
          </p:grpSp>
          <p:grpSp>
            <p:nvGrpSpPr>
              <p:cNvPr id="141333" name="Group 34">
                <a:extLst>
                  <a:ext uri="{FF2B5EF4-FFF2-40B4-BE49-F238E27FC236}">
                    <a16:creationId xmlns:a16="http://schemas.microsoft.com/office/drawing/2014/main" id="{9EC7047E-FFC4-441C-A27C-05465A488442}"/>
                  </a:ext>
                </a:extLst>
              </p:cNvPr>
              <p:cNvGrpSpPr>
                <a:grpSpLocks/>
              </p:cNvGrpSpPr>
              <p:nvPr/>
            </p:nvGrpSpPr>
            <p:grpSpPr bwMode="auto">
              <a:xfrm>
                <a:off x="6686550" y="3649663"/>
                <a:ext cx="2228851" cy="1327581"/>
                <a:chOff x="7123890" y="990600"/>
                <a:chExt cx="1981201" cy="1327556"/>
              </a:xfrm>
            </p:grpSpPr>
            <p:sp>
              <p:nvSpPr>
                <p:cNvPr id="75" name="Down Arrow 74">
                  <a:extLst>
                    <a:ext uri="{FF2B5EF4-FFF2-40B4-BE49-F238E27FC236}">
                      <a16:creationId xmlns:a16="http://schemas.microsoft.com/office/drawing/2014/main" id="{8245087E-0649-471A-B34B-9F90590580C8}"/>
                    </a:ext>
                  </a:extLst>
                </p:cNvPr>
                <p:cNvSpPr/>
                <p:nvPr/>
              </p:nvSpPr>
              <p:spPr>
                <a:xfrm>
                  <a:off x="8021606" y="1677211"/>
                  <a:ext cx="152937" cy="3044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141339" name="TextBox 23">
                  <a:extLst>
                    <a:ext uri="{FF2B5EF4-FFF2-40B4-BE49-F238E27FC236}">
                      <a16:creationId xmlns:a16="http://schemas.microsoft.com/office/drawing/2014/main" id="{2D97EE32-F2C5-484C-B03F-E9296AC79B11}"/>
                    </a:ext>
                  </a:extLst>
                </p:cNvPr>
                <p:cNvSpPr txBox="1">
                  <a:spLocks noChangeArrowheads="1"/>
                </p:cNvSpPr>
                <p:nvPr/>
              </p:nvSpPr>
              <p:spPr bwMode="auto">
                <a:xfrm>
                  <a:off x="7123890" y="990600"/>
                  <a:ext cx="1981201" cy="555627"/>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FFFFFF"/>
                      </a:solidFill>
                      <a:ea typeface="MS PGothic" panose="020B0600070205080204" pitchFamily="34" charset="-128"/>
                      <a:cs typeface="Arial" panose="020B0604020202020204" pitchFamily="34" charset="0"/>
                    </a:rPr>
                    <a:t>Mastery &amp;</a:t>
                  </a:r>
                </a:p>
                <a:p>
                  <a:pPr eaLnBrk="1" hangingPunct="1">
                    <a:buFont typeface="Symbol" panose="05050102010706020507" pitchFamily="18" charset="2"/>
                    <a:buNone/>
                  </a:pPr>
                  <a:r>
                    <a:rPr lang="en-US" altLang="en-US">
                      <a:solidFill>
                        <a:srgbClr val="FFFFFF"/>
                      </a:solidFill>
                      <a:ea typeface="MS PGothic" panose="020B0600070205080204" pitchFamily="34" charset="-128"/>
                      <a:cs typeface="Arial" panose="020B0604020202020204" pitchFamily="34" charset="0"/>
                    </a:rPr>
                    <a:t>Exploitation</a:t>
                  </a:r>
                  <a:endParaRPr lang="en-GB" altLang="en-US">
                    <a:solidFill>
                      <a:srgbClr val="FFFFFF"/>
                    </a:solidFill>
                    <a:ea typeface="MS PGothic" panose="020B0600070205080204" pitchFamily="34" charset="-128"/>
                    <a:cs typeface="Arial" panose="020B0604020202020204" pitchFamily="34" charset="0"/>
                  </a:endParaRPr>
                </a:p>
              </p:txBody>
            </p:sp>
            <p:sp>
              <p:nvSpPr>
                <p:cNvPr id="141340" name="TextBox 24">
                  <a:extLst>
                    <a:ext uri="{FF2B5EF4-FFF2-40B4-BE49-F238E27FC236}">
                      <a16:creationId xmlns:a16="http://schemas.microsoft.com/office/drawing/2014/main" id="{22B9D315-9178-45B4-863F-18855F7F21DD}"/>
                    </a:ext>
                  </a:extLst>
                </p:cNvPr>
                <p:cNvSpPr txBox="1">
                  <a:spLocks noChangeArrowheads="1"/>
                </p:cNvSpPr>
                <p:nvPr/>
              </p:nvSpPr>
              <p:spPr bwMode="auto">
                <a:xfrm>
                  <a:off x="7123890" y="2000655"/>
                  <a:ext cx="1981200" cy="317501"/>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FFFFFF"/>
                      </a:solidFill>
                      <a:ea typeface="MS PGothic" panose="020B0600070205080204" pitchFamily="34" charset="-128"/>
                      <a:cs typeface="Arial" panose="020B0604020202020204" pitchFamily="34" charset="0"/>
                    </a:rPr>
                    <a:t>Over Nature</a:t>
                  </a:r>
                </a:p>
              </p:txBody>
            </p:sp>
          </p:grpSp>
          <p:sp>
            <p:nvSpPr>
              <p:cNvPr id="78" name="Multiply 77">
                <a:extLst>
                  <a:ext uri="{FF2B5EF4-FFF2-40B4-BE49-F238E27FC236}">
                    <a16:creationId xmlns:a16="http://schemas.microsoft.com/office/drawing/2014/main" id="{A489AEC7-BAEA-401C-9194-F79F87C061C3}"/>
                  </a:ext>
                </a:extLst>
              </p:cNvPr>
              <p:cNvSpPr/>
              <p:nvPr/>
            </p:nvSpPr>
            <p:spPr>
              <a:xfrm>
                <a:off x="1828960" y="4038704"/>
                <a:ext cx="609261" cy="76170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79" name="Multiply 78">
                <a:extLst>
                  <a:ext uri="{FF2B5EF4-FFF2-40B4-BE49-F238E27FC236}">
                    <a16:creationId xmlns:a16="http://schemas.microsoft.com/office/drawing/2014/main" id="{D41B040C-3CA1-46E6-979B-3216C05C38EE}"/>
                  </a:ext>
                </a:extLst>
              </p:cNvPr>
              <p:cNvSpPr/>
              <p:nvPr/>
            </p:nvSpPr>
            <p:spPr>
              <a:xfrm>
                <a:off x="8306919" y="4038704"/>
                <a:ext cx="609260" cy="76170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80" name="Multiply 79">
                <a:extLst>
                  <a:ext uri="{FF2B5EF4-FFF2-40B4-BE49-F238E27FC236}">
                    <a16:creationId xmlns:a16="http://schemas.microsoft.com/office/drawing/2014/main" id="{960A62FC-7279-4D79-A374-2DF2712AE7A4}"/>
                  </a:ext>
                </a:extLst>
              </p:cNvPr>
              <p:cNvSpPr/>
              <p:nvPr/>
            </p:nvSpPr>
            <p:spPr>
              <a:xfrm>
                <a:off x="6020719" y="4038704"/>
                <a:ext cx="609260" cy="76170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81" name="Multiply 80">
                <a:extLst>
                  <a:ext uri="{FF2B5EF4-FFF2-40B4-BE49-F238E27FC236}">
                    <a16:creationId xmlns:a16="http://schemas.microsoft.com/office/drawing/2014/main" id="{DF3F2520-B269-4A83-A1C8-8D9158555E76}"/>
                  </a:ext>
                </a:extLst>
              </p:cNvPr>
              <p:cNvSpPr/>
              <p:nvPr/>
            </p:nvSpPr>
            <p:spPr>
              <a:xfrm>
                <a:off x="3886540" y="4038704"/>
                <a:ext cx="609261" cy="76170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141323" name="Group 48">
              <a:extLst>
                <a:ext uri="{FF2B5EF4-FFF2-40B4-BE49-F238E27FC236}">
                  <a16:creationId xmlns:a16="http://schemas.microsoft.com/office/drawing/2014/main" id="{563810D0-2AA2-4961-8498-5D6DBAEFB325}"/>
                </a:ext>
              </a:extLst>
            </p:cNvPr>
            <p:cNvGrpSpPr>
              <a:grpSpLocks/>
            </p:cNvGrpSpPr>
            <p:nvPr/>
          </p:nvGrpSpPr>
          <p:grpSpPr bwMode="auto">
            <a:xfrm>
              <a:off x="0" y="5302749"/>
              <a:ext cx="8991600" cy="1055189"/>
              <a:chOff x="0" y="5302749"/>
              <a:chExt cx="8991600" cy="1055189"/>
            </a:xfrm>
          </p:grpSpPr>
          <p:sp>
            <p:nvSpPr>
              <p:cNvPr id="141324" name="TextBox 17">
                <a:extLst>
                  <a:ext uri="{FF2B5EF4-FFF2-40B4-BE49-F238E27FC236}">
                    <a16:creationId xmlns:a16="http://schemas.microsoft.com/office/drawing/2014/main" id="{FB2CAE5B-F680-465A-B366-E742900FD680}"/>
                  </a:ext>
                </a:extLst>
              </p:cNvPr>
              <p:cNvSpPr txBox="1">
                <a:spLocks noChangeArrowheads="1"/>
              </p:cNvSpPr>
              <p:nvPr/>
            </p:nvSpPr>
            <p:spPr bwMode="auto">
              <a:xfrm>
                <a:off x="0" y="5373358"/>
                <a:ext cx="4419600" cy="793768"/>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FFFF"/>
                    </a:solidFill>
                    <a:ea typeface="MS PGothic" panose="020B0600070205080204" pitchFamily="34" charset="-128"/>
                    <a:cs typeface="Arial" panose="020B0604020202020204" pitchFamily="34" charset="0"/>
                  </a:rPr>
                  <a:t>Obsession  for Consumption       </a:t>
                </a:r>
                <a:endParaRPr lang="en-US" altLang="en-US">
                  <a:solidFill>
                    <a:srgbClr val="FFFFFF"/>
                  </a:solidFill>
                  <a:latin typeface="Kruti Dev 010" pitchFamily="2" charset="0"/>
                  <a:ea typeface="MS PGothic" panose="020B0600070205080204" pitchFamily="34" charset="-128"/>
                  <a:cs typeface="Arial" panose="020B0604020202020204" pitchFamily="34" charset="0"/>
                </a:endParaRPr>
              </a:p>
              <a:p>
                <a:pPr eaLnBrk="1" hangingPunct="1"/>
                <a:r>
                  <a:rPr lang="en-US" altLang="en-US">
                    <a:solidFill>
                      <a:srgbClr val="FFFFFF"/>
                    </a:solidFill>
                    <a:ea typeface="MS PGothic" panose="020B0600070205080204" pitchFamily="34" charset="-128"/>
                    <a:cs typeface="Arial" panose="020B0604020202020204" pitchFamily="34" charset="0"/>
                  </a:rPr>
                  <a:t>     “	     for Profit	         </a:t>
                </a:r>
                <a:endParaRPr lang="en-US" altLang="en-US">
                  <a:solidFill>
                    <a:srgbClr val="FFFFFF"/>
                  </a:solidFill>
                  <a:latin typeface="Kruti Dev 010" pitchFamily="2" charset="0"/>
                  <a:ea typeface="MS PGothic" panose="020B0600070205080204" pitchFamily="34" charset="-128"/>
                  <a:cs typeface="Arial" panose="020B0604020202020204" pitchFamily="34" charset="0"/>
                </a:endParaRPr>
              </a:p>
              <a:p>
                <a:pPr eaLnBrk="1" hangingPunct="1"/>
                <a:r>
                  <a:rPr lang="en-US" altLang="en-US">
                    <a:solidFill>
                      <a:srgbClr val="FFFFFF"/>
                    </a:solidFill>
                    <a:ea typeface="MS PGothic" panose="020B0600070205080204" pitchFamily="34" charset="-128"/>
                    <a:cs typeface="Arial" panose="020B0604020202020204" pitchFamily="34" charset="0"/>
                  </a:rPr>
                  <a:t>     “         for Sensual Pleasure    </a:t>
                </a:r>
              </a:p>
            </p:txBody>
          </p:sp>
          <p:sp>
            <p:nvSpPr>
              <p:cNvPr id="44" name="Multiply 43">
                <a:extLst>
                  <a:ext uri="{FF2B5EF4-FFF2-40B4-BE49-F238E27FC236}">
                    <a16:creationId xmlns:a16="http://schemas.microsoft.com/office/drawing/2014/main" id="{6A077205-95A3-42C6-86DB-E1B81DEE5198}"/>
                  </a:ext>
                </a:extLst>
              </p:cNvPr>
              <p:cNvSpPr/>
              <p:nvPr/>
            </p:nvSpPr>
            <p:spPr bwMode="auto">
              <a:xfrm>
                <a:off x="3047481" y="5302748"/>
                <a:ext cx="610439" cy="76170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1326" name="TextBox 17">
                <a:extLst>
                  <a:ext uri="{FF2B5EF4-FFF2-40B4-BE49-F238E27FC236}">
                    <a16:creationId xmlns:a16="http://schemas.microsoft.com/office/drawing/2014/main" id="{98EB8719-1746-464A-9EA1-3843243AFFC4}"/>
                  </a:ext>
                </a:extLst>
              </p:cNvPr>
              <p:cNvSpPr txBox="1">
                <a:spLocks noChangeArrowheads="1"/>
              </p:cNvSpPr>
              <p:nvPr/>
            </p:nvSpPr>
            <p:spPr bwMode="auto">
              <a:xfrm>
                <a:off x="6705600" y="5367338"/>
                <a:ext cx="2209800" cy="793768"/>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FFFF"/>
                    </a:solidFill>
                    <a:ea typeface="MS PGothic" panose="020B0600070205080204" pitchFamily="34" charset="-128"/>
                    <a:cs typeface="Arial" panose="020B0604020202020204" pitchFamily="34" charset="0"/>
                  </a:rPr>
                  <a:t>Resource Depletion</a:t>
                </a:r>
              </a:p>
              <a:p>
                <a:pPr eaLnBrk="1" hangingPunct="1"/>
                <a:r>
                  <a:rPr lang="en-US" altLang="en-US">
                    <a:solidFill>
                      <a:srgbClr val="FFFFFF"/>
                    </a:solidFill>
                    <a:ea typeface="MS PGothic" panose="020B0600070205080204" pitchFamily="34" charset="-128"/>
                    <a:cs typeface="Arial" panose="020B0604020202020204" pitchFamily="34" charset="0"/>
                  </a:rPr>
                  <a:t>Pollution</a:t>
                </a:r>
              </a:p>
              <a:p>
                <a:pPr eaLnBrk="1" hangingPunct="1"/>
                <a:endParaRPr lang="en-US" altLang="en-US">
                  <a:solidFill>
                    <a:srgbClr val="FFFFFF"/>
                  </a:solidFill>
                  <a:ea typeface="MS PGothic" panose="020B0600070205080204" pitchFamily="34" charset="-128"/>
                  <a:cs typeface="Arial" panose="020B0604020202020204" pitchFamily="34" charset="0"/>
                </a:endParaRPr>
              </a:p>
            </p:txBody>
          </p:sp>
          <p:sp>
            <p:nvSpPr>
              <p:cNvPr id="47" name="Multiply 46">
                <a:extLst>
                  <a:ext uri="{FF2B5EF4-FFF2-40B4-BE49-F238E27FC236}">
                    <a16:creationId xmlns:a16="http://schemas.microsoft.com/office/drawing/2014/main" id="{CBF4D689-FA91-42CE-8B47-59DBEF03E5AD}"/>
                  </a:ext>
                </a:extLst>
              </p:cNvPr>
              <p:cNvSpPr/>
              <p:nvPr/>
            </p:nvSpPr>
            <p:spPr bwMode="auto">
              <a:xfrm>
                <a:off x="8382340" y="5596236"/>
                <a:ext cx="609260" cy="76170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1328" name="TextBox 17">
                <a:extLst>
                  <a:ext uri="{FF2B5EF4-FFF2-40B4-BE49-F238E27FC236}">
                    <a16:creationId xmlns:a16="http://schemas.microsoft.com/office/drawing/2014/main" id="{60898495-BA1D-4370-8C00-A110A465EA60}"/>
                  </a:ext>
                </a:extLst>
              </p:cNvPr>
              <p:cNvSpPr txBox="1">
                <a:spLocks noChangeArrowheads="1"/>
              </p:cNvSpPr>
              <p:nvPr/>
            </p:nvSpPr>
            <p:spPr bwMode="auto">
              <a:xfrm>
                <a:off x="4572000" y="5367670"/>
                <a:ext cx="1981200" cy="793768"/>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FFFF"/>
                    </a:solidFill>
                    <a:ea typeface="MS PGothic" panose="020B0600070205080204" pitchFamily="34" charset="-128"/>
                    <a:cs typeface="Arial" panose="020B0604020202020204" pitchFamily="34" charset="0"/>
                  </a:rPr>
                  <a:t>Terrorism</a:t>
                </a:r>
              </a:p>
              <a:p>
                <a:pPr eaLnBrk="1" hangingPunct="1"/>
                <a:r>
                  <a:rPr lang="en-US" altLang="en-US">
                    <a:solidFill>
                      <a:srgbClr val="FFFFFF"/>
                    </a:solidFill>
                    <a:ea typeface="MS PGothic" panose="020B0600070205080204" pitchFamily="34" charset="-128"/>
                    <a:cs typeface="Arial" panose="020B0604020202020204" pitchFamily="34" charset="0"/>
                  </a:rPr>
                  <a:t>War</a:t>
                </a:r>
              </a:p>
              <a:p>
                <a:pPr eaLnBrk="1" hangingPunct="1"/>
                <a:endParaRPr lang="en-US" altLang="en-US">
                  <a:solidFill>
                    <a:srgbClr val="FFFFFF"/>
                  </a:solidFill>
                  <a:ea typeface="MS PGothic" panose="020B0600070205080204" pitchFamily="34" charset="-128"/>
                  <a:cs typeface="Arial" panose="020B0604020202020204" pitchFamily="34" charset="0"/>
                </a:endParaRPr>
              </a:p>
            </p:txBody>
          </p:sp>
          <p:sp>
            <p:nvSpPr>
              <p:cNvPr id="49" name="Multiply 48">
                <a:extLst>
                  <a:ext uri="{FF2B5EF4-FFF2-40B4-BE49-F238E27FC236}">
                    <a16:creationId xmlns:a16="http://schemas.microsoft.com/office/drawing/2014/main" id="{41C7E687-B0A5-43D0-8639-7B6B7FABC084}"/>
                  </a:ext>
                </a:extLst>
              </p:cNvPr>
              <p:cNvSpPr/>
              <p:nvPr/>
            </p:nvSpPr>
            <p:spPr bwMode="auto">
              <a:xfrm>
                <a:off x="5734355" y="5527983"/>
                <a:ext cx="610439" cy="76170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sp>
        <p:nvSpPr>
          <p:cNvPr id="141321" name="Rectangle 49">
            <a:extLst>
              <a:ext uri="{FF2B5EF4-FFF2-40B4-BE49-F238E27FC236}">
                <a16:creationId xmlns:a16="http://schemas.microsoft.com/office/drawing/2014/main" id="{1D905167-CA5B-4571-930D-C8C947356FC5}"/>
              </a:ext>
            </a:extLst>
          </p:cNvPr>
          <p:cNvSpPr>
            <a:spLocks noChangeArrowheads="1"/>
          </p:cNvSpPr>
          <p:nvPr/>
        </p:nvSpPr>
        <p:spPr bwMode="auto">
          <a:xfrm>
            <a:off x="1654411" y="1828377"/>
            <a:ext cx="1309384" cy="3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ea typeface="MS PGothic" panose="020B0600070205080204" pitchFamily="34" charset="-128"/>
                <a:cs typeface="Arial" panose="020B0604020202020204" pitchFamily="34" charset="0"/>
              </a:rPr>
              <a:t>Happiness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A223D69D-D5D0-44D3-88C0-7338A73127B4}"/>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Sum Up</a:t>
            </a:r>
          </a:p>
        </p:txBody>
      </p:sp>
      <p:sp>
        <p:nvSpPr>
          <p:cNvPr id="142339" name="Text Placeholder 2">
            <a:extLst>
              <a:ext uri="{FF2B5EF4-FFF2-40B4-BE49-F238E27FC236}">
                <a16:creationId xmlns:a16="http://schemas.microsoft.com/office/drawing/2014/main" id="{B0A27A58-739C-4FC2-B82E-80839BE128E3}"/>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4046"/>
            <a:r>
              <a:rPr altLang="en-US"/>
              <a:t>At the level of society, we have a common goal.</a:t>
            </a:r>
          </a:p>
          <a:p>
            <a:pPr defTabSz="1084046"/>
            <a:r>
              <a:rPr altLang="en-US"/>
              <a:t>The common goal is to ensure right understanding and right feeling in every individual, prosperity in every family, fearlessness in the society and co-existence in the nature/existence.</a:t>
            </a:r>
          </a:p>
          <a:p>
            <a:pPr defTabSz="1084046"/>
            <a:r>
              <a:rPr altLang="en-US"/>
              <a:t>Lack of fulfilllment of human goal has led to problems at every level.</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extLst>
              <p:ext uri="{D42A27DB-BD31-4B8C-83A1-F6EECF244321}">
                <p14:modId xmlns:p14="http://schemas.microsoft.com/office/powerpoint/2010/main" val="2911299685"/>
              </p:ext>
            </p:extLst>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b="1" dirty="0">
                          <a:solidFill>
                            <a:schemeClr val="bg1">
                              <a:lumMod val="75000"/>
                            </a:schemeClr>
                          </a:solidFill>
                          <a:effectLst/>
                        </a:rPr>
                        <a:t>8, 9, 10 and 11</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bg1">
                              <a:lumMod val="75000"/>
                            </a:schemeClr>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bg1">
                              <a:lumMod val="75000"/>
                            </a:schemeClr>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1" kern="1200" dirty="0">
                          <a:solidFill>
                            <a:schemeClr val="bg1">
                              <a:lumMod val="75000"/>
                            </a:schemeClr>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1" kern="1200" dirty="0">
                          <a:solidFill>
                            <a:schemeClr val="bg1">
                              <a:lumMod val="75000"/>
                            </a:schemeClr>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1" kern="1200" dirty="0">
                          <a:solidFill>
                            <a:schemeClr val="bg1">
                              <a:lumMod val="75000"/>
                            </a:schemeClr>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1" kern="1200" dirty="0">
                          <a:solidFill>
                            <a:schemeClr val="bg1">
                              <a:lumMod val="75000"/>
                            </a:schemeClr>
                          </a:solidFill>
                          <a:effectLst/>
                          <a:latin typeface="+mn-lt"/>
                          <a:ea typeface="+mn-ea"/>
                          <a:cs typeface="+mn-cs"/>
                        </a:rPr>
                        <a:t>Harmony in the Family</a:t>
                      </a:r>
                      <a:br>
                        <a:rPr lang="en-US" sz="2000" b="1" kern="1200" dirty="0">
                          <a:solidFill>
                            <a:schemeClr val="bg1">
                              <a:lumMod val="75000"/>
                            </a:schemeClr>
                          </a:solidFill>
                          <a:effectLst/>
                          <a:latin typeface="+mn-lt"/>
                          <a:ea typeface="+mn-ea"/>
                          <a:cs typeface="+mn-cs"/>
                        </a:rPr>
                      </a:br>
                      <a:r>
                        <a:rPr lang="en-US" sz="2000" b="1" kern="1200" dirty="0">
                          <a:solidFill>
                            <a:schemeClr val="bg1">
                              <a:lumMod val="75000"/>
                            </a:schemeClr>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b="1" dirty="0">
                          <a:solidFill>
                            <a:schemeClr val="tx1"/>
                          </a:solidFill>
                          <a:effectLst/>
                        </a:rPr>
                        <a:t>12</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a:solidFill>
                            <a:schemeClr val="tx1"/>
                          </a:solidFill>
                          <a:effectLst/>
                        </a:rPr>
                        <a:t>Society</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a:solidFill>
                            <a:schemeClr val="tx1"/>
                          </a:solidFill>
                          <a:effectLst/>
                        </a:rPr>
                        <a:t>Participation in society</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dirty="0">
                          <a:solidFill>
                            <a:schemeClr val="tx1"/>
                          </a:solidFill>
                          <a:effectLst/>
                        </a:rPr>
                        <a:t>Harmony in the society</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a:solidFill>
                            <a:schemeClr val="bg1">
                              <a:lumMod val="75000"/>
                            </a:schemeClr>
                          </a:solidFill>
                          <a:effectLst/>
                        </a:rPr>
                        <a:t>13</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Natural Environment</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Participation in nature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nature/existence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14</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Sum Up</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Review role of education</a:t>
                      </a:r>
                    </a:p>
                    <a:p>
                      <a:pPr marL="0" marR="0" algn="just">
                        <a:lnSpc>
                          <a:spcPct val="107000"/>
                        </a:lnSpc>
                        <a:spcBef>
                          <a:spcPts val="0"/>
                        </a:spcBef>
                        <a:spcAft>
                          <a:spcPts val="0"/>
                        </a:spcAft>
                      </a:pPr>
                      <a:r>
                        <a:rPr lang="en-US" sz="2000" dirty="0">
                          <a:solidFill>
                            <a:schemeClr val="bg1">
                              <a:lumMod val="75000"/>
                            </a:schemeClr>
                          </a:solidFill>
                          <a:effectLst/>
                        </a:rPr>
                        <a:t>Need for a holistic, humane world-vision</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Information about UHV-II course,</a:t>
                      </a:r>
                    </a:p>
                    <a:p>
                      <a:pPr marL="0" marR="0" algn="just">
                        <a:lnSpc>
                          <a:spcPct val="107000"/>
                        </a:lnSpc>
                        <a:spcBef>
                          <a:spcPts val="0"/>
                        </a:spcBef>
                        <a:spcAft>
                          <a:spcPts val="0"/>
                        </a:spcAft>
                      </a:pPr>
                      <a:r>
                        <a:rPr lang="en-US" sz="2000" dirty="0">
                          <a:solidFill>
                            <a:schemeClr val="bg1">
                              <a:lumMod val="75000"/>
                            </a:schemeClr>
                          </a:solidFill>
                          <a:effectLst/>
                        </a:rPr>
                        <a:t>mentor and buddy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15</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Self-evaluation and Closure</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Sharing and feedback</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 </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5355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7993D93E-5B6D-41BF-9DCD-8E5F039AB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16" r="4758"/>
          <a:stretch>
            <a:fillRect/>
          </a:stretch>
        </p:blipFill>
        <p:spPr bwMode="auto">
          <a:xfrm>
            <a:off x="1371600" y="-76200"/>
            <a:ext cx="93027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92AB2B1-5D49-46C3-9869-40E3FFCE26A2}"/>
              </a:ext>
            </a:extLst>
          </p:cNvPr>
          <p:cNvSpPr txBox="1"/>
          <p:nvPr/>
        </p:nvSpPr>
        <p:spPr>
          <a:xfrm>
            <a:off x="1447800" y="76200"/>
            <a:ext cx="5638800" cy="1784350"/>
          </a:xfrm>
          <a:prstGeom prst="rect">
            <a:avLst/>
          </a:prstGeom>
          <a:noFill/>
        </p:spPr>
        <p:txBody>
          <a:bodyPr>
            <a:spAutoFit/>
          </a:bodyPr>
          <a:lstStyle/>
          <a:p>
            <a:pPr>
              <a:defRPr/>
            </a:pPr>
            <a:r>
              <a:rPr lang="en-IN" altLang="en-US" sz="2200" dirty="0">
                <a:solidFill>
                  <a:prstClr val="black"/>
                </a:solidFill>
              </a:rPr>
              <a:t>Aspirations (what you want to achieve)</a:t>
            </a:r>
          </a:p>
          <a:p>
            <a:pPr marL="342900" indent="-342900">
              <a:buFontTx/>
              <a:buChar char="-"/>
              <a:defRPr/>
            </a:pPr>
            <a:r>
              <a:rPr lang="en-IN" sz="2200" dirty="0">
                <a:solidFill>
                  <a:prstClr val="black"/>
                </a:solidFill>
              </a:rPr>
              <a:t>Regarding self, as an individual</a:t>
            </a:r>
          </a:p>
          <a:p>
            <a:pPr marL="342900" indent="-342900">
              <a:buFontTx/>
              <a:buChar char="-"/>
              <a:defRPr/>
            </a:pPr>
            <a:r>
              <a:rPr lang="en-IN" sz="2200" dirty="0">
                <a:solidFill>
                  <a:prstClr val="black"/>
                </a:solidFill>
              </a:rPr>
              <a:t>About family, friends, other people</a:t>
            </a:r>
          </a:p>
          <a:p>
            <a:pPr marL="342900" indent="-342900">
              <a:buFontTx/>
              <a:buChar char="-"/>
              <a:defRPr/>
            </a:pPr>
            <a:r>
              <a:rPr lang="en-IN" sz="2200" dirty="0">
                <a:solidFill>
                  <a:prstClr val="black"/>
                </a:solidFill>
              </a:rPr>
              <a:t>Related to society, societal systems</a:t>
            </a:r>
          </a:p>
          <a:p>
            <a:pPr marL="342900" indent="-342900">
              <a:buFontTx/>
              <a:buChar char="-"/>
              <a:defRPr/>
            </a:pPr>
            <a:r>
              <a:rPr lang="en-IN" sz="2200" dirty="0">
                <a:solidFill>
                  <a:prstClr val="black"/>
                </a:solidFill>
              </a:rPr>
              <a:t>In the natural environment</a:t>
            </a:r>
          </a:p>
        </p:txBody>
      </p:sp>
      <p:sp>
        <p:nvSpPr>
          <p:cNvPr id="7" name="TextBox 6">
            <a:extLst>
              <a:ext uri="{FF2B5EF4-FFF2-40B4-BE49-F238E27FC236}">
                <a16:creationId xmlns:a16="http://schemas.microsoft.com/office/drawing/2014/main" id="{5BCF982D-A720-4547-9C0C-80E52C409D81}"/>
              </a:ext>
            </a:extLst>
          </p:cNvPr>
          <p:cNvSpPr txBox="1"/>
          <p:nvPr/>
        </p:nvSpPr>
        <p:spPr>
          <a:xfrm>
            <a:off x="1447800" y="2590800"/>
            <a:ext cx="4930775" cy="1169988"/>
          </a:xfrm>
          <a:prstGeom prst="rect">
            <a:avLst/>
          </a:prstGeom>
          <a:noFill/>
        </p:spPr>
        <p:txBody>
          <a:bodyPr>
            <a:spAutoFit/>
          </a:bodyPr>
          <a:lstStyle/>
          <a:p>
            <a:pPr>
              <a:defRPr/>
            </a:pPr>
            <a:r>
              <a:rPr lang="en-IN" altLang="en-US" sz="1400" dirty="0">
                <a:solidFill>
                  <a:srgbClr val="FF0000"/>
                </a:solidFill>
              </a:rPr>
              <a:t>Concerns (what you want to get rid of)</a:t>
            </a:r>
          </a:p>
          <a:p>
            <a:pPr marL="342900" indent="-342900">
              <a:buFontTx/>
              <a:buChar char="-"/>
              <a:defRPr/>
            </a:pPr>
            <a:r>
              <a:rPr lang="en-IN" sz="1400" dirty="0">
                <a:solidFill>
                  <a:srgbClr val="FF0000"/>
                </a:solidFill>
              </a:rPr>
              <a:t>Regarding self, as an individual</a:t>
            </a:r>
          </a:p>
          <a:p>
            <a:pPr marL="342900" indent="-342900">
              <a:buFontTx/>
              <a:buChar char="-"/>
              <a:defRPr/>
            </a:pPr>
            <a:r>
              <a:rPr lang="en-IN" sz="1400" dirty="0">
                <a:solidFill>
                  <a:srgbClr val="FF0000"/>
                </a:solidFill>
              </a:rPr>
              <a:t>About family, friends, other people</a:t>
            </a:r>
          </a:p>
          <a:p>
            <a:pPr marL="342900" indent="-342900">
              <a:buFontTx/>
              <a:buChar char="-"/>
              <a:defRPr/>
            </a:pPr>
            <a:r>
              <a:rPr lang="en-IN" sz="1400" dirty="0">
                <a:solidFill>
                  <a:srgbClr val="FF0000"/>
                </a:solidFill>
              </a:rPr>
              <a:t>Related to society, societal systems</a:t>
            </a:r>
          </a:p>
          <a:p>
            <a:pPr marL="342900" indent="-342900">
              <a:buFontTx/>
              <a:buChar char="-"/>
              <a:defRPr/>
            </a:pPr>
            <a:r>
              <a:rPr lang="en-IN" sz="1400" dirty="0">
                <a:solidFill>
                  <a:srgbClr val="FF0000"/>
                </a:solidFill>
              </a:rPr>
              <a:t>In the natural environment</a:t>
            </a:r>
          </a:p>
        </p:txBody>
      </p:sp>
      <p:sp>
        <p:nvSpPr>
          <p:cNvPr id="15365" name="TextBox 8">
            <a:extLst>
              <a:ext uri="{FF2B5EF4-FFF2-40B4-BE49-F238E27FC236}">
                <a16:creationId xmlns:a16="http://schemas.microsoft.com/office/drawing/2014/main" id="{0C91DFE0-3A03-4F52-AED3-B37CB19E32EB}"/>
              </a:ext>
            </a:extLst>
          </p:cNvPr>
          <p:cNvSpPr txBox="1">
            <a:spLocks noChangeArrowheads="1"/>
          </p:cNvSpPr>
          <p:nvPr/>
        </p:nvSpPr>
        <p:spPr bwMode="auto">
          <a:xfrm>
            <a:off x="6637338" y="1763713"/>
            <a:ext cx="2125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000000"/>
                </a:solidFill>
              </a:rPr>
              <a:t>My Full Potential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0">
            <a:extLst>
              <a:ext uri="{FF2B5EF4-FFF2-40B4-BE49-F238E27FC236}">
                <a16:creationId xmlns:a16="http://schemas.microsoft.com/office/drawing/2014/main" id="{0FC2D3DC-0D16-44A0-A8BC-2BE4BE095554}"/>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a:latin typeface="Arial" panose="020B0604020202020204" pitchFamily="34" charset="0"/>
                <a:cs typeface="Arial" panose="020B0604020202020204" pitchFamily="34" charset="0"/>
              </a:rPr>
              <a:t>   UHV-I</a:t>
            </a:r>
            <a:br>
              <a:rPr lang="en-GB" altLang="en-US" sz="4299">
                <a:latin typeface="Arial" panose="020B0604020202020204" pitchFamily="34" charset="0"/>
                <a:cs typeface="Arial" panose="020B0604020202020204" pitchFamily="34" charset="0"/>
              </a:rPr>
            </a:br>
            <a:r>
              <a:rPr lang="en-GB" altLang="en-US" sz="4299">
                <a:latin typeface="Arial" panose="020B0604020202020204" pitchFamily="34" charset="0"/>
                <a:cs typeface="Arial" panose="020B0604020202020204" pitchFamily="34" charset="0"/>
              </a:rPr>
              <a:t>Session 13</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r>
              <a:rPr lang="en-GB" altLang="en-US" sz="4299">
                <a:latin typeface="Arial" panose="020B0604020202020204" pitchFamily="34" charset="0"/>
                <a:cs typeface="Arial" panose="020B0604020202020204" pitchFamily="34" charset="0"/>
              </a:rPr>
              <a:t>Natural Environment</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endParaRPr lang="en-GB" altLang="en-US" sz="2599">
              <a:latin typeface="Arial" panose="020B0604020202020204" pitchFamily="34" charset="0"/>
              <a:cs typeface="Arial" panose="020B0604020202020204" pitchFamily="34" charset="0"/>
            </a:endParaRPr>
          </a:p>
        </p:txBody>
      </p:sp>
      <p:sp>
        <p:nvSpPr>
          <p:cNvPr id="143363" name="Rectangle 2">
            <a:extLst>
              <a:ext uri="{FF2B5EF4-FFF2-40B4-BE49-F238E27FC236}">
                <a16:creationId xmlns:a16="http://schemas.microsoft.com/office/drawing/2014/main" id="{A05A5A8B-45A5-4DCD-BD77-4D5EF1295E0C}"/>
              </a:ext>
            </a:extLst>
          </p:cNvPr>
          <p:cNvSpPr>
            <a:spLocks noChangeArrowheads="1"/>
          </p:cNvSpPr>
          <p:nvPr/>
        </p:nvSpPr>
        <p:spPr bwMode="auto">
          <a:xfrm>
            <a:off x="52993" y="5369270"/>
            <a:ext cx="12086015" cy="130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7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4">
            <a:extLst>
              <a:ext uri="{FF2B5EF4-FFF2-40B4-BE49-F238E27FC236}">
                <a16:creationId xmlns:a16="http://schemas.microsoft.com/office/drawing/2014/main" id="{174830C8-7C08-4052-BB51-D36BE44B69C2}"/>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Introduction</a:t>
            </a:r>
          </a:p>
        </p:txBody>
      </p:sp>
      <p:sp>
        <p:nvSpPr>
          <p:cNvPr id="6147" name="Text Placeholder 3">
            <a:extLst>
              <a:ext uri="{FF2B5EF4-FFF2-40B4-BE49-F238E27FC236}">
                <a16:creationId xmlns:a16="http://schemas.microsoft.com/office/drawing/2014/main" id="{990A407E-D6A8-4045-974A-2ECB4EC64586}"/>
              </a:ext>
            </a:extLst>
          </p:cNvPr>
          <p:cNvSpPr>
            <a:spLocks noGrp="1"/>
          </p:cNvSpPr>
          <p:nvPr>
            <p:ph type="body" sz="quarter" idx="13"/>
          </p:nvPr>
        </p:nvSpPr>
        <p:spPr bwMode="auto">
          <a:xfrm>
            <a:off x="2205" y="609459"/>
            <a:ext cx="12187592" cy="5943812"/>
          </a:xfrm>
        </p:spPr>
        <p:txBody>
          <a:bodyPr vert="horz" wrap="square" numCol="1" anchor="t" anchorCtr="0" compatLnSpc="1">
            <a:prstTxWarp prst="textNoShape">
              <a:avLst/>
            </a:prstTxWarp>
          </a:bodyPr>
          <a:lstStyle/>
          <a:p>
            <a:pPr marL="272054" indent="-272054">
              <a:buNone/>
              <a:defRPr/>
            </a:pPr>
            <a:endParaRPr altLang="en-US"/>
          </a:p>
          <a:p>
            <a:pPr marL="272054" indent="-272054">
              <a:buNone/>
              <a:defRPr/>
            </a:pPr>
            <a:r>
              <a:rPr altLang="en-US"/>
              <a:t>So far </a:t>
            </a:r>
            <a:r>
              <a:rPr altLang="en-US">
                <a:solidFill>
                  <a:srgbClr val="1E00AA"/>
                </a:solidFill>
              </a:rPr>
              <a:t>we have explored </a:t>
            </a:r>
            <a:r>
              <a:rPr altLang="en-US"/>
              <a:t>-</a:t>
            </a:r>
          </a:p>
          <a:p>
            <a:pPr marL="272054" indent="-272054">
              <a:buNone/>
              <a:defRPr/>
            </a:pPr>
            <a:r>
              <a:rPr altLang="en-US"/>
              <a:t>As individual human beings, we want to live with happiness and prosperity in continuity. Collectively, we want to live in a humane society.</a:t>
            </a:r>
          </a:p>
          <a:p>
            <a:pPr marL="272054" indent="-272054">
              <a:buNone/>
              <a:defRPr/>
            </a:pPr>
            <a:endParaRPr lang="en-IN" altLang="en-US"/>
          </a:p>
          <a:p>
            <a:pPr marL="272054" indent="-272054">
              <a:buNone/>
              <a:defRPr/>
            </a:pPr>
            <a:r>
              <a:rPr lang="en-IN" altLang="en-US"/>
              <a:t>Now, </a:t>
            </a:r>
            <a:r>
              <a:rPr lang="en-IN" altLang="en-US">
                <a:solidFill>
                  <a:srgbClr val="1E00AA"/>
                </a:solidFill>
              </a:rPr>
              <a:t>we will explore - </a:t>
            </a:r>
          </a:p>
          <a:p>
            <a:pPr marL="272054" indent="-272054">
              <a:buNone/>
              <a:defRPr/>
            </a:pPr>
            <a:r>
              <a:rPr lang="en-IN" altLang="en-US"/>
              <a:t>If there is a provision in nature for living in harmony</a:t>
            </a:r>
          </a:p>
          <a:p>
            <a:pPr marL="272054" indent="-272054">
              <a:buFont typeface="Arial" panose="020B0604020202020204" pitchFamily="34" charset="0"/>
              <a:buChar char="•"/>
              <a:defRPr/>
            </a:pPr>
            <a:r>
              <a:rPr lang="en-IN" altLang="en-US" b="1">
                <a:solidFill>
                  <a:srgbClr val="1E00AA"/>
                </a:solidFill>
              </a:rPr>
              <a:t>Is nature by way of harmony? </a:t>
            </a:r>
          </a:p>
          <a:p>
            <a:pPr marL="0" indent="0">
              <a:buNone/>
              <a:defRPr/>
            </a:pPr>
            <a:r>
              <a:rPr lang="en-IN" altLang="en-US"/>
              <a:t>		or</a:t>
            </a:r>
          </a:p>
          <a:p>
            <a:pPr marL="272054" indent="-272054">
              <a:buFont typeface="Arial" panose="020B0604020202020204" pitchFamily="34" charset="0"/>
              <a:buChar char="•"/>
              <a:defRPr/>
            </a:pPr>
            <a:r>
              <a:rPr lang="en-IN" altLang="en-US" b="1">
                <a:solidFill>
                  <a:srgbClr val="FF0000"/>
                </a:solidFill>
              </a:rPr>
              <a:t>Is nature by way of struggle, survival of the fittest etc.?</a:t>
            </a:r>
          </a:p>
        </p:txBody>
      </p:sp>
      <p:sp>
        <p:nvSpPr>
          <p:cNvPr id="2" name="Rounded Rectangle 1">
            <a:extLst>
              <a:ext uri="{FF2B5EF4-FFF2-40B4-BE49-F238E27FC236}">
                <a16:creationId xmlns:a16="http://schemas.microsoft.com/office/drawing/2014/main" id="{6DEFD820-5E61-4ABA-8872-5729FF809072}"/>
              </a:ext>
            </a:extLst>
          </p:cNvPr>
          <p:cNvSpPr/>
          <p:nvPr/>
        </p:nvSpPr>
        <p:spPr>
          <a:xfrm>
            <a:off x="2205" y="3961483"/>
            <a:ext cx="10359215" cy="12966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224000CA-A07A-4E22-BEF7-200FAE1F3EB1}"/>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Relationship of Mutual Fulfillment</a:t>
            </a:r>
            <a:endParaRPr lang="en-GB" altLang="en-US"/>
          </a:p>
        </p:txBody>
      </p:sp>
      <p:sp>
        <p:nvSpPr>
          <p:cNvPr id="3" name="Text Placeholder 2">
            <a:extLst>
              <a:ext uri="{FF2B5EF4-FFF2-40B4-BE49-F238E27FC236}">
                <a16:creationId xmlns:a16="http://schemas.microsoft.com/office/drawing/2014/main" id="{AFE8551C-755B-41AD-869A-B0A4956A291C}"/>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71409" indent="-271409" defTabSz="912630">
              <a:buNone/>
            </a:pPr>
            <a:r>
              <a:rPr lang="en-GB" altLang="en-US">
                <a:ea typeface="MS PGothic" panose="020B0600070205080204" pitchFamily="34" charset="-128"/>
              </a:rPr>
              <a:t>Physical Order, Bio Order and Animal Order are fulfilling for Human Order, but Human Order </a:t>
            </a:r>
            <a:r>
              <a:rPr lang="en-GB" altLang="en-US">
                <a:solidFill>
                  <a:srgbClr val="FF0000"/>
                </a:solidFill>
                <a:ea typeface="MS PGothic" panose="020B0600070205080204" pitchFamily="34" charset="-128"/>
              </a:rPr>
              <a:t>(without right understanding) </a:t>
            </a:r>
            <a:r>
              <a:rPr lang="en-GB" altLang="en-US">
                <a:ea typeface="MS PGothic" panose="020B0600070205080204" pitchFamily="34" charset="-128"/>
              </a:rPr>
              <a:t>is not fulfilling for any of the 4 orders</a:t>
            </a:r>
          </a:p>
          <a:p>
            <a:pPr marL="271409" indent="-271409" defTabSz="912630">
              <a:buNone/>
            </a:pPr>
            <a:endParaRPr lang="en-GB" altLang="en-US" sz="1300">
              <a:ea typeface="MS PGothic" panose="020B0600070205080204" pitchFamily="34" charset="-128"/>
            </a:endParaRPr>
          </a:p>
          <a:p>
            <a:pPr marL="271409" indent="-271409" defTabSz="912630">
              <a:buNone/>
            </a:pPr>
            <a:r>
              <a:rPr lang="en-GB" altLang="en-US">
                <a:solidFill>
                  <a:srgbClr val="1E00AA"/>
                </a:solidFill>
                <a:ea typeface="MS PGothic" panose="020B0600070205080204" pitchFamily="34" charset="-128"/>
              </a:rPr>
              <a:t>Human beings have </a:t>
            </a:r>
          </a:p>
          <a:p>
            <a:pPr marL="271409" indent="-271409" defTabSz="912630">
              <a:buNone/>
            </a:pPr>
            <a:r>
              <a:rPr lang="en-GB" altLang="en-US">
                <a:solidFill>
                  <a:srgbClr val="1E00AA"/>
                </a:solidFill>
                <a:ea typeface="MS PGothic" panose="020B0600070205080204" pitchFamily="34" charset="-128"/>
              </a:rPr>
              <a:t>natural acceptance </a:t>
            </a:r>
          </a:p>
          <a:p>
            <a:pPr marL="271409" indent="-271409" defTabSz="912630">
              <a:buNone/>
            </a:pPr>
            <a:r>
              <a:rPr lang="en-GB" altLang="en-US">
                <a:solidFill>
                  <a:srgbClr val="1E00AA"/>
                </a:solidFill>
                <a:ea typeface="MS PGothic" panose="020B0600070205080204" pitchFamily="34" charset="-128"/>
              </a:rPr>
              <a:t>to be mutually fulfilling</a:t>
            </a:r>
          </a:p>
          <a:p>
            <a:pPr marL="271409" indent="-271409" defTabSz="912630">
              <a:buNone/>
            </a:pPr>
            <a:endParaRPr lang="en-GB" altLang="en-US">
              <a:ea typeface="MS PGothic" panose="020B0600070205080204" pitchFamily="34" charset="-128"/>
            </a:endParaRPr>
          </a:p>
          <a:p>
            <a:pPr marL="271409" indent="-271409" defTabSz="912630">
              <a:buNone/>
            </a:pPr>
            <a:endParaRPr lang="en-GB" altLang="en-US">
              <a:ea typeface="MS PGothic" panose="020B0600070205080204" pitchFamily="34" charset="-128"/>
            </a:endParaRPr>
          </a:p>
          <a:p>
            <a:pPr marL="271409" indent="-271409" defTabSz="912630">
              <a:buNone/>
            </a:pPr>
            <a:endParaRPr lang="en-GB" altLang="en-US">
              <a:ea typeface="MS PGothic" panose="020B0600070205080204" pitchFamily="34" charset="-128"/>
            </a:endParaRPr>
          </a:p>
          <a:p>
            <a:pPr marL="271409" indent="-271409" defTabSz="912630">
              <a:buNone/>
            </a:pPr>
            <a:endParaRPr lang="en-GB" altLang="en-US">
              <a:ea typeface="MS PGothic" panose="020B0600070205080204" pitchFamily="34" charset="-128"/>
            </a:endParaRPr>
          </a:p>
          <a:p>
            <a:pPr marL="271409" indent="-271409" defTabSz="912630">
              <a:buNone/>
            </a:pPr>
            <a:endParaRPr lang="en-GB" altLang="en-US" sz="3799">
              <a:ea typeface="MS PGothic" panose="020B0600070205080204" pitchFamily="34" charset="-128"/>
            </a:endParaRPr>
          </a:p>
          <a:p>
            <a:pPr marL="271409" indent="-271409" defTabSz="912630">
              <a:buNone/>
            </a:pPr>
            <a:r>
              <a:rPr lang="en-GB" altLang="en-US" b="1">
                <a:solidFill>
                  <a:srgbClr val="1E00AA"/>
                </a:solidFill>
                <a:ea typeface="MS PGothic" panose="020B0600070205080204" pitchFamily="34" charset="-128"/>
              </a:rPr>
              <a:t>With right understanding</a:t>
            </a:r>
            <a:r>
              <a:rPr lang="en-GB" altLang="en-US">
                <a:solidFill>
                  <a:srgbClr val="1E00AA"/>
                </a:solidFill>
                <a:ea typeface="MS PGothic" panose="020B0600070205080204" pitchFamily="34" charset="-128"/>
              </a:rPr>
              <a:t>,</a:t>
            </a:r>
          </a:p>
          <a:p>
            <a:pPr marL="271409" indent="-271409" defTabSz="912630">
              <a:buNone/>
            </a:pPr>
            <a:r>
              <a:rPr lang="en-GB" altLang="en-US">
                <a:solidFill>
                  <a:srgbClr val="1E00AA"/>
                </a:solidFill>
                <a:ea typeface="MS PGothic" panose="020B0600070205080204" pitchFamily="34" charset="-128"/>
              </a:rPr>
              <a:t>human beings can understand </a:t>
            </a:r>
          </a:p>
          <a:p>
            <a:pPr marL="271409" indent="-271409" defTabSz="912630">
              <a:buNone/>
            </a:pPr>
            <a:r>
              <a:rPr lang="en-GB" altLang="en-US">
                <a:solidFill>
                  <a:srgbClr val="1E00AA"/>
                </a:solidFill>
                <a:ea typeface="MS PGothic" panose="020B0600070205080204" pitchFamily="34" charset="-128"/>
              </a:rPr>
              <a:t>the mutual fulfilment and be fulfilling for all 4 orders...</a:t>
            </a:r>
          </a:p>
          <a:p>
            <a:pPr marL="271409" indent="-271409" defTabSz="912630">
              <a:buNone/>
            </a:pPr>
            <a:endParaRPr lang="en-GB" altLang="en-US">
              <a:ea typeface="MS PGothic" panose="020B0600070205080204" pitchFamily="34" charset="-128"/>
            </a:endParaRPr>
          </a:p>
        </p:txBody>
      </p:sp>
      <p:grpSp>
        <p:nvGrpSpPr>
          <p:cNvPr id="146436" name="Group 1">
            <a:extLst>
              <a:ext uri="{FF2B5EF4-FFF2-40B4-BE49-F238E27FC236}">
                <a16:creationId xmlns:a16="http://schemas.microsoft.com/office/drawing/2014/main" id="{6DF8A7E2-CB37-4BBE-9C1D-B8284D801A14}"/>
              </a:ext>
            </a:extLst>
          </p:cNvPr>
          <p:cNvGrpSpPr>
            <a:grpSpLocks noChangeAspect="1"/>
          </p:cNvGrpSpPr>
          <p:nvPr/>
        </p:nvGrpSpPr>
        <p:grpSpPr bwMode="auto">
          <a:xfrm>
            <a:off x="2084523" y="1752195"/>
            <a:ext cx="9902121" cy="4397945"/>
            <a:chOff x="1800" y="7607"/>
            <a:chExt cx="8820" cy="5220"/>
          </a:xfrm>
        </p:grpSpPr>
        <p:sp>
          <p:nvSpPr>
            <p:cNvPr id="146441" name="AutoShape 21">
              <a:extLst>
                <a:ext uri="{FF2B5EF4-FFF2-40B4-BE49-F238E27FC236}">
                  <a16:creationId xmlns:a16="http://schemas.microsoft.com/office/drawing/2014/main" id="{8D804AD7-F4BF-42F6-94FA-98D65171D6D5}"/>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46442" name="Oval 20">
              <a:extLst>
                <a:ext uri="{FF2B5EF4-FFF2-40B4-BE49-F238E27FC236}">
                  <a16:creationId xmlns:a16="http://schemas.microsoft.com/office/drawing/2014/main" id="{86246A9C-B014-4BBE-92AD-F92F745DEBEB}"/>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900" b="1">
                  <a:ea typeface="MS PGothic" panose="020B0600070205080204" pitchFamily="34" charset="-128"/>
                </a:rPr>
                <a:t>Animal Order</a:t>
              </a:r>
              <a:endParaRPr lang="en-US" altLang="en-US">
                <a:ea typeface="MS PGothic" panose="020B0600070205080204" pitchFamily="34" charset="-128"/>
              </a:endParaRPr>
            </a:p>
            <a:p>
              <a:pPr algn="ctr"/>
              <a:r>
                <a:rPr lang="en-US" altLang="en-US" sz="1700">
                  <a:ea typeface="MS PGothic" panose="020B0600070205080204" pitchFamily="34" charset="-128"/>
                </a:rPr>
                <a:t>Animals, Birds etc.</a:t>
              </a:r>
              <a:endParaRPr lang="en-US" altLang="en-US">
                <a:ea typeface="MS PGothic" panose="020B0600070205080204" pitchFamily="34" charset="-128"/>
              </a:endParaRPr>
            </a:p>
          </p:txBody>
        </p:sp>
        <p:sp>
          <p:nvSpPr>
            <p:cNvPr id="146443" name="Oval 19">
              <a:extLst>
                <a:ext uri="{FF2B5EF4-FFF2-40B4-BE49-F238E27FC236}">
                  <a16:creationId xmlns:a16="http://schemas.microsoft.com/office/drawing/2014/main" id="{A9B8747F-C6C2-480F-B70F-E223D79EF5A5}"/>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900" b="1">
                  <a:ea typeface="MS PGothic" panose="020B0600070205080204" pitchFamily="34" charset="-128"/>
                </a:rPr>
                <a:t>Physical Order</a:t>
              </a:r>
              <a:endParaRPr lang="en-US" altLang="en-US">
                <a:ea typeface="MS PGothic" panose="020B0600070205080204" pitchFamily="34" charset="-128"/>
              </a:endParaRPr>
            </a:p>
            <a:p>
              <a:pPr algn="ctr"/>
              <a:r>
                <a:rPr lang="it-IT" altLang="en-US" sz="1700">
                  <a:ea typeface="MS PGothic" panose="020B0600070205080204" pitchFamily="34" charset="-128"/>
                </a:rPr>
                <a:t>Air, Water, Soil, Metal etc.</a:t>
              </a:r>
              <a:endParaRPr lang="en-US" altLang="en-US">
                <a:ea typeface="MS PGothic" panose="020B0600070205080204" pitchFamily="34" charset="-128"/>
              </a:endParaRPr>
            </a:p>
          </p:txBody>
        </p:sp>
        <p:sp>
          <p:nvSpPr>
            <p:cNvPr id="146444" name="Oval 18">
              <a:extLst>
                <a:ext uri="{FF2B5EF4-FFF2-40B4-BE49-F238E27FC236}">
                  <a16:creationId xmlns:a16="http://schemas.microsoft.com/office/drawing/2014/main" id="{591C6398-FE23-43B3-8CF6-04D7978DA81B}"/>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900" b="1">
                  <a:ea typeface="MS PGothic" panose="020B0600070205080204" pitchFamily="34" charset="-128"/>
                </a:rPr>
                <a:t>Bio Order</a:t>
              </a:r>
              <a:endParaRPr lang="en-US" altLang="en-US">
                <a:ea typeface="MS PGothic" panose="020B0600070205080204" pitchFamily="34" charset="-128"/>
              </a:endParaRPr>
            </a:p>
            <a:p>
              <a:pPr algn="ctr"/>
              <a:r>
                <a:rPr lang="en-US" altLang="en-US" sz="1700">
                  <a:ea typeface="MS PGothic" panose="020B0600070205080204" pitchFamily="34" charset="-128"/>
                </a:rPr>
                <a:t>Plants, Trees, Herbs etc.</a:t>
              </a:r>
              <a:endParaRPr lang="en-US" altLang="en-US">
                <a:ea typeface="MS PGothic" panose="020B0600070205080204" pitchFamily="34" charset="-128"/>
              </a:endParaRPr>
            </a:p>
          </p:txBody>
        </p:sp>
        <p:sp>
          <p:nvSpPr>
            <p:cNvPr id="146445" name="Oval 17">
              <a:extLst>
                <a:ext uri="{FF2B5EF4-FFF2-40B4-BE49-F238E27FC236}">
                  <a16:creationId xmlns:a16="http://schemas.microsoft.com/office/drawing/2014/main" id="{32F45AF3-DDC2-4B45-930D-247754B63599}"/>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900" b="1">
                  <a:ea typeface="MS PGothic" panose="020B0600070205080204" pitchFamily="34" charset="-128"/>
                </a:rPr>
                <a:t>Human Order</a:t>
              </a:r>
              <a:endParaRPr lang="en-US" altLang="en-US">
                <a:ea typeface="MS PGothic" panose="020B0600070205080204" pitchFamily="34" charset="-128"/>
              </a:endParaRPr>
            </a:p>
            <a:p>
              <a:pPr algn="ctr"/>
              <a:r>
                <a:rPr lang="en-US" altLang="en-US" sz="1700">
                  <a:ea typeface="MS PGothic" panose="020B0600070205080204" pitchFamily="34" charset="-128"/>
                </a:rPr>
                <a:t>Human Being</a:t>
              </a:r>
              <a:endParaRPr lang="en-US" altLang="en-US">
                <a:ea typeface="MS PGothic" panose="020B0600070205080204" pitchFamily="34" charset="-128"/>
              </a:endParaRPr>
            </a:p>
            <a:p>
              <a:pPr algn="ctr"/>
              <a:endParaRPr lang="fr-FR" altLang="en-US" sz="1900" b="1">
                <a:solidFill>
                  <a:srgbClr val="002060"/>
                </a:solidFill>
                <a:latin typeface="Kruti Dev 010" pitchFamily="2" charset="0"/>
                <a:ea typeface="MS PGothic" panose="020B0600070205080204" pitchFamily="34" charset="-128"/>
              </a:endParaRPr>
            </a:p>
          </p:txBody>
        </p:sp>
        <p:cxnSp>
          <p:nvCxnSpPr>
            <p:cNvPr id="146446" name="AutoShape 16">
              <a:extLst>
                <a:ext uri="{FF2B5EF4-FFF2-40B4-BE49-F238E27FC236}">
                  <a16:creationId xmlns:a16="http://schemas.microsoft.com/office/drawing/2014/main" id="{19BEA8D4-3A7F-406B-B694-26F6C3F2126B}"/>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6447" name="AutoShape 15">
              <a:extLst>
                <a:ext uri="{FF2B5EF4-FFF2-40B4-BE49-F238E27FC236}">
                  <a16:creationId xmlns:a16="http://schemas.microsoft.com/office/drawing/2014/main" id="{A657B003-7955-472E-A946-61273E643625}"/>
                </a:ext>
              </a:extLst>
            </p:cNvPr>
            <p:cNvCxnSpPr>
              <a:cxnSpLocks noChangeShapeType="1"/>
            </p:cNvCxnSpPr>
            <p:nvPr/>
          </p:nvCxnSpPr>
          <p:spPr bwMode="auto">
            <a:xfrm>
              <a:off x="7380" y="8507"/>
              <a:ext cx="1350" cy="801"/>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6448" name="AutoShape 14">
              <a:extLst>
                <a:ext uri="{FF2B5EF4-FFF2-40B4-BE49-F238E27FC236}">
                  <a16:creationId xmlns:a16="http://schemas.microsoft.com/office/drawing/2014/main" id="{4208CC9B-751D-404B-B858-6F1B432F4D87}"/>
                </a:ext>
              </a:extLst>
            </p:cNvPr>
            <p:cNvCxnSpPr>
              <a:cxnSpLocks noChangeShapeType="1"/>
            </p:cNvCxnSpPr>
            <p:nvPr/>
          </p:nvCxnSpPr>
          <p:spPr bwMode="auto">
            <a:xfrm rot="16200000" flipH="1">
              <a:off x="3776" y="10701"/>
              <a:ext cx="817" cy="13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6449" name="AutoShape 13">
              <a:extLst>
                <a:ext uri="{FF2B5EF4-FFF2-40B4-BE49-F238E27FC236}">
                  <a16:creationId xmlns:a16="http://schemas.microsoft.com/office/drawing/2014/main" id="{6ECA25E8-E59B-42A3-AACB-EA1663B988AD}"/>
                </a:ext>
              </a:extLst>
            </p:cNvPr>
            <p:cNvCxnSpPr>
              <a:cxnSpLocks noChangeShapeType="1"/>
            </p:cNvCxnSpPr>
            <p:nvPr/>
          </p:nvCxnSpPr>
          <p:spPr bwMode="auto">
            <a:xfrm rot="5400000">
              <a:off x="7736" y="10791"/>
              <a:ext cx="817" cy="117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6450" name="Line 12">
              <a:extLst>
                <a:ext uri="{FF2B5EF4-FFF2-40B4-BE49-F238E27FC236}">
                  <a16:creationId xmlns:a16="http://schemas.microsoft.com/office/drawing/2014/main" id="{555CE52F-0691-4976-9DCA-3DE6F8AA443C}"/>
                </a:ext>
              </a:extLst>
            </p:cNvPr>
            <p:cNvSpPr>
              <a:spLocks noChangeShapeType="1"/>
            </p:cNvSpPr>
            <p:nvPr/>
          </p:nvSpPr>
          <p:spPr bwMode="auto">
            <a:xfrm flipH="1" flipV="1">
              <a:off x="6376" y="9308"/>
              <a:ext cx="1" cy="1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46451" name="AutoShape 11">
              <a:extLst>
                <a:ext uri="{FF2B5EF4-FFF2-40B4-BE49-F238E27FC236}">
                  <a16:creationId xmlns:a16="http://schemas.microsoft.com/office/drawing/2014/main" id="{28BB610C-A396-42CE-89D1-3CB575E36A55}"/>
                </a:ext>
              </a:extLst>
            </p:cNvPr>
            <p:cNvCxnSpPr>
              <a:cxnSpLocks noChangeShapeType="1"/>
            </p:cNvCxnSpPr>
            <p:nvPr/>
          </p:nvCxnSpPr>
          <p:spPr bwMode="auto">
            <a:xfrm rot="5400000" flipH="1">
              <a:off x="4619" y="10570"/>
              <a:ext cx="482" cy="790"/>
            </a:xfrm>
            <a:prstGeom prst="curvedConnector3">
              <a:avLst>
                <a:gd name="adj1" fmla="val 4958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6452" name="AutoShape 10">
              <a:extLst>
                <a:ext uri="{FF2B5EF4-FFF2-40B4-BE49-F238E27FC236}">
                  <a16:creationId xmlns:a16="http://schemas.microsoft.com/office/drawing/2014/main" id="{73D4F3EC-E49F-4331-B51A-8E6A36750C8C}"/>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6453" name="AutoShape 9">
              <a:extLst>
                <a:ext uri="{FF2B5EF4-FFF2-40B4-BE49-F238E27FC236}">
                  <a16:creationId xmlns:a16="http://schemas.microsoft.com/office/drawing/2014/main" id="{CACBECB0-D6E0-4802-AC0C-31227E7DDCE0}"/>
                </a:ext>
              </a:extLst>
            </p:cNvPr>
            <p:cNvCxnSpPr>
              <a:cxnSpLocks noChangeShapeType="1"/>
            </p:cNvCxnSpPr>
            <p:nvPr/>
          </p:nvCxnSpPr>
          <p:spPr bwMode="auto">
            <a:xfrm rot="5400000" flipH="1">
              <a:off x="7134" y="8910"/>
              <a:ext cx="492" cy="79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6454" name="AutoShape 8">
              <a:extLst>
                <a:ext uri="{FF2B5EF4-FFF2-40B4-BE49-F238E27FC236}">
                  <a16:creationId xmlns:a16="http://schemas.microsoft.com/office/drawing/2014/main" id="{908BF211-542F-43A8-9930-FF2DF40561B8}"/>
                </a:ext>
              </a:extLst>
            </p:cNvPr>
            <p:cNvCxnSpPr>
              <a:cxnSpLocks noChangeShapeType="1"/>
            </p:cNvCxnSpPr>
            <p:nvPr/>
          </p:nvCxnSpPr>
          <p:spPr bwMode="auto">
            <a:xfrm rot="-5400000">
              <a:off x="7229" y="10660"/>
              <a:ext cx="482" cy="610"/>
            </a:xfrm>
            <a:prstGeom prst="curvedConnector3">
              <a:avLst>
                <a:gd name="adj1" fmla="val 4958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6455" name="Line 7">
              <a:extLst>
                <a:ext uri="{FF2B5EF4-FFF2-40B4-BE49-F238E27FC236}">
                  <a16:creationId xmlns:a16="http://schemas.microsoft.com/office/drawing/2014/main" id="{AC53E8E1-546D-4233-94F0-8D407223AAB0}"/>
                </a:ext>
              </a:extLst>
            </p:cNvPr>
            <p:cNvSpPr>
              <a:spLocks noChangeShapeType="1"/>
            </p:cNvSpPr>
            <p:nvPr/>
          </p:nvSpPr>
          <p:spPr bwMode="auto">
            <a:xfrm>
              <a:off x="4818" y="9947"/>
              <a:ext cx="257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46456" name="Line 6">
              <a:extLst>
                <a:ext uri="{FF2B5EF4-FFF2-40B4-BE49-F238E27FC236}">
                  <a16:creationId xmlns:a16="http://schemas.microsoft.com/office/drawing/2014/main" id="{D718B41F-63A1-4063-AA39-497D9213919E}"/>
                </a:ext>
              </a:extLst>
            </p:cNvPr>
            <p:cNvSpPr>
              <a:spLocks noChangeShapeType="1"/>
            </p:cNvSpPr>
            <p:nvPr/>
          </p:nvSpPr>
          <p:spPr bwMode="auto">
            <a:xfrm flipH="1">
              <a:off x="4860" y="10307"/>
              <a:ext cx="253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46457" name="Line 5">
              <a:extLst>
                <a:ext uri="{FF2B5EF4-FFF2-40B4-BE49-F238E27FC236}">
                  <a16:creationId xmlns:a16="http://schemas.microsoft.com/office/drawing/2014/main" id="{6D8E073F-1D4A-47B2-9CB4-ECDB8C6CEBC0}"/>
                </a:ext>
              </a:extLst>
            </p:cNvPr>
            <p:cNvSpPr>
              <a:spLocks noChangeShapeType="1"/>
            </p:cNvSpPr>
            <p:nvPr/>
          </p:nvSpPr>
          <p:spPr bwMode="auto">
            <a:xfrm>
              <a:off x="5970" y="9308"/>
              <a:ext cx="1" cy="1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46458" name="Rectangle 4">
              <a:extLst>
                <a:ext uri="{FF2B5EF4-FFF2-40B4-BE49-F238E27FC236}">
                  <a16:creationId xmlns:a16="http://schemas.microsoft.com/office/drawing/2014/main" id="{F53173DC-6681-492A-9FE7-E85447EEF09B}"/>
                </a:ext>
              </a:extLst>
            </p:cNvPr>
            <p:cNvSpPr>
              <a:spLocks noChangeArrowheads="1"/>
            </p:cNvSpPr>
            <p:nvPr/>
          </p:nvSpPr>
          <p:spPr bwMode="auto">
            <a:xfrm>
              <a:off x="4680" y="10742"/>
              <a:ext cx="36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ea typeface="MS PGothic" panose="020B0600070205080204" pitchFamily="34" charset="-128"/>
                </a:rPr>
                <a:t>?</a:t>
              </a:r>
              <a:endParaRPr lang="en-US" altLang="en-US" sz="2899">
                <a:ea typeface="MS PGothic" panose="020B0600070205080204" pitchFamily="34" charset="-128"/>
              </a:endParaRPr>
            </a:p>
          </p:txBody>
        </p:sp>
        <p:sp>
          <p:nvSpPr>
            <p:cNvPr id="146459" name="Rectangle 3">
              <a:extLst>
                <a:ext uri="{FF2B5EF4-FFF2-40B4-BE49-F238E27FC236}">
                  <a16:creationId xmlns:a16="http://schemas.microsoft.com/office/drawing/2014/main" id="{4653F358-7BE0-4E83-AC52-2453E0D1DD73}"/>
                </a:ext>
              </a:extLst>
            </p:cNvPr>
            <p:cNvSpPr>
              <a:spLocks noChangeArrowheads="1"/>
            </p:cNvSpPr>
            <p:nvPr/>
          </p:nvSpPr>
          <p:spPr bwMode="auto">
            <a:xfrm>
              <a:off x="6165" y="10367"/>
              <a:ext cx="360" cy="40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ea typeface="MS PGothic" panose="020B0600070205080204" pitchFamily="34" charset="-128"/>
                </a:rPr>
                <a:t>?</a:t>
              </a:r>
              <a:endParaRPr lang="en-US" altLang="en-US" sz="2899">
                <a:ea typeface="MS PGothic" panose="020B0600070205080204" pitchFamily="34" charset="-128"/>
              </a:endParaRPr>
            </a:p>
          </p:txBody>
        </p:sp>
        <p:sp>
          <p:nvSpPr>
            <p:cNvPr id="146460" name="Rectangle 2">
              <a:extLst>
                <a:ext uri="{FF2B5EF4-FFF2-40B4-BE49-F238E27FC236}">
                  <a16:creationId xmlns:a16="http://schemas.microsoft.com/office/drawing/2014/main" id="{CF2C11FB-0C01-4102-A1A6-9FDC4203FF81}"/>
                </a:ext>
              </a:extLst>
            </p:cNvPr>
            <p:cNvSpPr>
              <a:spLocks noChangeArrowheads="1"/>
            </p:cNvSpPr>
            <p:nvPr/>
          </p:nvSpPr>
          <p:spPr bwMode="auto">
            <a:xfrm>
              <a:off x="7200" y="10772"/>
              <a:ext cx="360" cy="4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ea typeface="MS PGothic" panose="020B0600070205080204" pitchFamily="34" charset="-128"/>
                </a:rPr>
                <a:t>?</a:t>
              </a:r>
              <a:endParaRPr lang="en-US" altLang="en-US" sz="2899">
                <a:ea typeface="MS PGothic" panose="020B0600070205080204" pitchFamily="34" charset="-128"/>
              </a:endParaRPr>
            </a:p>
          </p:txBody>
        </p:sp>
      </p:grpSp>
      <p:sp>
        <p:nvSpPr>
          <p:cNvPr id="31" name="Rectangle 20">
            <a:extLst>
              <a:ext uri="{FF2B5EF4-FFF2-40B4-BE49-F238E27FC236}">
                <a16:creationId xmlns:a16="http://schemas.microsoft.com/office/drawing/2014/main" id="{89145B56-F46F-4D6A-9649-3BB3C387ABB3}"/>
              </a:ext>
            </a:extLst>
          </p:cNvPr>
          <p:cNvSpPr>
            <a:spLocks noChangeArrowheads="1"/>
          </p:cNvSpPr>
          <p:nvPr/>
        </p:nvSpPr>
        <p:spPr bwMode="auto">
          <a:xfrm>
            <a:off x="5284182" y="4385248"/>
            <a:ext cx="349169" cy="393609"/>
          </a:xfrm>
          <a:prstGeom prst="rect">
            <a:avLst/>
          </a:prstGeom>
          <a:solidFill>
            <a:srgbClr val="FFFFFF"/>
          </a:solidFill>
          <a:ln w="9525">
            <a:solidFill>
              <a:srgbClr val="FFFFFF"/>
            </a:solidFill>
            <a:miter lim="800000"/>
            <a:headEnd/>
            <a:tailEnd/>
          </a:ln>
        </p:spPr>
        <p:txBody>
          <a:bodyPr lIns="108805" tIns="54403" rIns="108805" bIns="54403"/>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188"/>
              </a:spcAft>
            </a:pPr>
            <a:r>
              <a:rPr lang="en-US" altLang="en-US" sz="3299">
                <a:latin typeface="Calibri" panose="020F0502020204030204" pitchFamily="34" charset="0"/>
                <a:ea typeface="MS PGothic" panose="020B0600070205080204" pitchFamily="34" charset="-128"/>
              </a:rPr>
              <a:t>√</a:t>
            </a:r>
            <a:endParaRPr lang="en-US" altLang="en-US" sz="4299">
              <a:ea typeface="MS PGothic" panose="020B0600070205080204" pitchFamily="34" charset="-128"/>
            </a:endParaRPr>
          </a:p>
        </p:txBody>
      </p:sp>
      <p:sp>
        <p:nvSpPr>
          <p:cNvPr id="32" name="Rectangle 21">
            <a:extLst>
              <a:ext uri="{FF2B5EF4-FFF2-40B4-BE49-F238E27FC236}">
                <a16:creationId xmlns:a16="http://schemas.microsoft.com/office/drawing/2014/main" id="{ADFE542A-2CCF-4D52-AB26-9222D19FF006}"/>
              </a:ext>
            </a:extLst>
          </p:cNvPr>
          <p:cNvSpPr>
            <a:spLocks noChangeArrowheads="1"/>
          </p:cNvSpPr>
          <p:nvPr/>
        </p:nvSpPr>
        <p:spPr bwMode="auto">
          <a:xfrm>
            <a:off x="7009396" y="4102738"/>
            <a:ext cx="349169" cy="393609"/>
          </a:xfrm>
          <a:prstGeom prst="rect">
            <a:avLst/>
          </a:prstGeom>
          <a:solidFill>
            <a:srgbClr val="FFFFFF"/>
          </a:solidFill>
          <a:ln w="9525">
            <a:solidFill>
              <a:srgbClr val="FFFFFF"/>
            </a:solidFill>
            <a:miter lim="800000"/>
            <a:headEnd/>
            <a:tailEnd/>
          </a:ln>
        </p:spPr>
        <p:txBody>
          <a:bodyPr lIns="108805" tIns="54403" rIns="108805" bIns="54403"/>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188"/>
              </a:spcAft>
            </a:pPr>
            <a:r>
              <a:rPr lang="en-US" altLang="en-US" sz="3299">
                <a:latin typeface="Calibri" panose="020F0502020204030204" pitchFamily="34" charset="0"/>
                <a:ea typeface="MS PGothic" panose="020B0600070205080204" pitchFamily="34" charset="-128"/>
              </a:rPr>
              <a:t>√</a:t>
            </a:r>
            <a:endParaRPr lang="en-US" altLang="en-US" sz="3299">
              <a:ea typeface="MS PGothic" panose="020B0600070205080204" pitchFamily="34" charset="-128"/>
            </a:endParaRPr>
          </a:p>
        </p:txBody>
      </p:sp>
      <p:sp>
        <p:nvSpPr>
          <p:cNvPr id="33" name="Rectangle 22">
            <a:extLst>
              <a:ext uri="{FF2B5EF4-FFF2-40B4-BE49-F238E27FC236}">
                <a16:creationId xmlns:a16="http://schemas.microsoft.com/office/drawing/2014/main" id="{5FEF23E6-6E01-43F1-8E94-FE99B18EAC12}"/>
              </a:ext>
            </a:extLst>
          </p:cNvPr>
          <p:cNvSpPr>
            <a:spLocks noChangeArrowheads="1"/>
          </p:cNvSpPr>
          <p:nvPr/>
        </p:nvSpPr>
        <p:spPr bwMode="auto">
          <a:xfrm>
            <a:off x="8126737" y="4397945"/>
            <a:ext cx="349169" cy="393609"/>
          </a:xfrm>
          <a:prstGeom prst="rect">
            <a:avLst/>
          </a:prstGeom>
          <a:solidFill>
            <a:srgbClr val="FFFFFF"/>
          </a:solidFill>
          <a:ln w="9525">
            <a:solidFill>
              <a:srgbClr val="FFFFFF"/>
            </a:solidFill>
            <a:miter lim="800000"/>
            <a:headEnd/>
            <a:tailEnd/>
          </a:ln>
        </p:spPr>
        <p:txBody>
          <a:bodyPr lIns="108805" tIns="54403" rIns="108805" bIns="54403"/>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188"/>
              </a:spcAft>
            </a:pPr>
            <a:r>
              <a:rPr lang="en-US" altLang="en-US" sz="3299">
                <a:latin typeface="Calibri" panose="020F0502020204030204" pitchFamily="34" charset="0"/>
                <a:ea typeface="MS PGothic" panose="020B0600070205080204" pitchFamily="34" charset="-128"/>
              </a:rPr>
              <a:t>√</a:t>
            </a:r>
            <a:endParaRPr lang="en-US" altLang="en-US" sz="3299">
              <a:ea typeface="MS PGothic" panose="020B0600070205080204" pitchFamily="34" charset="-128"/>
            </a:endParaRPr>
          </a:p>
        </p:txBody>
      </p:sp>
      <p:pic>
        <p:nvPicPr>
          <p:cNvPr id="28" name="Picture 1">
            <a:extLst>
              <a:ext uri="{FF2B5EF4-FFF2-40B4-BE49-F238E27FC236}">
                <a16:creationId xmlns:a16="http://schemas.microsoft.com/office/drawing/2014/main" id="{06E2C461-C549-47B6-B116-AD07EB9413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2996" y="5258170"/>
            <a:ext cx="1325255" cy="108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A875667-141F-4B39-9A4C-AA1279B4FBF7}"/>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cs typeface="Arial" panose="020B0604020202020204" pitchFamily="34" charset="0"/>
              </a:rPr>
              <a:t>Interdependence and Abundance in Nature</a:t>
            </a:r>
            <a:endParaRPr lang="en-US" altLang="en-US"/>
          </a:p>
        </p:txBody>
      </p:sp>
      <p:sp>
        <p:nvSpPr>
          <p:cNvPr id="19459" name="Text Placeholder 2">
            <a:extLst>
              <a:ext uri="{FF2B5EF4-FFF2-40B4-BE49-F238E27FC236}">
                <a16:creationId xmlns:a16="http://schemas.microsoft.com/office/drawing/2014/main" id="{607302E0-9385-4E66-B166-37ED5B6F973D}"/>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5633">
              <a:buNone/>
            </a:pPr>
            <a:r>
              <a:rPr altLang="en-US">
                <a:ea typeface="MS PGothic" panose="020B0600070205080204" pitchFamily="34" charset="-128"/>
              </a:rPr>
              <a:t>Nature is organised in such a manner that the physical facility required for any order is available in abundance</a:t>
            </a:r>
          </a:p>
          <a:p>
            <a:pPr defTabSz="1085633">
              <a:buNone/>
            </a:pPr>
            <a:endParaRPr altLang="en-US">
              <a:ea typeface="MS PGothic" panose="020B0600070205080204" pitchFamily="34" charset="-128"/>
            </a:endParaRPr>
          </a:p>
          <a:p>
            <a:pPr defTabSz="1085633">
              <a:buNone/>
            </a:pPr>
            <a:r>
              <a:rPr altLang="en-US">
                <a:solidFill>
                  <a:srgbClr val="1E00AA"/>
                </a:solidFill>
                <a:ea typeface="MS PGothic" panose="020B0600070205080204" pitchFamily="34" charset="-128"/>
              </a:rPr>
              <a:t>Dependence of any order is on all previous orders</a:t>
            </a:r>
          </a:p>
          <a:p>
            <a:pPr defTabSz="1085633">
              <a:buNone/>
            </a:pPr>
            <a:r>
              <a:rPr altLang="en-US" sz="2100">
                <a:ea typeface="MS PGothic" panose="020B0600070205080204" pitchFamily="34" charset="-128"/>
              </a:rPr>
              <a:t>	e.g. Bio order is dependent on physical order</a:t>
            </a:r>
          </a:p>
          <a:p>
            <a:pPr defTabSz="1085633">
              <a:buNone/>
            </a:pPr>
            <a:r>
              <a:rPr altLang="en-US" sz="2100">
                <a:ea typeface="MS PGothic" panose="020B0600070205080204" pitchFamily="34" charset="-128"/>
              </a:rPr>
              <a:t>	e.g. Human order needs the most conducive</a:t>
            </a:r>
          </a:p>
          <a:p>
            <a:pPr defTabSz="1085633">
              <a:buNone/>
            </a:pPr>
            <a:r>
              <a:rPr altLang="en-US" sz="2100">
                <a:ea typeface="MS PGothic" panose="020B0600070205080204" pitchFamily="34" charset="-128"/>
              </a:rPr>
              <a:t>		environment. Human order depends on </a:t>
            </a:r>
          </a:p>
          <a:p>
            <a:pPr defTabSz="1085633">
              <a:buNone/>
            </a:pPr>
            <a:r>
              <a:rPr altLang="en-US" sz="2100">
                <a:ea typeface="MS PGothic" panose="020B0600070205080204" pitchFamily="34" charset="-128"/>
              </a:rPr>
              <a:t>		animal order, bio order as well as </a:t>
            </a:r>
          </a:p>
          <a:p>
            <a:pPr defTabSz="1085633">
              <a:buNone/>
            </a:pPr>
            <a:r>
              <a:rPr altLang="en-US" sz="2100">
                <a:ea typeface="MS PGothic" panose="020B0600070205080204" pitchFamily="34" charset="-128"/>
              </a:rPr>
              <a:t>		physical order</a:t>
            </a:r>
          </a:p>
          <a:p>
            <a:pPr defTabSz="1085633">
              <a:buNone/>
            </a:pPr>
            <a:r>
              <a:rPr altLang="en-US" sz="2100">
                <a:solidFill>
                  <a:srgbClr val="FF0000"/>
                </a:solidFill>
                <a:ea typeface="MS PGothic" panose="020B0600070205080204" pitchFamily="34" charset="-128"/>
              </a:rPr>
              <a:t>		</a:t>
            </a:r>
          </a:p>
          <a:p>
            <a:pPr defTabSz="1085633">
              <a:buNone/>
            </a:pPr>
            <a:r>
              <a:rPr altLang="en-US">
                <a:solidFill>
                  <a:srgbClr val="1E00AA"/>
                </a:solidFill>
                <a:ea typeface="MS PGothic" panose="020B0600070205080204" pitchFamily="34" charset="-128"/>
              </a:rPr>
              <a:t>Quantity of units</a:t>
            </a:r>
          </a:p>
          <a:p>
            <a:pPr defTabSz="1085633">
              <a:buNone/>
            </a:pPr>
            <a:r>
              <a:rPr altLang="en-US" sz="2100">
                <a:ea typeface="MS PGothic" panose="020B0600070205080204" pitchFamily="34" charset="-128"/>
              </a:rPr>
              <a:t>Physical &gt;&gt; Bio &gt;&gt; Animal &gt;&gt; Human</a:t>
            </a:r>
          </a:p>
        </p:txBody>
      </p:sp>
      <p:graphicFrame>
        <p:nvGraphicFramePr>
          <p:cNvPr id="8" name="Diagram 7">
            <a:extLst>
              <a:ext uri="{FF2B5EF4-FFF2-40B4-BE49-F238E27FC236}">
                <a16:creationId xmlns:a16="http://schemas.microsoft.com/office/drawing/2014/main" id="{B3B7D925-57F5-4EE6-8102-AB5E9EDDBB5F}"/>
              </a:ext>
            </a:extLst>
          </p:cNvPr>
          <p:cNvGraphicFramePr/>
          <p:nvPr/>
        </p:nvGraphicFramePr>
        <p:xfrm>
          <a:off x="4470989" y="2514600"/>
          <a:ext cx="751568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7E86461E-670D-47E0-9CC3-6806FE4D2E83}"/>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E21F2338-2E6D-47BD-A937-EC32CEFB7760}"/>
              </a:ext>
            </a:extLst>
          </p:cNvPr>
          <p:cNvSpPr>
            <a:spLocks noGrp="1"/>
          </p:cNvSpPr>
          <p:nvPr>
            <p:ph type="body" sz="quarter" idx="13"/>
          </p:nvPr>
        </p:nvSpPr>
        <p:spPr>
          <a:xfrm>
            <a:off x="2205" y="609459"/>
            <a:ext cx="12187592" cy="5943812"/>
          </a:xfrm>
        </p:spPr>
        <p:txBody>
          <a:bodyPr>
            <a:noAutofit/>
          </a:bodyPr>
          <a:lstStyle/>
          <a:p>
            <a:pPr marL="544107" indent="-544107">
              <a:buFont typeface="+mj-lt"/>
              <a:buAutoNum type="arabicPeriod"/>
              <a:defRPr/>
            </a:pPr>
            <a:r>
              <a:rPr lang="en-GB" sz="2100"/>
              <a:t>Physical order	– air, water, soil, metals etc.</a:t>
            </a:r>
          </a:p>
          <a:p>
            <a:pPr marL="544107" indent="-544107">
              <a:buFont typeface="+mj-lt"/>
              <a:buAutoNum type="arabicPeriod"/>
              <a:defRPr/>
            </a:pPr>
            <a:r>
              <a:rPr lang="en-GB" sz="2100"/>
              <a:t>Bio order		– trees, plants, herbs etc.</a:t>
            </a:r>
          </a:p>
          <a:p>
            <a:pPr marL="544107" indent="-544107">
              <a:buFont typeface="+mj-lt"/>
              <a:buAutoNum type="arabicPeriod"/>
              <a:defRPr/>
            </a:pPr>
            <a:r>
              <a:rPr lang="en-GB" sz="2100"/>
              <a:t>Animal order	– animals, birds etc.</a:t>
            </a:r>
          </a:p>
          <a:p>
            <a:pPr marL="544107" indent="-544107">
              <a:buFont typeface="+mj-lt"/>
              <a:buAutoNum type="arabicPeriod"/>
              <a:defRPr/>
            </a:pPr>
            <a:r>
              <a:rPr lang="en-GB" sz="2100"/>
              <a:t>Human order	– human beings</a:t>
            </a:r>
          </a:p>
          <a:p>
            <a:pPr marL="272054" indent="-272054">
              <a:buNone/>
              <a:defRPr/>
            </a:pPr>
            <a:r>
              <a:rPr lang="en-GB" sz="2100"/>
              <a:t> </a:t>
            </a:r>
            <a:r>
              <a:rPr lang="en-GB" sz="2100">
                <a:solidFill>
                  <a:srgbClr val="1E00AA"/>
                </a:solidFill>
              </a:rPr>
              <a:t>There is a relationship of mutual fulfilment (harmony) amongst these 4 orders. </a:t>
            </a:r>
            <a:r>
              <a:rPr lang="en-GB" sz="2100"/>
              <a:t>The first 3 orders are mutually fulfilling for each other. They are fulfilling for human being also. </a:t>
            </a:r>
            <a:r>
              <a:rPr lang="en-GB" sz="2100">
                <a:latin typeface="Arial" charset="0"/>
                <a:cs typeface="Arial" charset="0"/>
              </a:rPr>
              <a:t>It is naturally acceptable to human beings </a:t>
            </a:r>
            <a:r>
              <a:rPr lang="en-GB" sz="2100"/>
              <a:t>to be fulfilling for all the orders</a:t>
            </a:r>
          </a:p>
          <a:p>
            <a:pPr marL="272054" indent="-272054">
              <a:buNone/>
              <a:defRPr/>
            </a:pPr>
            <a:r>
              <a:rPr sz="2100">
                <a:latin typeface="Arial" charset="0"/>
              </a:rPr>
              <a:t>The role of human being is to realize this mutual fulfilment –  For this, </a:t>
            </a:r>
            <a:r>
              <a:rPr lang="en-GB" sz="2100"/>
              <a:t>all that human beings need to do is:</a:t>
            </a:r>
          </a:p>
          <a:p>
            <a:pPr marL="816161" lvl="1" indent="-544107">
              <a:buFont typeface="Wingdings" pitchFamily="2" charset="2"/>
              <a:buAutoNum type="arabicPeriod"/>
              <a:defRPr/>
            </a:pPr>
            <a:r>
              <a:rPr lang="en-GB" sz="2100" b="1">
                <a:solidFill>
                  <a:schemeClr val="tx2"/>
                </a:solidFill>
              </a:rPr>
              <a:t>To understand that mutual fulfilment (harmony) is inherent in nature – we do not have to create it</a:t>
            </a:r>
          </a:p>
          <a:p>
            <a:pPr marL="816161" lvl="1" indent="-544107">
              <a:buFont typeface="Wingdings" pitchFamily="2" charset="2"/>
              <a:buAutoNum type="arabicPeriod"/>
              <a:defRPr/>
            </a:pPr>
            <a:r>
              <a:rPr lang="en-GB" sz="2100" b="1">
                <a:solidFill>
                  <a:schemeClr val="tx2"/>
                </a:solidFill>
              </a:rPr>
              <a:t>To live accordingly – then the mutual fulfilment amongst the 4 orders will be realised</a:t>
            </a:r>
          </a:p>
          <a:p>
            <a:pPr marL="544107" indent="-544107">
              <a:buNone/>
              <a:defRPr/>
            </a:pPr>
            <a:endParaRPr lang="en-GB" sz="2100"/>
          </a:p>
          <a:p>
            <a:pPr marL="544107" indent="-544107">
              <a:buNone/>
              <a:defRPr/>
            </a:pPr>
            <a:r>
              <a:rPr lang="en-GB" sz="2100">
                <a:solidFill>
                  <a:srgbClr val="0000FF"/>
                </a:solidFill>
              </a:rPr>
              <a:t>and there is provision in nature for living with mutual fulfilment (harmony)</a:t>
            </a:r>
          </a:p>
        </p:txBody>
      </p:sp>
      <p:grpSp>
        <p:nvGrpSpPr>
          <p:cNvPr id="148484" name="Group 5">
            <a:extLst>
              <a:ext uri="{FF2B5EF4-FFF2-40B4-BE49-F238E27FC236}">
                <a16:creationId xmlns:a16="http://schemas.microsoft.com/office/drawing/2014/main" id="{F069888C-18AE-4708-AFC7-75CCAD6B13F5}"/>
              </a:ext>
            </a:extLst>
          </p:cNvPr>
          <p:cNvGrpSpPr>
            <a:grpSpLocks/>
          </p:cNvGrpSpPr>
          <p:nvPr/>
        </p:nvGrpSpPr>
        <p:grpSpPr bwMode="auto">
          <a:xfrm>
            <a:off x="8025160" y="761824"/>
            <a:ext cx="4367789" cy="1553803"/>
            <a:chOff x="5029200" y="685800"/>
            <a:chExt cx="3277132" cy="1553528"/>
          </a:xfrm>
        </p:grpSpPr>
        <p:sp>
          <p:nvSpPr>
            <p:cNvPr id="4" name="Right Brace 3">
              <a:extLst>
                <a:ext uri="{FF2B5EF4-FFF2-40B4-BE49-F238E27FC236}">
                  <a16:creationId xmlns:a16="http://schemas.microsoft.com/office/drawing/2014/main" id="{02C35D04-D673-4416-BBB6-98BE3353E00C}"/>
                </a:ext>
              </a:extLst>
            </p:cNvPr>
            <p:cNvSpPr/>
            <p:nvPr/>
          </p:nvSpPr>
          <p:spPr>
            <a:xfrm>
              <a:off x="5029200" y="685800"/>
              <a:ext cx="228637" cy="13710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p>
          </p:txBody>
        </p:sp>
        <p:sp>
          <p:nvSpPr>
            <p:cNvPr id="148486" name="TextBox 4">
              <a:extLst>
                <a:ext uri="{FF2B5EF4-FFF2-40B4-BE49-F238E27FC236}">
                  <a16:creationId xmlns:a16="http://schemas.microsoft.com/office/drawing/2014/main" id="{205713F2-A5CB-4C87-A4F1-A5DB7B469DF8}"/>
                </a:ext>
              </a:extLst>
            </p:cNvPr>
            <p:cNvSpPr txBox="1">
              <a:spLocks noChangeArrowheads="1"/>
            </p:cNvSpPr>
            <p:nvPr/>
          </p:nvSpPr>
          <p:spPr bwMode="auto">
            <a:xfrm>
              <a:off x="5257800" y="762000"/>
              <a:ext cx="304853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ea typeface="MS PGothic" panose="020B0600070205080204" pitchFamily="34" charset="-128"/>
                </a:rPr>
                <a:t>Nature = Collection of Units</a:t>
              </a:r>
            </a:p>
            <a:p>
              <a:pPr eaLnBrk="1" hangingPunct="1"/>
              <a:r>
                <a:rPr lang="en-US" altLang="en-US">
                  <a:ea typeface="MS PGothic" panose="020B0600070205080204" pitchFamily="34" charset="-128"/>
                </a:rPr>
                <a:t>            = 4 Orders</a:t>
              </a:r>
            </a:p>
            <a:p>
              <a:pPr eaLnBrk="1" hangingPunct="1"/>
              <a:endParaRPr lang="en-GB" altLang="en-US">
                <a:ea typeface="MS PGothic" panose="020B0600070205080204" pitchFamily="34" charset="-128"/>
              </a:endParaRPr>
            </a:p>
            <a:p>
              <a:pPr eaLnBrk="1" hangingPunct="1"/>
              <a:r>
                <a:rPr lang="en-GB" altLang="en-US">
                  <a:ea typeface="MS PGothic" panose="020B0600070205080204" pitchFamily="34" charset="-128"/>
                </a:rPr>
                <a:t>Relationship of mutual fulfilment (harmony) </a:t>
              </a:r>
            </a:p>
          </p:txBody>
        </p:sp>
      </p:gr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extLst>
              <p:ext uri="{D42A27DB-BD31-4B8C-83A1-F6EECF244321}">
                <p14:modId xmlns:p14="http://schemas.microsoft.com/office/powerpoint/2010/main" val="2967756362"/>
              </p:ext>
            </p:extLst>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b="1" dirty="0">
                          <a:solidFill>
                            <a:schemeClr val="bg1">
                              <a:lumMod val="85000"/>
                            </a:schemeClr>
                          </a:solidFill>
                          <a:effectLst/>
                        </a:rPr>
                        <a:t>8, 9, 10 and 11</a:t>
                      </a:r>
                      <a:endParaRPr lang="en-US" sz="2000" b="1" dirty="0">
                        <a:solidFill>
                          <a:schemeClr val="bg1">
                            <a:lumMod val="8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Harmony in the Family</a:t>
                      </a:r>
                      <a:br>
                        <a:rPr lang="en-US" sz="2000" b="1" kern="1200" dirty="0">
                          <a:solidFill>
                            <a:schemeClr val="bg1">
                              <a:lumMod val="85000"/>
                            </a:schemeClr>
                          </a:solidFill>
                          <a:effectLst/>
                          <a:latin typeface="+mn-lt"/>
                          <a:ea typeface="+mn-ea"/>
                          <a:cs typeface="+mn-cs"/>
                        </a:rPr>
                      </a:br>
                      <a:r>
                        <a:rPr lang="en-US" sz="2000" b="1" kern="1200" dirty="0">
                          <a:solidFill>
                            <a:schemeClr val="bg1">
                              <a:lumMod val="85000"/>
                            </a:schemeClr>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dirty="0">
                          <a:solidFill>
                            <a:schemeClr val="bg1">
                              <a:lumMod val="75000"/>
                            </a:schemeClr>
                          </a:solidFill>
                          <a:effectLst/>
                        </a:rPr>
                        <a:t>12</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Participation in 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the society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b="1">
                          <a:solidFill>
                            <a:schemeClr val="tx1"/>
                          </a:solidFill>
                          <a:effectLst/>
                        </a:rPr>
                        <a:t>13</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dirty="0">
                          <a:solidFill>
                            <a:schemeClr val="tx1"/>
                          </a:solidFill>
                          <a:effectLst/>
                        </a:rPr>
                        <a:t>Natural Environment</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dirty="0">
                          <a:solidFill>
                            <a:schemeClr val="tx1"/>
                          </a:solidFill>
                          <a:effectLst/>
                        </a:rPr>
                        <a:t>Participation in nature</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dirty="0">
                          <a:solidFill>
                            <a:schemeClr val="tx1"/>
                          </a:solidFill>
                          <a:effectLst/>
                        </a:rPr>
                        <a:t>Harmony in nature/existence</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14</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Sum Up</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Review role of education</a:t>
                      </a:r>
                    </a:p>
                    <a:p>
                      <a:pPr marL="0" marR="0" algn="just">
                        <a:lnSpc>
                          <a:spcPct val="107000"/>
                        </a:lnSpc>
                        <a:spcBef>
                          <a:spcPts val="0"/>
                        </a:spcBef>
                        <a:spcAft>
                          <a:spcPts val="0"/>
                        </a:spcAft>
                      </a:pPr>
                      <a:r>
                        <a:rPr lang="en-US" sz="2000" dirty="0">
                          <a:solidFill>
                            <a:schemeClr val="bg1">
                              <a:lumMod val="75000"/>
                            </a:schemeClr>
                          </a:solidFill>
                          <a:effectLst/>
                        </a:rPr>
                        <a:t>Need for a holistic, humane world-vision</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Information about UHV-II course,</a:t>
                      </a:r>
                    </a:p>
                    <a:p>
                      <a:pPr marL="0" marR="0" algn="just">
                        <a:lnSpc>
                          <a:spcPct val="107000"/>
                        </a:lnSpc>
                        <a:spcBef>
                          <a:spcPts val="0"/>
                        </a:spcBef>
                        <a:spcAft>
                          <a:spcPts val="0"/>
                        </a:spcAft>
                      </a:pPr>
                      <a:r>
                        <a:rPr lang="en-US" sz="2000" dirty="0">
                          <a:solidFill>
                            <a:schemeClr val="bg1">
                              <a:lumMod val="75000"/>
                            </a:schemeClr>
                          </a:solidFill>
                          <a:effectLst/>
                        </a:rPr>
                        <a:t>mentor and buddy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15</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Self-evaluation and Closure</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Sharing and feedback</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 </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340085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0">
            <a:extLst>
              <a:ext uri="{FF2B5EF4-FFF2-40B4-BE49-F238E27FC236}">
                <a16:creationId xmlns:a16="http://schemas.microsoft.com/office/drawing/2014/main" id="{DF7A9B19-AF13-4872-8EE9-5A7CCFE1E731}"/>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39642" indent="-539642" algn="ctr"/>
            <a:r>
              <a:rPr lang="en-GB" altLang="en-US" sz="4299">
                <a:latin typeface="Arial" panose="020B0604020202020204" pitchFamily="34" charset="0"/>
                <a:cs typeface="Arial" panose="020B0604020202020204" pitchFamily="34" charset="0"/>
              </a:rPr>
              <a:t>   UHV-I</a:t>
            </a:r>
            <a:br>
              <a:rPr lang="en-GB" altLang="en-US" sz="4299">
                <a:latin typeface="Arial" panose="020B0604020202020204" pitchFamily="34" charset="0"/>
                <a:cs typeface="Arial" panose="020B0604020202020204" pitchFamily="34" charset="0"/>
              </a:rPr>
            </a:br>
            <a:r>
              <a:rPr lang="en-GB" altLang="en-US" sz="4299">
                <a:latin typeface="Arial" panose="020B0604020202020204" pitchFamily="34" charset="0"/>
                <a:cs typeface="Arial" panose="020B0604020202020204" pitchFamily="34" charset="0"/>
              </a:rPr>
              <a:t>Session 14</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r>
              <a:rPr lang="en-GB" altLang="en-US" sz="4299">
                <a:latin typeface="Arial" panose="020B0604020202020204" pitchFamily="34" charset="0"/>
                <a:cs typeface="Arial" panose="020B0604020202020204" pitchFamily="34" charset="0"/>
              </a:rPr>
              <a:t>Sum Up</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endParaRPr lang="en-GB" altLang="en-US" sz="2599">
              <a:latin typeface="Arial" panose="020B0604020202020204" pitchFamily="34" charset="0"/>
              <a:cs typeface="Arial" panose="020B0604020202020204" pitchFamily="34" charset="0"/>
            </a:endParaRPr>
          </a:p>
        </p:txBody>
      </p:sp>
      <p:sp>
        <p:nvSpPr>
          <p:cNvPr id="149507" name="Rectangle 2">
            <a:extLst>
              <a:ext uri="{FF2B5EF4-FFF2-40B4-BE49-F238E27FC236}">
                <a16:creationId xmlns:a16="http://schemas.microsoft.com/office/drawing/2014/main" id="{588F693A-82EF-4E24-AF85-DC381983EB1A}"/>
              </a:ext>
            </a:extLst>
          </p:cNvPr>
          <p:cNvSpPr>
            <a:spLocks noChangeArrowheads="1"/>
          </p:cNvSpPr>
          <p:nvPr/>
        </p:nvSpPr>
        <p:spPr bwMode="auto">
          <a:xfrm>
            <a:off x="52993" y="5369270"/>
            <a:ext cx="12086015" cy="130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66" tIns="54384" rIns="108766" bIns="5438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7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066D2066-073E-450C-80E6-2B8D4F47912A}"/>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Sum Up</a:t>
            </a:r>
            <a:endParaRPr lang="en-US" altLang="en-US"/>
          </a:p>
        </p:txBody>
      </p:sp>
      <p:sp>
        <p:nvSpPr>
          <p:cNvPr id="3" name="Text Placeholder 2">
            <a:extLst>
              <a:ext uri="{FF2B5EF4-FFF2-40B4-BE49-F238E27FC236}">
                <a16:creationId xmlns:a16="http://schemas.microsoft.com/office/drawing/2014/main" id="{B78AB309-B79B-43C3-B4E7-95982D5072FB}"/>
              </a:ext>
            </a:extLst>
          </p:cNvPr>
          <p:cNvSpPr>
            <a:spLocks noGrp="1"/>
          </p:cNvSpPr>
          <p:nvPr>
            <p:ph type="body" sz="quarter" idx="13"/>
          </p:nvPr>
        </p:nvSpPr>
        <p:spPr>
          <a:xfrm>
            <a:off x="2205" y="609459"/>
            <a:ext cx="12187592" cy="5943812"/>
          </a:xfrm>
        </p:spPr>
        <p:txBody>
          <a:bodyPr>
            <a:normAutofit lnSpcReduction="10000"/>
          </a:bodyPr>
          <a:lstStyle/>
          <a:p>
            <a:pPr marL="0" indent="0">
              <a:buNone/>
              <a:defRPr/>
            </a:pPr>
            <a:r>
              <a:rPr lang="en-IN"/>
              <a:t>At the core of it</a:t>
            </a:r>
          </a:p>
          <a:p>
            <a:pPr marL="0" indent="0">
              <a:buNone/>
              <a:defRPr/>
            </a:pPr>
            <a:endParaRPr lang="en-IN"/>
          </a:p>
          <a:p>
            <a:pPr marL="0" indent="0">
              <a:buNone/>
              <a:defRPr/>
            </a:pPr>
            <a:r>
              <a:rPr lang="en-IN"/>
              <a:t>we want to be always happy and prosperous, </a:t>
            </a:r>
          </a:p>
          <a:p>
            <a:pPr marL="0" indent="0">
              <a:buNone/>
              <a:defRPr/>
            </a:pPr>
            <a:r>
              <a:rPr lang="en-IN"/>
              <a:t>we want to be healthy,</a:t>
            </a:r>
          </a:p>
          <a:p>
            <a:pPr marL="0" indent="0">
              <a:buNone/>
              <a:defRPr/>
            </a:pPr>
            <a:r>
              <a:rPr lang="en-IN"/>
              <a:t>we want to live in relationship in the family, with friends, in the institution…with every human being,</a:t>
            </a:r>
          </a:p>
          <a:p>
            <a:pPr marL="0" indent="0">
              <a:buNone/>
              <a:defRPr/>
            </a:pPr>
            <a:r>
              <a:t>we want to live in a just and equitable society and</a:t>
            </a:r>
          </a:p>
          <a:p>
            <a:pPr marL="0" indent="0">
              <a:buNone/>
              <a:defRPr/>
            </a:pPr>
            <a:r>
              <a:t>we want to have a conducive natural environment</a:t>
            </a:r>
          </a:p>
          <a:p>
            <a:pPr marL="0" indent="0" algn="ctr">
              <a:buNone/>
              <a:defRPr/>
            </a:pPr>
            <a:endParaRPr sz="1300"/>
          </a:p>
          <a:p>
            <a:pPr marL="0" indent="0" algn="ctr">
              <a:buNone/>
              <a:defRPr/>
            </a:pPr>
            <a:r>
              <a:rPr>
                <a:solidFill>
                  <a:srgbClr val="FF0000"/>
                </a:solidFill>
              </a:rPr>
              <a:t>We also do not want problems</a:t>
            </a:r>
          </a:p>
          <a:p>
            <a:pPr marL="0" indent="0" algn="ctr">
              <a:buNone/>
              <a:defRPr/>
            </a:pPr>
            <a:endParaRPr sz="1300"/>
          </a:p>
          <a:p>
            <a:pPr marL="0" indent="0">
              <a:buNone/>
              <a:defRPr/>
            </a:pPr>
            <a:r>
              <a:t>For fulfilling our aspirations (and for resolving our problems), we have to understand, ensure the right feeling in </a:t>
            </a:r>
            <a:r>
              <a:rPr err="1"/>
              <a:t>ourself</a:t>
            </a:r>
            <a:r>
              <a:t> and participate in a meaningful manner in the larger systems in the family, society and nature</a:t>
            </a:r>
          </a:p>
          <a:p>
            <a:pPr marL="0" indent="0" algn="ctr">
              <a:buNone/>
              <a:defRPr/>
            </a:pPr>
            <a:endParaRPr sz="1300"/>
          </a:p>
          <a:p>
            <a:pPr marL="0" indent="0" algn="ctr">
              <a:buNone/>
              <a:defRPr/>
            </a:pPr>
            <a:r>
              <a:rPr>
                <a:solidFill>
                  <a:srgbClr val="1E00AA"/>
                </a:solidFill>
              </a:rPr>
              <a:t>There is every provision for this… </a:t>
            </a:r>
          </a:p>
          <a:p>
            <a:pPr marL="0" indent="0" algn="ctr">
              <a:buNone/>
              <a:defRPr/>
            </a:pPr>
            <a:r>
              <a:rPr>
                <a:solidFill>
                  <a:srgbClr val="1E00AA"/>
                </a:solidFill>
              </a:rPr>
              <a:t>only we have to make the effort in this direction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2578" name="Picture 3">
            <a:extLst>
              <a:ext uri="{FF2B5EF4-FFF2-40B4-BE49-F238E27FC236}">
                <a16:creationId xmlns:a16="http://schemas.microsoft.com/office/drawing/2014/main" id="{729FE73F-0045-41F1-89C3-5574F208F9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172" y="671357"/>
            <a:ext cx="6911963" cy="353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Picture 16" descr="Humane Society.png">
            <a:extLst>
              <a:ext uri="{FF2B5EF4-FFF2-40B4-BE49-F238E27FC236}">
                <a16:creationId xmlns:a16="http://schemas.microsoft.com/office/drawing/2014/main" id="{A980FBB9-DF86-46F0-9859-8360087C4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4099" y="4420165"/>
            <a:ext cx="9478356" cy="524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rved Right Arrow 5">
            <a:extLst>
              <a:ext uri="{FF2B5EF4-FFF2-40B4-BE49-F238E27FC236}">
                <a16:creationId xmlns:a16="http://schemas.microsoft.com/office/drawing/2014/main" id="{47E5802A-3F70-49E6-AAA6-650C6E9105C8}"/>
              </a:ext>
            </a:extLst>
          </p:cNvPr>
          <p:cNvSpPr/>
          <p:nvPr/>
        </p:nvSpPr>
        <p:spPr bwMode="auto">
          <a:xfrm rot="10800000" flipH="1">
            <a:off x="781487" y="2818747"/>
            <a:ext cx="1030049" cy="1677600"/>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dirty="0">
              <a:solidFill>
                <a:schemeClr val="tx1"/>
              </a:solidFill>
            </a:endParaRPr>
          </a:p>
        </p:txBody>
      </p:sp>
      <p:sp>
        <p:nvSpPr>
          <p:cNvPr id="7" name="Curved Right Arrow 6">
            <a:extLst>
              <a:ext uri="{FF2B5EF4-FFF2-40B4-BE49-F238E27FC236}">
                <a16:creationId xmlns:a16="http://schemas.microsoft.com/office/drawing/2014/main" id="{AB2EE2AA-6157-4523-B3BB-8FC7A347654F}"/>
              </a:ext>
            </a:extLst>
          </p:cNvPr>
          <p:cNvSpPr/>
          <p:nvPr/>
        </p:nvSpPr>
        <p:spPr bwMode="auto">
          <a:xfrm flipH="1">
            <a:off x="10264605" y="2818747"/>
            <a:ext cx="1031636" cy="1677600"/>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dirty="0">
              <a:solidFill>
                <a:schemeClr val="tx1"/>
              </a:solidFill>
            </a:endParaRPr>
          </a:p>
        </p:txBody>
      </p:sp>
      <p:sp>
        <p:nvSpPr>
          <p:cNvPr id="152582" name="Title 1">
            <a:extLst>
              <a:ext uri="{FF2B5EF4-FFF2-40B4-BE49-F238E27FC236}">
                <a16:creationId xmlns:a16="http://schemas.microsoft.com/office/drawing/2014/main" id="{EF452104-EF1F-4450-8A59-3203E89264F0}"/>
              </a:ext>
            </a:extLst>
          </p:cNvPr>
          <p:cNvSpPr txBox="1">
            <a:spLocks/>
          </p:cNvSpPr>
          <p:nvPr/>
        </p:nvSpPr>
        <p:spPr bwMode="auto">
          <a:xfrm>
            <a:off x="40296" y="41265"/>
            <a:ext cx="121875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66" tIns="54384" rIns="108766" bIns="5438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2400" b="1">
                <a:solidFill>
                  <a:schemeClr val="bg1"/>
                </a:solidFill>
              </a:rPr>
              <a:t>Desired State</a:t>
            </a:r>
            <a:endParaRPr lang="en-US" altLang="en-US" sz="2400" b="1">
              <a:solidFill>
                <a:schemeClr val="bg1"/>
              </a:solidFill>
            </a:endParaRPr>
          </a:p>
        </p:txBody>
      </p:sp>
      <p:sp>
        <p:nvSpPr>
          <p:cNvPr id="152583" name="Rectangle 15">
            <a:extLst>
              <a:ext uri="{FF2B5EF4-FFF2-40B4-BE49-F238E27FC236}">
                <a16:creationId xmlns:a16="http://schemas.microsoft.com/office/drawing/2014/main" id="{72DDB893-2A1C-4E79-B10E-E936BEC0CE46}"/>
              </a:ext>
            </a:extLst>
          </p:cNvPr>
          <p:cNvSpPr>
            <a:spLocks noChangeArrowheads="1"/>
          </p:cNvSpPr>
          <p:nvPr/>
        </p:nvSpPr>
        <p:spPr bwMode="auto">
          <a:xfrm>
            <a:off x="40296" y="561845"/>
            <a:ext cx="2602897" cy="149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66" tIns="54384" rIns="108766" bIns="5438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Symbol" panose="05050102010706020507" pitchFamily="18" charset="2"/>
              <a:buNone/>
            </a:pPr>
            <a:r>
              <a:rPr lang="en-US" altLang="en-US" b="1">
                <a:solidFill>
                  <a:srgbClr val="1E00AA"/>
                </a:solidFill>
                <a:cs typeface="Arial" panose="020B0604020202020204" pitchFamily="34" charset="0"/>
              </a:rPr>
              <a:t>People living with human consciousness give rise to a humane society</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02" name="Picture 1">
            <a:extLst>
              <a:ext uri="{FF2B5EF4-FFF2-40B4-BE49-F238E27FC236}">
                <a16:creationId xmlns:a16="http://schemas.microsoft.com/office/drawing/2014/main" id="{6CDC1150-262A-45AA-8C47-FE7170616C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7104" y="530103"/>
            <a:ext cx="6280283" cy="343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itle 1">
            <a:extLst>
              <a:ext uri="{FF2B5EF4-FFF2-40B4-BE49-F238E27FC236}">
                <a16:creationId xmlns:a16="http://schemas.microsoft.com/office/drawing/2014/main" id="{BA086A56-0A01-407E-B84C-079352495DEC}"/>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sz="2400"/>
              <a:t>Current State</a:t>
            </a:r>
            <a:endParaRPr lang="en-US" altLang="en-US" sz="2400"/>
          </a:p>
        </p:txBody>
      </p:sp>
      <p:pic>
        <p:nvPicPr>
          <p:cNvPr id="153604" name="Picture 15" descr="Inhuman Society.png">
            <a:extLst>
              <a:ext uri="{FF2B5EF4-FFF2-40B4-BE49-F238E27FC236}">
                <a16:creationId xmlns:a16="http://schemas.microsoft.com/office/drawing/2014/main" id="{566AA80E-56F3-4B3E-B393-D3D35497B3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4770" y="3963071"/>
            <a:ext cx="7508725" cy="375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rved Right Arrow 23">
            <a:extLst>
              <a:ext uri="{FF2B5EF4-FFF2-40B4-BE49-F238E27FC236}">
                <a16:creationId xmlns:a16="http://schemas.microsoft.com/office/drawing/2014/main" id="{BB0460E3-E0B3-4514-A32C-7951FA86CCC7}"/>
              </a:ext>
            </a:extLst>
          </p:cNvPr>
          <p:cNvSpPr/>
          <p:nvPr/>
        </p:nvSpPr>
        <p:spPr bwMode="auto">
          <a:xfrm rot="10800000" flipH="1">
            <a:off x="1387772" y="2779070"/>
            <a:ext cx="1033223" cy="1677599"/>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dirty="0">
              <a:solidFill>
                <a:schemeClr val="tx1"/>
              </a:solidFill>
            </a:endParaRPr>
          </a:p>
        </p:txBody>
      </p:sp>
      <p:sp>
        <p:nvSpPr>
          <p:cNvPr id="25" name="Curved Right Arrow 24">
            <a:extLst>
              <a:ext uri="{FF2B5EF4-FFF2-40B4-BE49-F238E27FC236}">
                <a16:creationId xmlns:a16="http://schemas.microsoft.com/office/drawing/2014/main" id="{CD846565-BC8F-4C49-A1DA-2D3C906BEB8F}"/>
              </a:ext>
            </a:extLst>
          </p:cNvPr>
          <p:cNvSpPr/>
          <p:nvPr/>
        </p:nvSpPr>
        <p:spPr bwMode="auto">
          <a:xfrm flipH="1">
            <a:off x="9999554" y="2742565"/>
            <a:ext cx="1030049" cy="16776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dirty="0">
              <a:solidFill>
                <a:schemeClr val="tx1"/>
              </a:solidFill>
            </a:endParaRPr>
          </a:p>
        </p:txBody>
      </p:sp>
      <p:sp>
        <p:nvSpPr>
          <p:cNvPr id="153607" name="Rectangle 15">
            <a:extLst>
              <a:ext uri="{FF2B5EF4-FFF2-40B4-BE49-F238E27FC236}">
                <a16:creationId xmlns:a16="http://schemas.microsoft.com/office/drawing/2014/main" id="{B73822A2-A1EC-4B52-8FDD-D1B5C5BB78D2}"/>
              </a:ext>
            </a:extLst>
          </p:cNvPr>
          <p:cNvSpPr>
            <a:spLocks noChangeArrowheads="1"/>
          </p:cNvSpPr>
          <p:nvPr/>
        </p:nvSpPr>
        <p:spPr bwMode="auto">
          <a:xfrm>
            <a:off x="2205" y="990371"/>
            <a:ext cx="3923392" cy="94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66" tIns="54384" rIns="108766" bIns="5438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Symbol" panose="05050102010706020507" pitchFamily="18" charset="2"/>
              <a:buNone/>
            </a:pPr>
            <a:r>
              <a:rPr lang="en-US" altLang="en-US" b="1">
                <a:solidFill>
                  <a:srgbClr val="FF0000"/>
                </a:solidFill>
                <a:cs typeface="Arial" panose="020B0604020202020204" pitchFamily="34" charset="0"/>
              </a:rPr>
              <a:t>People living with animal consciousness give rise to inhuman  society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785EC98D-2748-4057-AB36-C301B99B079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a:t>Thus, the objectives of the UHV module (UHV-I) are:</a:t>
            </a:r>
            <a:endParaRPr lang="en-US" altLang="en-US"/>
          </a:p>
        </p:txBody>
      </p:sp>
      <p:sp>
        <p:nvSpPr>
          <p:cNvPr id="4" name="Text Placeholder 3">
            <a:extLst>
              <a:ext uri="{FF2B5EF4-FFF2-40B4-BE49-F238E27FC236}">
                <a16:creationId xmlns:a16="http://schemas.microsoft.com/office/drawing/2014/main" id="{6035BDFA-27EB-40DF-84DB-891CE552C217}"/>
              </a:ext>
            </a:extLst>
          </p:cNvPr>
          <p:cNvSpPr>
            <a:spLocks noGrp="1"/>
          </p:cNvSpPr>
          <p:nvPr>
            <p:ph type="body" sz="quarter" idx="13"/>
          </p:nvPr>
        </p:nvSpPr>
        <p:spPr/>
        <p:txBody>
          <a:bodyPr/>
          <a:lstStyle/>
          <a:p>
            <a:pPr marL="457200" indent="-457200">
              <a:buFont typeface="+mj-lt"/>
              <a:buAutoNum type="arabicPeriod"/>
              <a:defRPr/>
            </a:pPr>
            <a:r>
              <a:rPr lang="en-CA" dirty="0"/>
              <a:t>To help the student to see the need for developing a holistic, humane world-vision</a:t>
            </a:r>
          </a:p>
          <a:p>
            <a:pPr marL="457200" indent="-457200">
              <a:buFont typeface="+mj-lt"/>
              <a:buAutoNum type="arabicPeriod"/>
              <a:defRPr/>
            </a:pPr>
            <a:endParaRPr dirty="0"/>
          </a:p>
          <a:p>
            <a:pPr marL="457200" indent="-457200">
              <a:buFont typeface="+mj-lt"/>
              <a:buAutoNum type="arabicPeriod"/>
              <a:defRPr/>
            </a:pPr>
            <a:r>
              <a:rPr lang="en-CA" dirty="0"/>
              <a:t>To sensitise the student about the scope of life – individual, family (inter-personal relationship), society and nature/existence</a:t>
            </a:r>
            <a:endParaRPr dirty="0"/>
          </a:p>
          <a:p>
            <a:pPr marL="457200" indent="-457200">
              <a:buFont typeface="+mj-lt"/>
              <a:buAutoNum type="arabicPeriod"/>
              <a:defRPr/>
            </a:pPr>
            <a:endParaRPr lang="en-CA" dirty="0"/>
          </a:p>
          <a:p>
            <a:pPr marL="457200" indent="-457200">
              <a:buFont typeface="+mj-lt"/>
              <a:buAutoNum type="arabicPeriod"/>
              <a:defRPr/>
            </a:pPr>
            <a:r>
              <a:rPr lang="en-CA" dirty="0"/>
              <a:t>Strengthening self-reflection</a:t>
            </a:r>
            <a:endParaRPr dirty="0"/>
          </a:p>
          <a:p>
            <a:pPr marL="457200" indent="-457200">
              <a:buFont typeface="+mj-lt"/>
              <a:buAutoNum type="arabicPeriod"/>
              <a:defRPr/>
            </a:pPr>
            <a:endParaRPr lang="en-CA" dirty="0"/>
          </a:p>
          <a:p>
            <a:pPr marL="457200" indent="-457200">
              <a:buFont typeface="+mj-lt"/>
              <a:buAutoNum type="arabicPeriod"/>
              <a:defRPr/>
            </a:pPr>
            <a:r>
              <a:rPr lang="en-CA" dirty="0"/>
              <a:t>To develop more confidence and commitment to understand, learn and act accordingly</a:t>
            </a:r>
            <a:endParaRPr dirty="0"/>
          </a:p>
          <a:p>
            <a:pPr marL="0" indent="0">
              <a:buFont typeface="Symbol" pitchFamily="18" charset="2"/>
              <a:buNone/>
              <a:defRPr/>
            </a:pPr>
            <a:endParaRP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1">
            <a:extLst>
              <a:ext uri="{FF2B5EF4-FFF2-40B4-BE49-F238E27FC236}">
                <a16:creationId xmlns:a16="http://schemas.microsoft.com/office/drawing/2014/main" id="{A5B1AA8A-FD8E-4872-A708-6F409DD792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483" y="2787005"/>
            <a:ext cx="3429793" cy="187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7" name="Picture 3">
            <a:extLst>
              <a:ext uri="{FF2B5EF4-FFF2-40B4-BE49-F238E27FC236}">
                <a16:creationId xmlns:a16="http://schemas.microsoft.com/office/drawing/2014/main" id="{7B4367E2-871A-4B79-9F5F-440F091F56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2050" y="457095"/>
            <a:ext cx="3809118" cy="194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Title 1">
            <a:extLst>
              <a:ext uri="{FF2B5EF4-FFF2-40B4-BE49-F238E27FC236}">
                <a16:creationId xmlns:a16="http://schemas.microsoft.com/office/drawing/2014/main" id="{0AF33631-9E5F-4D4C-944A-4E270CC0A75F}"/>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sz="2400"/>
              <a:t>Purpose of Education: To Enable Transformation</a:t>
            </a:r>
            <a:endParaRPr lang="en-US" altLang="en-US" sz="2400"/>
          </a:p>
        </p:txBody>
      </p:sp>
      <p:sp>
        <p:nvSpPr>
          <p:cNvPr id="13" name="Up Arrow 12">
            <a:extLst>
              <a:ext uri="{FF2B5EF4-FFF2-40B4-BE49-F238E27FC236}">
                <a16:creationId xmlns:a16="http://schemas.microsoft.com/office/drawing/2014/main" id="{E12B4457-D57D-45D3-8BFF-E7926B5BBB38}"/>
              </a:ext>
            </a:extLst>
          </p:cNvPr>
          <p:cNvSpPr/>
          <p:nvPr/>
        </p:nvSpPr>
        <p:spPr>
          <a:xfrm rot="2158268">
            <a:off x="6495165" y="3478995"/>
            <a:ext cx="1117341" cy="207279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sz="2899" dirty="0"/>
          </a:p>
        </p:txBody>
      </p:sp>
      <p:sp>
        <p:nvSpPr>
          <p:cNvPr id="154630" name="Rectangle 8">
            <a:extLst>
              <a:ext uri="{FF2B5EF4-FFF2-40B4-BE49-F238E27FC236}">
                <a16:creationId xmlns:a16="http://schemas.microsoft.com/office/drawing/2014/main" id="{4387EE36-3D5C-4F76-A43C-B0D4A683E317}"/>
              </a:ext>
            </a:extLst>
          </p:cNvPr>
          <p:cNvSpPr>
            <a:spLocks noChangeArrowheads="1"/>
          </p:cNvSpPr>
          <p:nvPr/>
        </p:nvSpPr>
        <p:spPr bwMode="auto">
          <a:xfrm rot="18323662">
            <a:off x="5887293" y="4736004"/>
            <a:ext cx="3428206" cy="8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66" tIns="54384" rIns="108766" bIns="5438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Transformation</a:t>
            </a:r>
            <a:r>
              <a:rPr lang="en-US" altLang="en-US">
                <a:latin typeface="Kruti Dev 042" pitchFamily="2" charset="0"/>
              </a:rPr>
              <a:t>&amp;</a:t>
            </a:r>
            <a:r>
              <a:rPr lang="en-US" altLang="en-US"/>
              <a:t> Progress</a:t>
            </a:r>
          </a:p>
          <a:p>
            <a:pPr algn="ctr" eaLnBrk="1" hangingPunct="1"/>
            <a:r>
              <a:rPr lang="en-US" altLang="en-US" sz="2899">
                <a:latin typeface="Kruti Dev 010" pitchFamily="2" charset="0"/>
              </a:rPr>
              <a:t>laØe.k&amp;fodkl</a:t>
            </a:r>
          </a:p>
        </p:txBody>
      </p:sp>
      <p:pic>
        <p:nvPicPr>
          <p:cNvPr id="154631" name="Picture 15" descr="Inhuman Society.png">
            <a:extLst>
              <a:ext uri="{FF2B5EF4-FFF2-40B4-BE49-F238E27FC236}">
                <a16:creationId xmlns:a16="http://schemas.microsoft.com/office/drawing/2014/main" id="{746FF2BD-61F2-4858-8B08-671851BCC8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846" y="4801077"/>
            <a:ext cx="6188230" cy="309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2" name="Picture 16" descr="Humane Society.png">
            <a:extLst>
              <a:ext uri="{FF2B5EF4-FFF2-40B4-BE49-F238E27FC236}">
                <a16:creationId xmlns:a16="http://schemas.microsoft.com/office/drawing/2014/main" id="{90AADAC4-A2B0-4A0F-AAA5-4E1D87F0B3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776" y="2437835"/>
            <a:ext cx="5405774" cy="299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rved Right Arrow 18">
            <a:extLst>
              <a:ext uri="{FF2B5EF4-FFF2-40B4-BE49-F238E27FC236}">
                <a16:creationId xmlns:a16="http://schemas.microsoft.com/office/drawing/2014/main" id="{930B204A-9B33-4E6B-940D-C228BF78BF9E}"/>
              </a:ext>
            </a:extLst>
          </p:cNvPr>
          <p:cNvSpPr/>
          <p:nvPr/>
        </p:nvSpPr>
        <p:spPr bwMode="auto">
          <a:xfrm rot="10800000" flipH="1">
            <a:off x="6298361" y="761823"/>
            <a:ext cx="1031636" cy="1676012"/>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dirty="0">
              <a:solidFill>
                <a:schemeClr val="tx1"/>
              </a:solidFill>
            </a:endParaRPr>
          </a:p>
        </p:txBody>
      </p:sp>
      <p:sp>
        <p:nvSpPr>
          <p:cNvPr id="22" name="Curved Right Arrow 21">
            <a:extLst>
              <a:ext uri="{FF2B5EF4-FFF2-40B4-BE49-F238E27FC236}">
                <a16:creationId xmlns:a16="http://schemas.microsoft.com/office/drawing/2014/main" id="{DB47490E-1150-4DCE-9E7E-FDE2EE81C8C6}"/>
              </a:ext>
            </a:extLst>
          </p:cNvPr>
          <p:cNvSpPr/>
          <p:nvPr/>
        </p:nvSpPr>
        <p:spPr bwMode="auto">
          <a:xfrm flipH="1">
            <a:off x="11137527" y="860226"/>
            <a:ext cx="1033224" cy="1676012"/>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dirty="0">
              <a:solidFill>
                <a:schemeClr val="tx1"/>
              </a:solidFill>
            </a:endParaRPr>
          </a:p>
        </p:txBody>
      </p:sp>
      <p:sp>
        <p:nvSpPr>
          <p:cNvPr id="24" name="Curved Right Arrow 23">
            <a:extLst>
              <a:ext uri="{FF2B5EF4-FFF2-40B4-BE49-F238E27FC236}">
                <a16:creationId xmlns:a16="http://schemas.microsoft.com/office/drawing/2014/main" id="{9004CD59-CE9F-4C99-8C9D-3B93215EE627}"/>
              </a:ext>
            </a:extLst>
          </p:cNvPr>
          <p:cNvSpPr/>
          <p:nvPr/>
        </p:nvSpPr>
        <p:spPr bwMode="auto">
          <a:xfrm rot="10800000" flipH="1">
            <a:off x="95847" y="3123477"/>
            <a:ext cx="1031636" cy="1677600"/>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dirty="0">
              <a:solidFill>
                <a:schemeClr val="tx1"/>
              </a:solidFill>
            </a:endParaRPr>
          </a:p>
        </p:txBody>
      </p:sp>
      <p:sp>
        <p:nvSpPr>
          <p:cNvPr id="25" name="Curved Right Arrow 24">
            <a:extLst>
              <a:ext uri="{FF2B5EF4-FFF2-40B4-BE49-F238E27FC236}">
                <a16:creationId xmlns:a16="http://schemas.microsoft.com/office/drawing/2014/main" id="{444D9E40-FDFF-48AD-9324-3B6E0FF718CF}"/>
              </a:ext>
            </a:extLst>
          </p:cNvPr>
          <p:cNvSpPr/>
          <p:nvPr/>
        </p:nvSpPr>
        <p:spPr bwMode="auto">
          <a:xfrm flipH="1">
            <a:off x="4595367" y="3275841"/>
            <a:ext cx="1031636" cy="16776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766" tIns="54384" rIns="108766" bIns="54384" anchor="ctr"/>
          <a:lstStyle/>
          <a:p>
            <a:pPr algn="ctr" eaLnBrk="1" hangingPunct="1">
              <a:defRPr/>
            </a:pPr>
            <a:endParaRPr lang="en-US" dirty="0">
              <a:solidFill>
                <a:schemeClr val="tx1"/>
              </a:solidFill>
            </a:endParaRPr>
          </a:p>
        </p:txBody>
      </p:sp>
      <p:sp>
        <p:nvSpPr>
          <p:cNvPr id="154637" name="Rectangle 15">
            <a:extLst>
              <a:ext uri="{FF2B5EF4-FFF2-40B4-BE49-F238E27FC236}">
                <a16:creationId xmlns:a16="http://schemas.microsoft.com/office/drawing/2014/main" id="{D2D4D9AA-998F-4221-BFFC-BB6E413776C2}"/>
              </a:ext>
            </a:extLst>
          </p:cNvPr>
          <p:cNvSpPr>
            <a:spLocks noChangeArrowheads="1"/>
          </p:cNvSpPr>
          <p:nvPr/>
        </p:nvSpPr>
        <p:spPr bwMode="auto">
          <a:xfrm>
            <a:off x="8672711" y="3963071"/>
            <a:ext cx="3498040" cy="250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66" tIns="54384" rIns="108766" bIns="5438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b="1"/>
              <a:t>We are making effort for this transformation</a:t>
            </a:r>
          </a:p>
          <a:p>
            <a:pPr eaLnBrk="1" hangingPunct="1"/>
            <a:r>
              <a:rPr lang="en-IN" altLang="en-US" sz="2599" b="1"/>
              <a:t>W</a:t>
            </a:r>
            <a:r>
              <a:rPr lang="en-US" altLang="en-US" sz="2599" b="1"/>
              <a:t>e want our institution to be a living example…</a:t>
            </a:r>
          </a:p>
        </p:txBody>
      </p:sp>
      <p:sp>
        <p:nvSpPr>
          <p:cNvPr id="154638" name="Rectangle 15">
            <a:extLst>
              <a:ext uri="{FF2B5EF4-FFF2-40B4-BE49-F238E27FC236}">
                <a16:creationId xmlns:a16="http://schemas.microsoft.com/office/drawing/2014/main" id="{01376A70-0BF0-42ED-98F8-8F7348FB521E}"/>
              </a:ext>
            </a:extLst>
          </p:cNvPr>
          <p:cNvSpPr>
            <a:spLocks noChangeArrowheads="1"/>
          </p:cNvSpPr>
          <p:nvPr/>
        </p:nvSpPr>
        <p:spPr bwMode="auto">
          <a:xfrm>
            <a:off x="571986" y="561845"/>
            <a:ext cx="5423232" cy="130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66" tIns="54384" rIns="108766" bIns="5438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Symbol" panose="05050102010706020507" pitchFamily="18" charset="2"/>
              <a:buNone/>
            </a:pPr>
            <a:r>
              <a:rPr lang="en-US" altLang="en-US" sz="2599" b="1">
                <a:solidFill>
                  <a:srgbClr val="1E00AA"/>
                </a:solidFill>
              </a:rPr>
              <a:t>People living with human consciousness give rise to a humane society</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extLst>
              <p:ext uri="{D42A27DB-BD31-4B8C-83A1-F6EECF244321}">
                <p14:modId xmlns:p14="http://schemas.microsoft.com/office/powerpoint/2010/main" val="2448964710"/>
              </p:ext>
            </p:extLst>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b="1" dirty="0">
                          <a:solidFill>
                            <a:schemeClr val="bg1">
                              <a:lumMod val="85000"/>
                            </a:schemeClr>
                          </a:solidFill>
                          <a:effectLst/>
                        </a:rPr>
                        <a:t>8, 9, 10 and 11</a:t>
                      </a:r>
                      <a:endParaRPr lang="en-US" sz="2000" b="1" dirty="0">
                        <a:solidFill>
                          <a:schemeClr val="bg1">
                            <a:lumMod val="8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1" kern="1200" dirty="0">
                          <a:solidFill>
                            <a:schemeClr val="bg1">
                              <a:lumMod val="85000"/>
                            </a:schemeClr>
                          </a:solidFill>
                          <a:effectLst/>
                          <a:latin typeface="+mn-lt"/>
                          <a:ea typeface="+mn-ea"/>
                          <a:cs typeface="+mn-cs"/>
                        </a:rPr>
                        <a:t>Harmony in the Family</a:t>
                      </a:r>
                      <a:br>
                        <a:rPr lang="en-US" sz="2000" b="1" kern="1200" dirty="0">
                          <a:solidFill>
                            <a:schemeClr val="bg1">
                              <a:lumMod val="85000"/>
                            </a:schemeClr>
                          </a:solidFill>
                          <a:effectLst/>
                          <a:latin typeface="+mn-lt"/>
                          <a:ea typeface="+mn-ea"/>
                          <a:cs typeface="+mn-cs"/>
                        </a:rPr>
                      </a:br>
                      <a:r>
                        <a:rPr lang="en-US" sz="2000" b="1" kern="1200" dirty="0">
                          <a:solidFill>
                            <a:schemeClr val="bg1">
                              <a:lumMod val="85000"/>
                            </a:schemeClr>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dirty="0">
                          <a:solidFill>
                            <a:schemeClr val="bg1">
                              <a:lumMod val="75000"/>
                            </a:schemeClr>
                          </a:solidFill>
                          <a:effectLst/>
                        </a:rPr>
                        <a:t>12</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Participation in 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the society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a:solidFill>
                            <a:schemeClr val="bg1">
                              <a:lumMod val="75000"/>
                            </a:schemeClr>
                          </a:solidFill>
                          <a:effectLst/>
                        </a:rPr>
                        <a:t>13</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Natural Environment</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Participation in nature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nature/existence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b="1">
                          <a:solidFill>
                            <a:schemeClr val="tx1"/>
                          </a:solidFill>
                          <a:effectLst/>
                        </a:rPr>
                        <a:t>14</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a:solidFill>
                            <a:schemeClr val="tx1"/>
                          </a:solidFill>
                          <a:effectLst/>
                        </a:rPr>
                        <a:t>Sum Up</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dirty="0">
                          <a:solidFill>
                            <a:schemeClr val="tx1"/>
                          </a:solidFill>
                          <a:effectLst/>
                        </a:rPr>
                        <a:t>Review role of education</a:t>
                      </a:r>
                    </a:p>
                    <a:p>
                      <a:pPr marL="0" marR="0" algn="just">
                        <a:lnSpc>
                          <a:spcPct val="107000"/>
                        </a:lnSpc>
                        <a:spcBef>
                          <a:spcPts val="0"/>
                        </a:spcBef>
                        <a:spcAft>
                          <a:spcPts val="0"/>
                        </a:spcAft>
                      </a:pPr>
                      <a:r>
                        <a:rPr lang="en-US" sz="2000" b="1" dirty="0">
                          <a:solidFill>
                            <a:schemeClr val="tx1"/>
                          </a:solidFill>
                          <a:effectLst/>
                        </a:rPr>
                        <a:t>Need for a holistic, humane world-vision</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b="1" dirty="0">
                          <a:solidFill>
                            <a:schemeClr val="tx1"/>
                          </a:solidFill>
                          <a:effectLst/>
                        </a:rPr>
                        <a:t>Information about UHV-II course,</a:t>
                      </a:r>
                    </a:p>
                    <a:p>
                      <a:pPr marL="0" marR="0" algn="just">
                        <a:lnSpc>
                          <a:spcPct val="107000"/>
                        </a:lnSpc>
                        <a:spcBef>
                          <a:spcPts val="0"/>
                        </a:spcBef>
                        <a:spcAft>
                          <a:spcPts val="0"/>
                        </a:spcAft>
                      </a:pPr>
                      <a:r>
                        <a:rPr lang="en-US" sz="2000" b="1" dirty="0">
                          <a:solidFill>
                            <a:schemeClr val="tx1"/>
                          </a:solidFill>
                          <a:effectLst/>
                        </a:rPr>
                        <a:t>mentor and buddy</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15</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Self-evaluation and Closure</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Sharing and feedback</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 </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58087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0">
            <a:extLst>
              <a:ext uri="{FF2B5EF4-FFF2-40B4-BE49-F238E27FC236}">
                <a16:creationId xmlns:a16="http://schemas.microsoft.com/office/drawing/2014/main" id="{ABD5B0F4-EE5F-4E56-8D79-6251F35BB4B1}"/>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2816" indent="-542816" algn="ctr"/>
            <a:r>
              <a:rPr lang="en-GB" altLang="en-US" sz="4299">
                <a:latin typeface="Arial" panose="020B0604020202020204" pitchFamily="34" charset="0"/>
                <a:cs typeface="Arial" panose="020B0604020202020204" pitchFamily="34" charset="0"/>
              </a:rPr>
              <a:t>  UHV-I</a:t>
            </a:r>
            <a:br>
              <a:rPr lang="en-GB" altLang="en-US" sz="4299">
                <a:latin typeface="Arial" panose="020B0604020202020204" pitchFamily="34" charset="0"/>
                <a:cs typeface="Arial" panose="020B0604020202020204" pitchFamily="34" charset="0"/>
              </a:rPr>
            </a:br>
            <a:r>
              <a:rPr lang="en-GB" altLang="en-US" sz="4299">
                <a:latin typeface="Arial" panose="020B0604020202020204" pitchFamily="34" charset="0"/>
                <a:cs typeface="Arial" panose="020B0604020202020204" pitchFamily="34" charset="0"/>
              </a:rPr>
              <a:t>Session 15</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r>
              <a:rPr lang="en-GB" altLang="en-US" sz="4299">
                <a:latin typeface="Arial" panose="020B0604020202020204" pitchFamily="34" charset="0"/>
                <a:cs typeface="Arial" panose="020B0604020202020204" pitchFamily="34" charset="0"/>
              </a:rPr>
              <a:t>Self-Evaluation and Closure Session</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
        <p:nvSpPr>
          <p:cNvPr id="155651" name="Rectangle 2">
            <a:extLst>
              <a:ext uri="{FF2B5EF4-FFF2-40B4-BE49-F238E27FC236}">
                <a16:creationId xmlns:a16="http://schemas.microsoft.com/office/drawing/2014/main" id="{2EEC1273-A241-4BF9-8F23-8F94FCC5B371}"/>
              </a:ext>
            </a:extLst>
          </p:cNvPr>
          <p:cNvSpPr>
            <a:spLocks noChangeArrowheads="1"/>
          </p:cNvSpPr>
          <p:nvPr/>
        </p:nvSpPr>
        <p:spPr bwMode="auto">
          <a:xfrm>
            <a:off x="52993" y="5369270"/>
            <a:ext cx="12086015" cy="130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7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9F3361C5-3239-48DC-A91C-61B63C3F6F68}"/>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Thanks!</a:t>
            </a:r>
            <a:endParaRPr lang="en-US" altLang="en-US"/>
          </a:p>
        </p:txBody>
      </p:sp>
      <p:sp>
        <p:nvSpPr>
          <p:cNvPr id="6147" name="Text Placeholder 2">
            <a:extLst>
              <a:ext uri="{FF2B5EF4-FFF2-40B4-BE49-F238E27FC236}">
                <a16:creationId xmlns:a16="http://schemas.microsoft.com/office/drawing/2014/main" id="{B277DA93-5630-40A4-8618-89D0EC1D7738}"/>
              </a:ext>
            </a:extLst>
          </p:cNvPr>
          <p:cNvSpPr>
            <a:spLocks noGrp="1" noChangeArrowheads="1"/>
          </p:cNvSpPr>
          <p:nvPr>
            <p:ph type="body" sz="quarter" idx="13"/>
          </p:nvPr>
        </p:nvSpPr>
        <p:spPr bwMode="auto">
          <a:xfrm>
            <a:off x="2205" y="609459"/>
            <a:ext cx="12187592" cy="5943812"/>
          </a:xfrm>
        </p:spPr>
        <p:txBody>
          <a:bodyPr vert="horz" wrap="square" numCol="1" anchor="t" anchorCtr="0" compatLnSpc="1">
            <a:prstTxWarp prst="textNoShape">
              <a:avLst/>
            </a:prstTxWarp>
            <a:normAutofit lnSpcReduction="10000"/>
          </a:bodyPr>
          <a:lstStyle/>
          <a:p>
            <a:pPr marL="0" indent="0">
              <a:buNone/>
              <a:defRPr/>
            </a:pPr>
            <a:r>
              <a:rPr lang="en-IN" altLang="en-US" sz="2899" dirty="0"/>
              <a:t>This UHV orientation was a glimpse of the introductory UHV content</a:t>
            </a:r>
          </a:p>
          <a:p>
            <a:pPr marL="0" indent="0">
              <a:buNone/>
              <a:defRPr/>
            </a:pPr>
            <a:endParaRPr lang="en-IN" altLang="en-US" sz="2899" dirty="0"/>
          </a:p>
          <a:p>
            <a:pPr marL="0" indent="0">
              <a:buNone/>
              <a:defRPr/>
            </a:pPr>
            <a:r>
              <a:rPr lang="en-IN" altLang="en-US" sz="2899" dirty="0"/>
              <a:t>It was a joy for us to share it with you</a:t>
            </a:r>
          </a:p>
          <a:p>
            <a:pPr marL="0" indent="0">
              <a:buNone/>
              <a:defRPr/>
            </a:pPr>
            <a:endParaRPr lang="en-IN" altLang="en-US" sz="2899" dirty="0"/>
          </a:p>
          <a:p>
            <a:pPr marL="0" indent="0">
              <a:buNone/>
              <a:defRPr/>
            </a:pPr>
            <a:r>
              <a:rPr lang="en-IN" altLang="en-US" sz="2899" dirty="0"/>
              <a:t>We trust the orientation was useful for you, for looking at life in its entirety, developing a holistic, humane world-vision</a:t>
            </a:r>
            <a:endParaRPr altLang="en-US" sz="2899" dirty="0"/>
          </a:p>
          <a:p>
            <a:pPr marL="0" indent="0">
              <a:buNone/>
              <a:defRPr/>
            </a:pPr>
            <a:endParaRPr lang="en-IN" altLang="en-US" sz="2899" dirty="0"/>
          </a:p>
          <a:p>
            <a:pPr marL="0" indent="0">
              <a:buNone/>
              <a:defRPr/>
            </a:pPr>
            <a:r>
              <a:rPr lang="en-IN" altLang="en-US" sz="2899" dirty="0"/>
              <a:t>The full introductory content of UHV is shared in </a:t>
            </a:r>
          </a:p>
          <a:p>
            <a:pPr marL="544142" lvl="1" indent="-272071">
              <a:buFont typeface="Arial" panose="020B0604020202020204" pitchFamily="34" charset="0"/>
              <a:buChar char="•"/>
              <a:defRPr/>
            </a:pPr>
            <a:r>
              <a:rPr lang="en-IN" altLang="en-US" sz="2899" dirty="0"/>
              <a:t>UHV-II, the mandatory one-semester course</a:t>
            </a:r>
          </a:p>
          <a:p>
            <a:pPr marL="272071" lvl="1" indent="0">
              <a:buNone/>
              <a:defRPr/>
            </a:pPr>
            <a:endParaRPr lang="en-IN" altLang="en-US" sz="2899" dirty="0"/>
          </a:p>
          <a:p>
            <a:pPr marL="272071" lvl="1" indent="0">
              <a:buNone/>
              <a:defRPr/>
            </a:pPr>
            <a:r>
              <a:rPr lang="en-IN" altLang="en-US" sz="2899" dirty="0"/>
              <a:t>For in-depth study</a:t>
            </a:r>
          </a:p>
          <a:p>
            <a:pPr marL="544142" lvl="1" indent="-272071">
              <a:buFont typeface="Arial" panose="020B0604020202020204" pitchFamily="34" charset="0"/>
              <a:buChar char="•"/>
              <a:defRPr/>
            </a:pPr>
            <a:r>
              <a:rPr lang="en-IN" altLang="en-US" sz="2899" dirty="0"/>
              <a:t>Open electives are proposed in subsequent years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8722" name="Picture 1">
            <a:extLst>
              <a:ext uri="{FF2B5EF4-FFF2-40B4-BE49-F238E27FC236}">
                <a16:creationId xmlns:a16="http://schemas.microsoft.com/office/drawing/2014/main" id="{6ABC2530-F830-46E8-94D0-1730D8711E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482" y="2844142"/>
            <a:ext cx="3536131" cy="193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3" name="Picture 3">
            <a:extLst>
              <a:ext uri="{FF2B5EF4-FFF2-40B4-BE49-F238E27FC236}">
                <a16:creationId xmlns:a16="http://schemas.microsoft.com/office/drawing/2014/main" id="{CBFA75CC-A3A4-42C2-9467-258E64D6C4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6179" y="609459"/>
            <a:ext cx="3683734" cy="175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Title 1">
            <a:extLst>
              <a:ext uri="{FF2B5EF4-FFF2-40B4-BE49-F238E27FC236}">
                <a16:creationId xmlns:a16="http://schemas.microsoft.com/office/drawing/2014/main" id="{4D8A5674-4AB4-44E5-A8C2-4F4EDCB964E8}"/>
              </a:ext>
            </a:extLst>
          </p:cNvPr>
          <p:cNvSpPr>
            <a:spLocks noGrp="1"/>
          </p:cNvSpPr>
          <p:nvPr>
            <p:ph type="title" idx="4294967295"/>
          </p:nvPr>
        </p:nvSpPr>
        <p:spPr bwMode="auto">
          <a:xfrm>
            <a:off x="2205" y="76182"/>
            <a:ext cx="12187592" cy="380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sz="2400"/>
              <a:t>Purpose of Education: To Enable Transformation</a:t>
            </a:r>
            <a:endParaRPr lang="en-US" altLang="en-US" sz="2400"/>
          </a:p>
        </p:txBody>
      </p:sp>
      <p:sp>
        <p:nvSpPr>
          <p:cNvPr id="13" name="Up Arrow 12">
            <a:extLst>
              <a:ext uri="{FF2B5EF4-FFF2-40B4-BE49-F238E27FC236}">
                <a16:creationId xmlns:a16="http://schemas.microsoft.com/office/drawing/2014/main" id="{7E2FC9EB-8B64-43B0-8B4E-AD10E19188B0}"/>
              </a:ext>
            </a:extLst>
          </p:cNvPr>
          <p:cNvSpPr/>
          <p:nvPr/>
        </p:nvSpPr>
        <p:spPr>
          <a:xfrm rot="2158268">
            <a:off x="6495165" y="3478995"/>
            <a:ext cx="1117341" cy="207279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sz="2899" dirty="0"/>
          </a:p>
        </p:txBody>
      </p:sp>
      <p:sp>
        <p:nvSpPr>
          <p:cNvPr id="158726" name="Rectangle 8">
            <a:extLst>
              <a:ext uri="{FF2B5EF4-FFF2-40B4-BE49-F238E27FC236}">
                <a16:creationId xmlns:a16="http://schemas.microsoft.com/office/drawing/2014/main" id="{17CE634A-A383-4228-B53F-A60B65D186FD}"/>
              </a:ext>
            </a:extLst>
          </p:cNvPr>
          <p:cNvSpPr>
            <a:spLocks noChangeArrowheads="1"/>
          </p:cNvSpPr>
          <p:nvPr/>
        </p:nvSpPr>
        <p:spPr bwMode="auto">
          <a:xfrm rot="18323662">
            <a:off x="5887293" y="4736004"/>
            <a:ext cx="3428206" cy="8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Transformation</a:t>
            </a:r>
            <a:r>
              <a:rPr lang="en-US" altLang="en-US">
                <a:latin typeface="Kruti Dev 042" pitchFamily="2" charset="0"/>
              </a:rPr>
              <a:t>&amp;</a:t>
            </a:r>
            <a:r>
              <a:rPr lang="en-US" altLang="en-US"/>
              <a:t> Progress</a:t>
            </a:r>
          </a:p>
          <a:p>
            <a:pPr algn="ctr" eaLnBrk="1" hangingPunct="1"/>
            <a:r>
              <a:rPr lang="en-US" altLang="en-US" sz="2899">
                <a:latin typeface="Kruti Dev 010" pitchFamily="2" charset="0"/>
              </a:rPr>
              <a:t>laØe.k&amp;fodkl</a:t>
            </a:r>
          </a:p>
        </p:txBody>
      </p:sp>
      <p:pic>
        <p:nvPicPr>
          <p:cNvPr id="158727" name="Picture 15" descr="Inhuman Society.png">
            <a:extLst>
              <a:ext uri="{FF2B5EF4-FFF2-40B4-BE49-F238E27FC236}">
                <a16:creationId xmlns:a16="http://schemas.microsoft.com/office/drawing/2014/main" id="{AE446043-CE1A-47BC-90D8-ED8C786FCE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846" y="4801077"/>
            <a:ext cx="6188230" cy="309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8" name="Picture 16" descr="Humane Society.png">
            <a:extLst>
              <a:ext uri="{FF2B5EF4-FFF2-40B4-BE49-F238E27FC236}">
                <a16:creationId xmlns:a16="http://schemas.microsoft.com/office/drawing/2014/main" id="{427B7030-45F9-4F7C-9D22-730DA5CF7A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776" y="2437835"/>
            <a:ext cx="5405774" cy="299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rved Right Arrow 18">
            <a:extLst>
              <a:ext uri="{FF2B5EF4-FFF2-40B4-BE49-F238E27FC236}">
                <a16:creationId xmlns:a16="http://schemas.microsoft.com/office/drawing/2014/main" id="{65D55064-851D-41CB-A84D-4D84AF96ADC6}"/>
              </a:ext>
            </a:extLst>
          </p:cNvPr>
          <p:cNvSpPr/>
          <p:nvPr/>
        </p:nvSpPr>
        <p:spPr bwMode="auto">
          <a:xfrm rot="10800000" flipH="1">
            <a:off x="6431680" y="682467"/>
            <a:ext cx="1031636" cy="1676012"/>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dirty="0">
              <a:solidFill>
                <a:schemeClr val="tx1"/>
              </a:solidFill>
            </a:endParaRPr>
          </a:p>
        </p:txBody>
      </p:sp>
      <p:sp>
        <p:nvSpPr>
          <p:cNvPr id="22" name="Curved Right Arrow 21">
            <a:extLst>
              <a:ext uri="{FF2B5EF4-FFF2-40B4-BE49-F238E27FC236}">
                <a16:creationId xmlns:a16="http://schemas.microsoft.com/office/drawing/2014/main" id="{342940EB-365E-4FD6-BDD3-005DA023C885}"/>
              </a:ext>
            </a:extLst>
          </p:cNvPr>
          <p:cNvSpPr/>
          <p:nvPr/>
        </p:nvSpPr>
        <p:spPr bwMode="auto">
          <a:xfrm flipH="1">
            <a:off x="11089914" y="750714"/>
            <a:ext cx="1031636" cy="1676012"/>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dirty="0">
              <a:solidFill>
                <a:schemeClr val="tx1"/>
              </a:solidFill>
            </a:endParaRPr>
          </a:p>
        </p:txBody>
      </p:sp>
      <p:sp>
        <p:nvSpPr>
          <p:cNvPr id="24" name="Curved Right Arrow 23">
            <a:extLst>
              <a:ext uri="{FF2B5EF4-FFF2-40B4-BE49-F238E27FC236}">
                <a16:creationId xmlns:a16="http://schemas.microsoft.com/office/drawing/2014/main" id="{75349CE4-BCF1-4977-8A0A-86D3347F1B4B}"/>
              </a:ext>
            </a:extLst>
          </p:cNvPr>
          <p:cNvSpPr/>
          <p:nvPr/>
        </p:nvSpPr>
        <p:spPr bwMode="auto">
          <a:xfrm rot="10800000" flipH="1">
            <a:off x="95847" y="3123477"/>
            <a:ext cx="1031636" cy="1677600"/>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dirty="0">
              <a:solidFill>
                <a:schemeClr val="tx1"/>
              </a:solidFill>
            </a:endParaRPr>
          </a:p>
        </p:txBody>
      </p:sp>
      <p:sp>
        <p:nvSpPr>
          <p:cNvPr id="25" name="Curved Right Arrow 24">
            <a:extLst>
              <a:ext uri="{FF2B5EF4-FFF2-40B4-BE49-F238E27FC236}">
                <a16:creationId xmlns:a16="http://schemas.microsoft.com/office/drawing/2014/main" id="{4F79D5B8-D9AE-4D9D-8595-FA18996FDC18}"/>
              </a:ext>
            </a:extLst>
          </p:cNvPr>
          <p:cNvSpPr/>
          <p:nvPr/>
        </p:nvSpPr>
        <p:spPr bwMode="auto">
          <a:xfrm flipH="1">
            <a:off x="4595367" y="3275841"/>
            <a:ext cx="1031636" cy="16776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lIns="108825" tIns="54412" rIns="108825" bIns="54412" anchor="ctr"/>
          <a:lstStyle/>
          <a:p>
            <a:pPr algn="ctr" eaLnBrk="1" hangingPunct="1">
              <a:defRPr/>
            </a:pPr>
            <a:endParaRPr lang="en-US" dirty="0">
              <a:solidFill>
                <a:schemeClr val="tx1"/>
              </a:solidFill>
            </a:endParaRPr>
          </a:p>
        </p:txBody>
      </p:sp>
      <p:sp>
        <p:nvSpPr>
          <p:cNvPr id="158733" name="Rectangle 15">
            <a:extLst>
              <a:ext uri="{FF2B5EF4-FFF2-40B4-BE49-F238E27FC236}">
                <a16:creationId xmlns:a16="http://schemas.microsoft.com/office/drawing/2014/main" id="{BE35A7BA-2461-44A9-B2DD-7F80B40EE65A}"/>
              </a:ext>
            </a:extLst>
          </p:cNvPr>
          <p:cNvSpPr>
            <a:spLocks noChangeArrowheads="1"/>
          </p:cNvSpPr>
          <p:nvPr/>
        </p:nvSpPr>
        <p:spPr bwMode="auto">
          <a:xfrm>
            <a:off x="7720432" y="5335940"/>
            <a:ext cx="4375724" cy="170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t>We are making effort for this transformation</a:t>
            </a:r>
          </a:p>
          <a:p>
            <a:pPr eaLnBrk="1" hangingPunct="1"/>
            <a:r>
              <a:rPr lang="en-IN" altLang="en-US" sz="2599"/>
              <a:t>W</a:t>
            </a:r>
            <a:r>
              <a:rPr lang="en-US" altLang="en-US" sz="2599"/>
              <a:t>e want our institution to be a living example…</a:t>
            </a:r>
          </a:p>
        </p:txBody>
      </p:sp>
      <p:sp>
        <p:nvSpPr>
          <p:cNvPr id="158734" name="Rectangle 15">
            <a:extLst>
              <a:ext uri="{FF2B5EF4-FFF2-40B4-BE49-F238E27FC236}">
                <a16:creationId xmlns:a16="http://schemas.microsoft.com/office/drawing/2014/main" id="{4D3BD397-BE3E-4226-A6BE-74992DA15665}"/>
              </a:ext>
            </a:extLst>
          </p:cNvPr>
          <p:cNvSpPr>
            <a:spLocks noChangeArrowheads="1"/>
          </p:cNvSpPr>
          <p:nvPr/>
        </p:nvSpPr>
        <p:spPr bwMode="auto">
          <a:xfrm>
            <a:off x="571986" y="561845"/>
            <a:ext cx="5423232" cy="130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25" tIns="54412" rIns="108825" bIns="5441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Symbol" panose="05050102010706020507" pitchFamily="18" charset="2"/>
              <a:buNone/>
            </a:pPr>
            <a:r>
              <a:rPr lang="en-US" altLang="en-US" sz="2599" b="1">
                <a:solidFill>
                  <a:srgbClr val="1E00AA"/>
                </a:solidFill>
              </a:rPr>
              <a:t>People living with human consciousness give rise to a humane society</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8A9C2B-A7BA-4F99-B0B3-264115876C72}"/>
              </a:ext>
            </a:extLst>
          </p:cNvPr>
          <p:cNvSpPr>
            <a:spLocks noGrp="1"/>
          </p:cNvSpPr>
          <p:nvPr>
            <p:ph type="subTitle" idx="1"/>
          </p:nvPr>
        </p:nvSpPr>
        <p:spPr/>
        <p:txBody>
          <a:bodyPr/>
          <a:lstStyle/>
          <a:p>
            <a:endParaRPr lang="en-IN"/>
          </a:p>
        </p:txBody>
      </p:sp>
      <p:sp>
        <p:nvSpPr>
          <p:cNvPr id="159746" name="Title 10">
            <a:extLst>
              <a:ext uri="{FF2B5EF4-FFF2-40B4-BE49-F238E27FC236}">
                <a16:creationId xmlns:a16="http://schemas.microsoft.com/office/drawing/2014/main" id="{2D95232D-C3E4-4B79-AFF7-5AF12EFEDFD6}"/>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2816" indent="-542816"/>
            <a:r>
              <a:rPr lang="en-GB" altLang="en-US" dirty="0">
                <a:latin typeface="Arial" panose="020B0604020202020204" pitchFamily="34" charset="0"/>
                <a:cs typeface="Arial" panose="020B0604020202020204" pitchFamily="34" charset="0"/>
              </a:rPr>
              <a:t>Resources for Preparing</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DAF6-DFB6-4F38-9B4C-CFE18DA2E0AD}"/>
              </a:ext>
            </a:extLst>
          </p:cNvPr>
          <p:cNvSpPr>
            <a:spLocks noGrp="1"/>
          </p:cNvSpPr>
          <p:nvPr>
            <p:ph type="title"/>
          </p:nvPr>
        </p:nvSpPr>
        <p:spPr/>
        <p:txBody>
          <a:bodyPr/>
          <a:lstStyle/>
          <a:p>
            <a:r>
              <a:rPr lang="en-IN" dirty="0"/>
              <a:t>UHV-I Materials for your Preparation</a:t>
            </a:r>
          </a:p>
        </p:txBody>
      </p:sp>
      <p:sp>
        <p:nvSpPr>
          <p:cNvPr id="3" name="Text Placeholder 2">
            <a:extLst>
              <a:ext uri="{FF2B5EF4-FFF2-40B4-BE49-F238E27FC236}">
                <a16:creationId xmlns:a16="http://schemas.microsoft.com/office/drawing/2014/main" id="{16983D13-A9FC-4E87-9323-54F120FE6667}"/>
              </a:ext>
            </a:extLst>
          </p:cNvPr>
          <p:cNvSpPr>
            <a:spLocks noGrp="1"/>
          </p:cNvSpPr>
          <p:nvPr>
            <p:ph type="body" sz="quarter" idx="13"/>
          </p:nvPr>
        </p:nvSpPr>
        <p:spPr/>
        <p:txBody>
          <a:bodyPr>
            <a:normAutofit/>
          </a:bodyPr>
          <a:lstStyle/>
          <a:p>
            <a:pPr marL="0" indent="0">
              <a:buNone/>
            </a:pPr>
            <a:r>
              <a:rPr lang="en-IN" dirty="0"/>
              <a:t>Materials</a:t>
            </a:r>
          </a:p>
          <a:p>
            <a:pPr marL="457200" indent="-457200">
              <a:buAutoNum type="arabicPeriod"/>
            </a:pPr>
            <a:r>
              <a:rPr lang="en-IN" dirty="0"/>
              <a:t>Presentations (includes interaction questions, videos, assignments…)</a:t>
            </a:r>
          </a:p>
          <a:p>
            <a:pPr marL="457200" indent="-457200">
              <a:buAutoNum type="arabicPeriod"/>
            </a:pPr>
            <a:r>
              <a:rPr lang="en-IN" dirty="0"/>
              <a:t>Handouts</a:t>
            </a:r>
          </a:p>
          <a:p>
            <a:pPr marL="457200" indent="-457200">
              <a:buAutoNum type="arabicPeriod"/>
            </a:pPr>
            <a:r>
              <a:rPr lang="en-IN" dirty="0"/>
              <a:t>Surveys and Assignments</a:t>
            </a:r>
          </a:p>
          <a:p>
            <a:pPr marL="457200" indent="-457200">
              <a:buAutoNum type="arabicPeriod"/>
            </a:pPr>
            <a:r>
              <a:rPr lang="en-IN" dirty="0"/>
              <a:t>Recordings</a:t>
            </a:r>
          </a:p>
          <a:p>
            <a:pPr marL="457200" indent="-457200">
              <a:buAutoNum type="arabicPeriod"/>
            </a:pPr>
            <a:r>
              <a:rPr lang="en-IN" dirty="0"/>
              <a:t>Material and recordings on “Preparing to Share”</a:t>
            </a:r>
          </a:p>
          <a:p>
            <a:pPr marL="457200" indent="-457200">
              <a:buAutoNum type="arabicPeriod"/>
            </a:pPr>
            <a:r>
              <a:rPr lang="en-IN" dirty="0"/>
              <a:t>Reference Text Book and Teachers Manual</a:t>
            </a:r>
          </a:p>
          <a:p>
            <a:pPr marL="0" indent="0">
              <a:buNone/>
            </a:pPr>
            <a:endParaRPr lang="en-IN" dirty="0"/>
          </a:p>
          <a:p>
            <a:pPr marL="0" indent="0">
              <a:buNone/>
            </a:pPr>
            <a:r>
              <a:rPr lang="en-IN" dirty="0"/>
              <a:t>Further Activities</a:t>
            </a:r>
          </a:p>
          <a:p>
            <a:pPr marL="457200" indent="-457200">
              <a:buFont typeface="Symbol" pitchFamily="18" charset="2"/>
              <a:buAutoNum type="arabicPeriod"/>
            </a:pPr>
            <a:r>
              <a:rPr lang="en-IN" dirty="0"/>
              <a:t>Higher Level FDPs</a:t>
            </a:r>
          </a:p>
          <a:p>
            <a:pPr marL="457200" indent="-457200">
              <a:buFont typeface="Symbol" pitchFamily="18" charset="2"/>
              <a:buAutoNum type="arabicPeriod"/>
            </a:pPr>
            <a:r>
              <a:rPr lang="en-IN" dirty="0"/>
              <a:t>Volunteering</a:t>
            </a:r>
          </a:p>
          <a:p>
            <a:pPr marL="457200" indent="-457200">
              <a:buAutoNum type="arabicPeriod"/>
            </a:pPr>
            <a:r>
              <a:rPr lang="en-IN" dirty="0"/>
              <a:t>Weekly RP Development Meetings</a:t>
            </a:r>
          </a:p>
          <a:p>
            <a:pPr marL="457200" indent="-457200">
              <a:buAutoNum type="arabicPeriod"/>
            </a:pPr>
            <a:r>
              <a:rPr lang="en-IN" dirty="0"/>
              <a:t>Weekly Mentor-Mentee Meetings</a:t>
            </a:r>
          </a:p>
          <a:p>
            <a:pPr marL="457200" indent="-457200">
              <a:buAutoNum type="arabicPeriod"/>
            </a:pPr>
            <a:r>
              <a:rPr lang="en-IN" dirty="0"/>
              <a:t>The Morning Session</a:t>
            </a:r>
          </a:p>
        </p:txBody>
      </p:sp>
    </p:spTree>
    <p:extLst>
      <p:ext uri="{BB962C8B-B14F-4D97-AF65-F5344CB8AC3E}">
        <p14:creationId xmlns:p14="http://schemas.microsoft.com/office/powerpoint/2010/main" val="29948094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DAF6-DFB6-4F38-9B4C-CFE18DA2E0AD}"/>
              </a:ext>
            </a:extLst>
          </p:cNvPr>
          <p:cNvSpPr>
            <a:spLocks noGrp="1"/>
          </p:cNvSpPr>
          <p:nvPr>
            <p:ph type="title"/>
          </p:nvPr>
        </p:nvSpPr>
        <p:spPr/>
        <p:txBody>
          <a:bodyPr/>
          <a:lstStyle/>
          <a:p>
            <a:r>
              <a:rPr lang="en-IN" dirty="0"/>
              <a:t>UHV-I Materials</a:t>
            </a:r>
          </a:p>
        </p:txBody>
      </p:sp>
      <p:sp>
        <p:nvSpPr>
          <p:cNvPr id="3" name="Text Placeholder 2">
            <a:extLst>
              <a:ext uri="{FF2B5EF4-FFF2-40B4-BE49-F238E27FC236}">
                <a16:creationId xmlns:a16="http://schemas.microsoft.com/office/drawing/2014/main" id="{16983D13-A9FC-4E87-9323-54F120FE6667}"/>
              </a:ext>
            </a:extLst>
          </p:cNvPr>
          <p:cNvSpPr>
            <a:spLocks noGrp="1"/>
          </p:cNvSpPr>
          <p:nvPr>
            <p:ph type="body" sz="quarter" idx="13"/>
          </p:nvPr>
        </p:nvSpPr>
        <p:spPr/>
        <p:txBody>
          <a:bodyPr>
            <a:normAutofit lnSpcReduction="10000"/>
          </a:bodyPr>
          <a:lstStyle/>
          <a:p>
            <a:pPr marL="0" indent="0">
              <a:buNone/>
            </a:pPr>
            <a:r>
              <a:rPr lang="en-IN" b="1" dirty="0"/>
              <a:t>Links</a:t>
            </a:r>
          </a:p>
          <a:p>
            <a:pPr marL="0" indent="0">
              <a:buNone/>
            </a:pPr>
            <a:r>
              <a:rPr lang="en-IN" dirty="0"/>
              <a:t>AICTE FDP-SI Website	https://fdp-si.aicte-india.org/</a:t>
            </a:r>
          </a:p>
          <a:p>
            <a:pPr marL="0" indent="0">
              <a:buNone/>
            </a:pPr>
            <a:r>
              <a:rPr lang="en-IN" dirty="0"/>
              <a:t>SIP YouTube Channel		https://www.youtube.com/@aicte-sip1598</a:t>
            </a:r>
          </a:p>
          <a:p>
            <a:pPr marL="0" indent="0">
              <a:buNone/>
            </a:pPr>
            <a:r>
              <a:rPr lang="en-IN" dirty="0"/>
              <a:t>UHV Website			https://www.uhv.org.in/</a:t>
            </a:r>
          </a:p>
          <a:p>
            <a:pPr marL="0" indent="0">
              <a:buNone/>
            </a:pPr>
            <a:r>
              <a:rPr lang="en-IN" dirty="0"/>
              <a:t>UHV </a:t>
            </a:r>
            <a:r>
              <a:rPr lang="en-IN" dirty="0" err="1"/>
              <a:t>Youtube</a:t>
            </a:r>
            <a:r>
              <a:rPr lang="en-IN"/>
              <a:t> Channel</a:t>
            </a:r>
            <a:r>
              <a:rPr lang="en-IN" dirty="0"/>
              <a:t>	https://www.youtube.com/@UniversalHumanValues</a:t>
            </a:r>
          </a:p>
          <a:p>
            <a:pPr marL="0" indent="0">
              <a:buNone/>
            </a:pPr>
            <a:endParaRPr lang="en-IN" dirty="0"/>
          </a:p>
          <a:p>
            <a:pPr marL="0" indent="0">
              <a:buNone/>
            </a:pPr>
            <a:r>
              <a:rPr lang="en-IN" dirty="0"/>
              <a:t>Presentations, Surveys and Assignments</a:t>
            </a:r>
          </a:p>
          <a:p>
            <a:pPr marL="0" indent="0">
              <a:buNone/>
            </a:pPr>
            <a:r>
              <a:rPr lang="en-IN" dirty="0">
                <a:hlinkClick r:id="rId2"/>
              </a:rPr>
              <a:t>https://drive.google.com/drive/folders/1016XJBOvMgE1DqLW2pBsb2r6Izbtqzmu?usp=sharing</a:t>
            </a:r>
            <a:endParaRPr lang="en-IN" dirty="0"/>
          </a:p>
          <a:p>
            <a:pPr marL="0" indent="0">
              <a:buNone/>
            </a:pPr>
            <a:r>
              <a:rPr lang="en-IN" dirty="0"/>
              <a:t>Preparing to Share Values</a:t>
            </a:r>
          </a:p>
          <a:p>
            <a:pPr marL="0" indent="0">
              <a:buNone/>
            </a:pPr>
            <a:r>
              <a:rPr lang="en-IN" dirty="0">
                <a:hlinkClick r:id="rId3"/>
              </a:rPr>
              <a:t>https://www.youtube.com/watch?v=vbvPkZ8X4d8&amp;list=PLWDeKF97v9SOkLsFSULd2l6tQ4PRxyvRo</a:t>
            </a:r>
            <a:endParaRPr lang="en-IN" dirty="0"/>
          </a:p>
          <a:p>
            <a:pPr marL="0" indent="0">
              <a:buNone/>
            </a:pPr>
            <a:r>
              <a:rPr lang="en-IN" dirty="0"/>
              <a:t>Hindi Recording</a:t>
            </a:r>
          </a:p>
          <a:p>
            <a:pPr marL="0" indent="0">
              <a:buNone/>
            </a:pPr>
            <a:r>
              <a:rPr lang="en-IN" dirty="0">
                <a:hlinkClick r:id="rId4"/>
              </a:rPr>
              <a:t>https://www.youtube.com/watch?v=nBdLaFUlO8E&amp;list=PLYwzG2fd7hzeSdsr3W9-8B6mFlx-FIsgB</a:t>
            </a:r>
            <a:endParaRPr lang="en-IN" dirty="0"/>
          </a:p>
          <a:p>
            <a:pPr marL="0" indent="0">
              <a:buNone/>
            </a:pPr>
            <a:r>
              <a:rPr lang="en-IN" dirty="0"/>
              <a:t>English Recording</a:t>
            </a:r>
          </a:p>
          <a:p>
            <a:pPr marL="0" indent="0">
              <a:buNone/>
            </a:pPr>
            <a:r>
              <a:rPr lang="en-IN" dirty="0">
                <a:hlinkClick r:id="rId5"/>
              </a:rPr>
              <a:t>https://www.youtube.com/watch?v=OgdNx0X923I&amp;list=PLYwzG2fd7hzer-n_sVjmtFnuSs_Mph4Bi</a:t>
            </a:r>
            <a:endParaRPr lang="en-IN" dirty="0"/>
          </a:p>
        </p:txBody>
      </p:sp>
    </p:spTree>
    <p:extLst>
      <p:ext uri="{BB962C8B-B14F-4D97-AF65-F5344CB8AC3E}">
        <p14:creationId xmlns:p14="http://schemas.microsoft.com/office/powerpoint/2010/main" val="35267556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F1D2-F8B4-4837-8B02-3492B8E46296}"/>
              </a:ext>
            </a:extLst>
          </p:cNvPr>
          <p:cNvSpPr>
            <a:spLocks noGrp="1"/>
          </p:cNvSpPr>
          <p:nvPr>
            <p:ph type="title"/>
          </p:nvPr>
        </p:nvSpPr>
        <p:spPr/>
        <p:txBody>
          <a:bodyPr/>
          <a:lstStyle/>
          <a:p>
            <a:r>
              <a:rPr lang="en-IN" dirty="0"/>
              <a:t>Present AICTE FDP-SI Website</a:t>
            </a:r>
          </a:p>
        </p:txBody>
      </p:sp>
      <p:sp>
        <p:nvSpPr>
          <p:cNvPr id="3" name="Text Placeholder 2">
            <a:extLst>
              <a:ext uri="{FF2B5EF4-FFF2-40B4-BE49-F238E27FC236}">
                <a16:creationId xmlns:a16="http://schemas.microsoft.com/office/drawing/2014/main" id="{E72716FB-4B38-4169-AE83-01FA728580A3}"/>
              </a:ext>
            </a:extLst>
          </p:cNvPr>
          <p:cNvSpPr>
            <a:spLocks noGrp="1"/>
          </p:cNvSpPr>
          <p:nvPr>
            <p:ph type="body" sz="quarter" idx="13"/>
          </p:nvPr>
        </p:nvSpPr>
        <p:spPr/>
        <p:txBody>
          <a:bodyPr/>
          <a:lstStyle/>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dirty="0"/>
              <a:t>https://fdp-si.aicte-india.org/index.php</a:t>
            </a:r>
          </a:p>
        </p:txBody>
      </p:sp>
      <p:pic>
        <p:nvPicPr>
          <p:cNvPr id="8" name="Picture 7">
            <a:extLst>
              <a:ext uri="{FF2B5EF4-FFF2-40B4-BE49-F238E27FC236}">
                <a16:creationId xmlns:a16="http://schemas.microsoft.com/office/drawing/2014/main" id="{2776FEBC-F69B-45BC-9228-76EFCB8C21EF}"/>
              </a:ext>
            </a:extLst>
          </p:cNvPr>
          <p:cNvPicPr>
            <a:picLocks noChangeAspect="1"/>
          </p:cNvPicPr>
          <p:nvPr/>
        </p:nvPicPr>
        <p:blipFill rotWithShape="1">
          <a:blip r:embed="rId2"/>
          <a:srcRect t="8889"/>
          <a:stretch/>
        </p:blipFill>
        <p:spPr>
          <a:xfrm>
            <a:off x="0" y="609600"/>
            <a:ext cx="6477000" cy="3319463"/>
          </a:xfrm>
          <a:prstGeom prst="rect">
            <a:avLst/>
          </a:prstGeom>
        </p:spPr>
      </p:pic>
      <p:pic>
        <p:nvPicPr>
          <p:cNvPr id="6" name="Picture 5">
            <a:extLst>
              <a:ext uri="{FF2B5EF4-FFF2-40B4-BE49-F238E27FC236}">
                <a16:creationId xmlns:a16="http://schemas.microsoft.com/office/drawing/2014/main" id="{895C65C9-BF74-4872-8018-EAFE78B676DB}"/>
              </a:ext>
            </a:extLst>
          </p:cNvPr>
          <p:cNvPicPr>
            <a:picLocks noChangeAspect="1"/>
          </p:cNvPicPr>
          <p:nvPr/>
        </p:nvPicPr>
        <p:blipFill rotWithShape="1">
          <a:blip r:embed="rId3"/>
          <a:srcRect t="6666"/>
          <a:stretch/>
        </p:blipFill>
        <p:spPr>
          <a:xfrm>
            <a:off x="4267200" y="990600"/>
            <a:ext cx="7924800" cy="4160520"/>
          </a:xfrm>
          <a:prstGeom prst="rect">
            <a:avLst/>
          </a:prstGeom>
        </p:spPr>
      </p:pic>
    </p:spTree>
    <p:extLst>
      <p:ext uri="{BB962C8B-B14F-4D97-AF65-F5344CB8AC3E}">
        <p14:creationId xmlns:p14="http://schemas.microsoft.com/office/powerpoint/2010/main" val="39352688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F92B-1FEF-4408-B3B6-18D0E491D8E5}"/>
              </a:ext>
            </a:extLst>
          </p:cNvPr>
          <p:cNvSpPr>
            <a:spLocks noGrp="1"/>
          </p:cNvSpPr>
          <p:nvPr>
            <p:ph type="title"/>
          </p:nvPr>
        </p:nvSpPr>
        <p:spPr/>
        <p:txBody>
          <a:bodyPr/>
          <a:lstStyle/>
          <a:p>
            <a:r>
              <a:rPr lang="en-IN" dirty="0"/>
              <a:t>New AICTE FDP-SI Website (under Development)</a:t>
            </a:r>
          </a:p>
        </p:txBody>
      </p:sp>
      <p:sp>
        <p:nvSpPr>
          <p:cNvPr id="3" name="Text Placeholder 2">
            <a:extLst>
              <a:ext uri="{FF2B5EF4-FFF2-40B4-BE49-F238E27FC236}">
                <a16:creationId xmlns:a16="http://schemas.microsoft.com/office/drawing/2014/main" id="{0D9A6ED2-F241-41CA-9EA0-20A50D4C4D62}"/>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8FE33E7A-84BD-4515-86BB-ACBBDE130198}"/>
              </a:ext>
            </a:extLst>
          </p:cNvPr>
          <p:cNvPicPr>
            <a:picLocks noChangeAspect="1"/>
          </p:cNvPicPr>
          <p:nvPr/>
        </p:nvPicPr>
        <p:blipFill rotWithShape="1">
          <a:blip r:embed="rId2"/>
          <a:srcRect l="1875" t="11111" r="1875" b="7778"/>
          <a:stretch/>
        </p:blipFill>
        <p:spPr>
          <a:xfrm>
            <a:off x="0" y="586508"/>
            <a:ext cx="12207312" cy="5786583"/>
          </a:xfrm>
          <a:prstGeom prst="rect">
            <a:avLst/>
          </a:prstGeom>
        </p:spPr>
      </p:pic>
    </p:spTree>
    <p:extLst>
      <p:ext uri="{BB962C8B-B14F-4D97-AF65-F5344CB8AC3E}">
        <p14:creationId xmlns:p14="http://schemas.microsoft.com/office/powerpoint/2010/main" val="37598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0098-E09B-43AD-9C5E-9DAE7A1F0F46}"/>
              </a:ext>
            </a:extLst>
          </p:cNvPr>
          <p:cNvSpPr>
            <a:spLocks noGrp="1"/>
          </p:cNvSpPr>
          <p:nvPr>
            <p:ph type="ctrTitle"/>
          </p:nvPr>
        </p:nvSpPr>
        <p:spPr/>
        <p:txBody>
          <a:bodyPr/>
          <a:lstStyle/>
          <a:p>
            <a:r>
              <a:rPr lang="en-GB" altLang="en-US" sz="4000" dirty="0">
                <a:latin typeface="Arial" panose="020B0604020202020204" pitchFamily="34" charset="0"/>
                <a:cs typeface="Arial" panose="020B0604020202020204" pitchFamily="34" charset="0"/>
              </a:rPr>
              <a:t>How to Conduct UHV-I</a:t>
            </a:r>
            <a:endParaRPr lang="en-IN" dirty="0"/>
          </a:p>
        </p:txBody>
      </p:sp>
      <p:sp>
        <p:nvSpPr>
          <p:cNvPr id="3" name="Subtitle 2">
            <a:extLst>
              <a:ext uri="{FF2B5EF4-FFF2-40B4-BE49-F238E27FC236}">
                <a16:creationId xmlns:a16="http://schemas.microsoft.com/office/drawing/2014/main" id="{5699CA6C-8B83-48D3-80C9-F106933838C1}"/>
              </a:ext>
            </a:extLst>
          </p:cNvPr>
          <p:cNvSpPr>
            <a:spLocks noGrp="1"/>
          </p:cNvSpPr>
          <p:nvPr>
            <p:ph type="subTitle" idx="1"/>
          </p:nvPr>
        </p:nvSpPr>
        <p:spPr>
          <a:xfrm>
            <a:off x="609600" y="3900488"/>
            <a:ext cx="11049000" cy="701731"/>
          </a:xfrm>
        </p:spPr>
        <p:txBody>
          <a:bodyPr/>
          <a:lstStyle/>
          <a:p>
            <a:r>
              <a:rPr lang="en-IN" dirty="0"/>
              <a:t>An Overview</a:t>
            </a:r>
          </a:p>
          <a:p>
            <a:r>
              <a:rPr lang="en-IN" dirty="0"/>
              <a:t>15 sessions of 1 to 1.5 hours each</a:t>
            </a:r>
          </a:p>
        </p:txBody>
      </p:sp>
    </p:spTree>
    <p:extLst>
      <p:ext uri="{BB962C8B-B14F-4D97-AF65-F5344CB8AC3E}">
        <p14:creationId xmlns:p14="http://schemas.microsoft.com/office/powerpoint/2010/main" val="10477495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438-875E-4E3F-B591-721B80AF9392}"/>
              </a:ext>
            </a:extLst>
          </p:cNvPr>
          <p:cNvSpPr>
            <a:spLocks noGrp="1"/>
          </p:cNvSpPr>
          <p:nvPr>
            <p:ph type="title"/>
          </p:nvPr>
        </p:nvSpPr>
        <p:spPr/>
        <p:txBody>
          <a:bodyPr/>
          <a:lstStyle/>
          <a:p>
            <a:r>
              <a:rPr lang="en-IN" dirty="0"/>
              <a:t>SIP YouTube Channel</a:t>
            </a:r>
          </a:p>
        </p:txBody>
      </p:sp>
      <p:sp>
        <p:nvSpPr>
          <p:cNvPr id="3" name="Text Placeholder 2">
            <a:extLst>
              <a:ext uri="{FF2B5EF4-FFF2-40B4-BE49-F238E27FC236}">
                <a16:creationId xmlns:a16="http://schemas.microsoft.com/office/drawing/2014/main" id="{1C631929-9FDD-4C11-972D-AB61F8277FE9}"/>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DACFA13F-D271-46A6-B87C-87EBAAC60049}"/>
              </a:ext>
            </a:extLst>
          </p:cNvPr>
          <p:cNvPicPr>
            <a:picLocks noChangeAspect="1"/>
          </p:cNvPicPr>
          <p:nvPr/>
        </p:nvPicPr>
        <p:blipFill rotWithShape="1">
          <a:blip r:embed="rId2"/>
          <a:srcRect l="5625" t="6666" r="1250" b="8889"/>
          <a:stretch/>
        </p:blipFill>
        <p:spPr>
          <a:xfrm>
            <a:off x="0" y="530332"/>
            <a:ext cx="11658600" cy="5946668"/>
          </a:xfrm>
          <a:prstGeom prst="rect">
            <a:avLst/>
          </a:prstGeom>
        </p:spPr>
      </p:pic>
    </p:spTree>
    <p:extLst>
      <p:ext uri="{BB962C8B-B14F-4D97-AF65-F5344CB8AC3E}">
        <p14:creationId xmlns:p14="http://schemas.microsoft.com/office/powerpoint/2010/main" val="11815456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D148-74F6-48B3-B566-DDD9408203E9}"/>
              </a:ext>
            </a:extLst>
          </p:cNvPr>
          <p:cNvSpPr>
            <a:spLocks noGrp="1"/>
          </p:cNvSpPr>
          <p:nvPr>
            <p:ph type="title"/>
          </p:nvPr>
        </p:nvSpPr>
        <p:spPr/>
        <p:txBody>
          <a:bodyPr/>
          <a:lstStyle/>
          <a:p>
            <a:r>
              <a:rPr lang="en-IN" dirty="0"/>
              <a:t>UHV Website</a:t>
            </a:r>
          </a:p>
        </p:txBody>
      </p:sp>
      <p:sp>
        <p:nvSpPr>
          <p:cNvPr id="3" name="Text Placeholder 2">
            <a:extLst>
              <a:ext uri="{FF2B5EF4-FFF2-40B4-BE49-F238E27FC236}">
                <a16:creationId xmlns:a16="http://schemas.microsoft.com/office/drawing/2014/main" id="{6C94BB24-E37A-4D75-87F4-3695D3FF19DE}"/>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941EE61C-DD83-4A16-9B11-308E4E65941B}"/>
              </a:ext>
            </a:extLst>
          </p:cNvPr>
          <p:cNvPicPr>
            <a:picLocks noChangeAspect="1"/>
          </p:cNvPicPr>
          <p:nvPr/>
        </p:nvPicPr>
        <p:blipFill rotWithShape="1">
          <a:blip r:embed="rId2"/>
          <a:srcRect t="6666" r="1875" b="7778"/>
          <a:stretch/>
        </p:blipFill>
        <p:spPr>
          <a:xfrm>
            <a:off x="76200" y="533400"/>
            <a:ext cx="11963400" cy="5867400"/>
          </a:xfrm>
          <a:prstGeom prst="rect">
            <a:avLst/>
          </a:prstGeom>
        </p:spPr>
      </p:pic>
    </p:spTree>
    <p:extLst>
      <p:ext uri="{BB962C8B-B14F-4D97-AF65-F5344CB8AC3E}">
        <p14:creationId xmlns:p14="http://schemas.microsoft.com/office/powerpoint/2010/main" val="15744181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014B-90FC-477C-ABFC-58D8F0EE0414}"/>
              </a:ext>
            </a:extLst>
          </p:cNvPr>
          <p:cNvSpPr>
            <a:spLocks noGrp="1"/>
          </p:cNvSpPr>
          <p:nvPr>
            <p:ph type="title"/>
          </p:nvPr>
        </p:nvSpPr>
        <p:spPr/>
        <p:txBody>
          <a:bodyPr/>
          <a:lstStyle/>
          <a:p>
            <a:r>
              <a:rPr lang="en-IN" dirty="0"/>
              <a:t>UHV YouTube Channel</a:t>
            </a:r>
          </a:p>
        </p:txBody>
      </p:sp>
      <p:sp>
        <p:nvSpPr>
          <p:cNvPr id="3" name="Text Placeholder 2">
            <a:extLst>
              <a:ext uri="{FF2B5EF4-FFF2-40B4-BE49-F238E27FC236}">
                <a16:creationId xmlns:a16="http://schemas.microsoft.com/office/drawing/2014/main" id="{C7740DA5-912D-47DB-8C61-42655E39EE1C}"/>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C047E4A6-3C57-423C-8D31-529C7A695F4A}"/>
              </a:ext>
            </a:extLst>
          </p:cNvPr>
          <p:cNvPicPr>
            <a:picLocks noChangeAspect="1"/>
          </p:cNvPicPr>
          <p:nvPr/>
        </p:nvPicPr>
        <p:blipFill rotWithShape="1">
          <a:blip r:embed="rId2"/>
          <a:srcRect t="6666" r="1250" b="7778"/>
          <a:stretch/>
        </p:blipFill>
        <p:spPr>
          <a:xfrm>
            <a:off x="76200" y="533400"/>
            <a:ext cx="12039600" cy="5867400"/>
          </a:xfrm>
          <a:prstGeom prst="rect">
            <a:avLst/>
          </a:prstGeom>
        </p:spPr>
      </p:pic>
    </p:spTree>
    <p:extLst>
      <p:ext uri="{BB962C8B-B14F-4D97-AF65-F5344CB8AC3E}">
        <p14:creationId xmlns:p14="http://schemas.microsoft.com/office/powerpoint/2010/main" val="209629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5C37-9941-4E34-B9FC-496986464C33}"/>
              </a:ext>
            </a:extLst>
          </p:cNvPr>
          <p:cNvSpPr>
            <a:spLocks noGrp="1"/>
          </p:cNvSpPr>
          <p:nvPr>
            <p:ph type="title"/>
          </p:nvPr>
        </p:nvSpPr>
        <p:spPr/>
        <p:txBody>
          <a:bodyPr/>
          <a:lstStyle/>
          <a:p>
            <a:r>
              <a:rPr lang="en-IN" dirty="0"/>
              <a:t>General Guidelines</a:t>
            </a:r>
          </a:p>
        </p:txBody>
      </p:sp>
      <p:sp>
        <p:nvSpPr>
          <p:cNvPr id="3" name="Text Placeholder 2">
            <a:extLst>
              <a:ext uri="{FF2B5EF4-FFF2-40B4-BE49-F238E27FC236}">
                <a16:creationId xmlns:a16="http://schemas.microsoft.com/office/drawing/2014/main" id="{720E7F1D-9453-4202-85E0-B0598DA8B1EA}"/>
              </a:ext>
            </a:extLst>
          </p:cNvPr>
          <p:cNvSpPr>
            <a:spLocks noGrp="1"/>
          </p:cNvSpPr>
          <p:nvPr>
            <p:ph type="body" sz="quarter" idx="13"/>
          </p:nvPr>
        </p:nvSpPr>
        <p:spPr/>
        <p:txBody>
          <a:bodyPr/>
          <a:lstStyle/>
          <a:p>
            <a:pPr marL="457200" indent="-457200">
              <a:buAutoNum type="arabicPeriod"/>
            </a:pPr>
            <a:r>
              <a:rPr lang="en-IN" dirty="0"/>
              <a:t>Conduct 15 sessions of 1.5 hours each in face-to-face mode in small groups of 20 students (only if not possible, use larger groups, shorter sessions or online mode)</a:t>
            </a:r>
          </a:p>
          <a:p>
            <a:pPr marL="457200" indent="-457200">
              <a:buAutoNum type="arabicPeriod"/>
            </a:pPr>
            <a:r>
              <a:rPr lang="en-IN" dirty="0"/>
              <a:t>Ensure that the guidelines (universal, rational, verifiable, leading to harmony)</a:t>
            </a:r>
          </a:p>
          <a:p>
            <a:pPr marL="457200" indent="-457200">
              <a:buFont typeface="Symbol" pitchFamily="18" charset="2"/>
              <a:buAutoNum type="arabicPeriod"/>
            </a:pPr>
            <a:r>
              <a:rPr lang="en-IN" dirty="0"/>
              <a:t>Connect their real life, their aspirations and concerns with the basic reality (underlying harmony). This will help students to develop interest in understanding</a:t>
            </a:r>
          </a:p>
          <a:p>
            <a:pPr marL="457200" indent="-457200">
              <a:buAutoNum type="arabicPeriod"/>
            </a:pPr>
            <a:r>
              <a:rPr lang="en-IN" dirty="0"/>
              <a:t>Keep the discussion live, natural and interactive (not instructive, made-up, artificial…)</a:t>
            </a:r>
          </a:p>
          <a:p>
            <a:pPr marL="457200" indent="-457200">
              <a:buAutoNum type="arabicPeriod"/>
            </a:pPr>
            <a:r>
              <a:rPr lang="en-IN" dirty="0"/>
              <a:t>Propose, encourage exploration (not preach, try to convince, get students to “agree”…)</a:t>
            </a:r>
          </a:p>
          <a:p>
            <a:pPr marL="457200" indent="-457200">
              <a:buAutoNum type="arabicPeriod"/>
            </a:pPr>
            <a:r>
              <a:rPr lang="en-IN" dirty="0"/>
              <a:t>Have continuity from one session to another, overall (not independent unconnected…)</a:t>
            </a:r>
          </a:p>
          <a:p>
            <a:pPr marL="457200" indent="-457200">
              <a:buAutoNum type="arabicPeriod"/>
            </a:pPr>
            <a:r>
              <a:rPr lang="en-IN" dirty="0"/>
              <a:t>Prepare well </a:t>
            </a:r>
          </a:p>
          <a:p>
            <a:pPr marL="457200" indent="-457200">
              <a:buAutoNum type="arabicPeriod"/>
            </a:pPr>
            <a:r>
              <a:rPr lang="en-IN" dirty="0"/>
              <a:t>Note specific suggestions for refinement</a:t>
            </a:r>
          </a:p>
          <a:p>
            <a:pPr marL="0" indent="0">
              <a:buNone/>
            </a:pPr>
            <a:endParaRPr lang="en-IN" dirty="0"/>
          </a:p>
        </p:txBody>
      </p:sp>
    </p:spTree>
    <p:extLst>
      <p:ext uri="{BB962C8B-B14F-4D97-AF65-F5344CB8AC3E}">
        <p14:creationId xmlns:p14="http://schemas.microsoft.com/office/powerpoint/2010/main" val="1961154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5FDE-FBC4-428F-948C-E08B520563BA}"/>
              </a:ext>
            </a:extLst>
          </p:cNvPr>
          <p:cNvSpPr>
            <a:spLocks noGrp="1"/>
          </p:cNvSpPr>
          <p:nvPr>
            <p:ph type="title"/>
          </p:nvPr>
        </p:nvSpPr>
        <p:spPr/>
        <p:txBody>
          <a:bodyPr/>
          <a:lstStyle/>
          <a:p>
            <a:endParaRPr lang="en-IN" dirty="0"/>
          </a:p>
        </p:txBody>
      </p:sp>
      <p:sp>
        <p:nvSpPr>
          <p:cNvPr id="3" name="Text Placeholder 2">
            <a:extLst>
              <a:ext uri="{FF2B5EF4-FFF2-40B4-BE49-F238E27FC236}">
                <a16:creationId xmlns:a16="http://schemas.microsoft.com/office/drawing/2014/main" id="{EFAF5DDE-C773-434C-8DA6-7D92A1AB2EF7}"/>
              </a:ext>
            </a:extLst>
          </p:cNvPr>
          <p:cNvSpPr>
            <a:spLocks noGrp="1"/>
          </p:cNvSpPr>
          <p:nvPr>
            <p:ph type="body" sz="quarter" idx="13"/>
          </p:nvPr>
        </p:nvSpPr>
        <p:spPr/>
        <p:txBody>
          <a:bodyPr/>
          <a:lstStyle/>
          <a:p>
            <a:pPr marL="0" indent="0">
              <a:buNone/>
            </a:pPr>
            <a:r>
              <a:rPr lang="en-IN" dirty="0"/>
              <a:t>Self</a:t>
            </a:r>
          </a:p>
          <a:p>
            <a:pPr marL="0" indent="0">
              <a:buNone/>
            </a:pPr>
            <a:endParaRPr lang="en-IN" dirty="0"/>
          </a:p>
          <a:p>
            <a:pPr marL="0" indent="0">
              <a:buNone/>
            </a:pPr>
            <a:r>
              <a:rPr lang="en-IN" dirty="0"/>
              <a:t>Self + Body</a:t>
            </a:r>
          </a:p>
          <a:p>
            <a:pPr marL="0" indent="0">
              <a:buNone/>
            </a:pPr>
            <a:endParaRPr lang="en-IN" dirty="0"/>
          </a:p>
          <a:p>
            <a:pPr marL="0" indent="0">
              <a:buNone/>
            </a:pPr>
            <a:r>
              <a:rPr lang="en-IN" dirty="0"/>
              <a:t>Other (human being, rest of Nature)</a:t>
            </a:r>
          </a:p>
        </p:txBody>
      </p:sp>
      <p:sp>
        <p:nvSpPr>
          <p:cNvPr id="5" name="TextBox 4">
            <a:extLst>
              <a:ext uri="{FF2B5EF4-FFF2-40B4-BE49-F238E27FC236}">
                <a16:creationId xmlns:a16="http://schemas.microsoft.com/office/drawing/2014/main" id="{6B445DB6-B498-40ED-B481-D701DD8F8558}"/>
              </a:ext>
            </a:extLst>
          </p:cNvPr>
          <p:cNvSpPr txBox="1"/>
          <p:nvPr/>
        </p:nvSpPr>
        <p:spPr>
          <a:xfrm>
            <a:off x="3382820" y="685800"/>
            <a:ext cx="6142180" cy="1785104"/>
          </a:xfrm>
          <a:prstGeom prst="rect">
            <a:avLst/>
          </a:prstGeom>
          <a:noFill/>
        </p:spPr>
        <p:txBody>
          <a:bodyPr wrap="square">
            <a:spAutoFit/>
          </a:bodyPr>
          <a:lstStyle/>
          <a:p>
            <a:pPr marL="0" indent="0" algn="ctr">
              <a:buNone/>
            </a:pPr>
            <a:r>
              <a:rPr lang="en-IN" sz="2200" dirty="0"/>
              <a:t>Understanding</a:t>
            </a:r>
          </a:p>
          <a:p>
            <a:pPr marL="0" indent="0" algn="ctr">
              <a:buNone/>
            </a:pPr>
            <a:r>
              <a:rPr lang="en-IN" sz="2200" dirty="0"/>
              <a:t>Thinking</a:t>
            </a:r>
          </a:p>
          <a:p>
            <a:pPr marL="0" indent="0" algn="ctr">
              <a:buNone/>
            </a:pPr>
            <a:r>
              <a:rPr lang="en-IN" sz="2200" dirty="0"/>
              <a:t>Doing</a:t>
            </a:r>
          </a:p>
          <a:p>
            <a:pPr marL="0" indent="0" algn="ctr">
              <a:buNone/>
            </a:pPr>
            <a:endParaRPr lang="en-IN" sz="2200" dirty="0"/>
          </a:p>
          <a:p>
            <a:pPr marL="0" indent="0" algn="ctr">
              <a:buNone/>
            </a:pPr>
            <a:r>
              <a:rPr lang="en-IN" sz="2200" dirty="0"/>
              <a:t>External Interaction</a:t>
            </a:r>
          </a:p>
        </p:txBody>
      </p:sp>
    </p:spTree>
    <p:extLst>
      <p:ext uri="{BB962C8B-B14F-4D97-AF65-F5344CB8AC3E}">
        <p14:creationId xmlns:p14="http://schemas.microsoft.com/office/powerpoint/2010/main" val="224683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4A2C46-EF67-4263-8414-D5C96A6F5EC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UHV-I Module</a:t>
            </a:r>
          </a:p>
        </p:txBody>
      </p:sp>
      <p:sp>
        <p:nvSpPr>
          <p:cNvPr id="17411" name="Text Placeholder 1">
            <a:extLst>
              <a:ext uri="{FF2B5EF4-FFF2-40B4-BE49-F238E27FC236}">
                <a16:creationId xmlns:a16="http://schemas.microsoft.com/office/drawing/2014/main" id="{980F21F4-2D44-470F-9DFF-55F7D776B0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AC89847-5552-4A02-8C1F-49CBF2800BC7}"/>
              </a:ext>
            </a:extLst>
          </p:cNvPr>
          <p:cNvGraphicFramePr>
            <a:graphicFrameLocks noGrp="1"/>
          </p:cNvGraphicFramePr>
          <p:nvPr>
            <p:extLst>
              <p:ext uri="{D42A27DB-BD31-4B8C-83A1-F6EECF244321}">
                <p14:modId xmlns:p14="http://schemas.microsoft.com/office/powerpoint/2010/main" val="120455923"/>
              </p:ext>
            </p:extLst>
          </p:nvPr>
        </p:nvGraphicFramePr>
        <p:xfrm>
          <a:off x="0" y="533400"/>
          <a:ext cx="12191999" cy="5943600"/>
        </p:xfrm>
        <a:graphic>
          <a:graphicData uri="http://schemas.openxmlformats.org/drawingml/2006/table">
            <a:tbl>
              <a:tblPr firstRow="1" firstCol="1" bandRow="1">
                <a:tableStyleId>{5C22544A-7EE6-4342-B048-85BDC9FD1C3A}</a:tableStyleId>
              </a:tblPr>
              <a:tblGrid>
                <a:gridCol w="1297282">
                  <a:extLst>
                    <a:ext uri="{9D8B030D-6E8A-4147-A177-3AD203B41FA5}">
                      <a16:colId xmlns:a16="http://schemas.microsoft.com/office/drawing/2014/main" val="20000"/>
                    </a:ext>
                  </a:extLst>
                </a:gridCol>
                <a:gridCol w="2131947">
                  <a:extLst>
                    <a:ext uri="{9D8B030D-6E8A-4147-A177-3AD203B41FA5}">
                      <a16:colId xmlns:a16="http://schemas.microsoft.com/office/drawing/2014/main" val="20001"/>
                    </a:ext>
                  </a:extLst>
                </a:gridCol>
                <a:gridCol w="4509890">
                  <a:extLst>
                    <a:ext uri="{9D8B030D-6E8A-4147-A177-3AD203B41FA5}">
                      <a16:colId xmlns:a16="http://schemas.microsoft.com/office/drawing/2014/main" val="20002"/>
                    </a:ext>
                  </a:extLst>
                </a:gridCol>
                <a:gridCol w="4252880">
                  <a:extLst>
                    <a:ext uri="{9D8B030D-6E8A-4147-A177-3AD203B41FA5}">
                      <a16:colId xmlns:a16="http://schemas.microsoft.com/office/drawing/2014/main" val="20003"/>
                    </a:ext>
                  </a:extLst>
                </a:gridCol>
              </a:tblGrid>
              <a:tr h="639704">
                <a:tc>
                  <a:txBody>
                    <a:bodyPr/>
                    <a:lstStyle/>
                    <a:p>
                      <a:pPr marL="0" marR="0" algn="just">
                        <a:lnSpc>
                          <a:spcPct val="107000"/>
                        </a:lnSpc>
                        <a:spcBef>
                          <a:spcPts val="0"/>
                        </a:spcBef>
                        <a:spcAft>
                          <a:spcPts val="0"/>
                        </a:spcAft>
                      </a:pPr>
                      <a:r>
                        <a:rPr lang="en-US" sz="2000" dirty="0">
                          <a:solidFill>
                            <a:schemeClr val="tx1"/>
                          </a:solidFill>
                          <a:effectLst/>
                        </a:rPr>
                        <a:t>Session</a:t>
                      </a:r>
                    </a:p>
                    <a:p>
                      <a:pPr marL="0" marR="0" algn="just">
                        <a:lnSpc>
                          <a:spcPct val="107000"/>
                        </a:lnSpc>
                        <a:spcBef>
                          <a:spcPts val="0"/>
                        </a:spcBef>
                        <a:spcAft>
                          <a:spcPts val="0"/>
                        </a:spcAft>
                      </a:pPr>
                      <a:r>
                        <a:rPr lang="en-US" sz="20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Topic Title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l">
                        <a:lnSpc>
                          <a:spcPct val="107000"/>
                        </a:lnSpc>
                        <a:spcBef>
                          <a:spcPts val="0"/>
                        </a:spcBef>
                        <a:spcAft>
                          <a:spcPts val="0"/>
                        </a:spcAft>
                      </a:pPr>
                      <a:r>
                        <a:rPr lang="en-US" sz="2000" dirty="0">
                          <a:solidFill>
                            <a:schemeClr val="tx1"/>
                          </a:solidFill>
                          <a:effectLst/>
                        </a:rPr>
                        <a:t>Basic Realities</a:t>
                      </a:r>
                      <a:br>
                        <a:rPr lang="en-US" sz="2000" dirty="0">
                          <a:solidFill>
                            <a:schemeClr val="tx1"/>
                          </a:solidFill>
                          <a:effectLst/>
                        </a:rPr>
                      </a:br>
                      <a:r>
                        <a:rPr lang="en-US" sz="2000" dirty="0">
                          <a:solidFill>
                            <a:schemeClr val="tx1"/>
                          </a:solidFill>
                          <a:effectLst/>
                        </a:rPr>
                        <a:t>(underlying harmony)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0"/>
                  </a:ext>
                </a:extLst>
              </a:tr>
              <a:tr h="639704">
                <a:tc>
                  <a:txBody>
                    <a:bodyPr/>
                    <a:lstStyle/>
                    <a:p>
                      <a:pPr marL="0" marR="0" algn="just">
                        <a:lnSpc>
                          <a:spcPct val="107000"/>
                        </a:lnSpc>
                        <a:spcBef>
                          <a:spcPts val="0"/>
                        </a:spcBef>
                        <a:spcAft>
                          <a:spcPts val="0"/>
                        </a:spcAft>
                      </a:pPr>
                      <a:r>
                        <a:rPr lang="en-US" sz="2000">
                          <a:solidFill>
                            <a:schemeClr val="tx1"/>
                          </a:solidFill>
                          <a:effectLst/>
                        </a:rPr>
                        <a:t>1</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tx1"/>
                          </a:solidFill>
                          <a:effectLst/>
                        </a:rPr>
                        <a:t>Welcome and Introductions</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tx1"/>
                          </a:solidFill>
                          <a:effectLst/>
                        </a:rPr>
                        <a:t>Getting to know each other</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Mangal"/>
                        </a:rPr>
                        <a:t>Basic need to relate</a:t>
                      </a:r>
                    </a:p>
                  </a:txBody>
                  <a:tcPr marL="59407" marR="59407" marT="0" marB="0"/>
                </a:tc>
                <a:extLst>
                  <a:ext uri="{0D108BD9-81ED-4DB2-BD59-A6C34878D82A}">
                    <a16:rowId xmlns:a16="http://schemas.microsoft.com/office/drawing/2014/main" val="10001"/>
                  </a:ext>
                </a:extLst>
              </a:tr>
              <a:tr h="1427915">
                <a:tc>
                  <a:txBody>
                    <a:bodyPr/>
                    <a:lstStyle/>
                    <a:p>
                      <a:pPr marL="0" marR="0" algn="just">
                        <a:lnSpc>
                          <a:spcPct val="107000"/>
                        </a:lnSpc>
                        <a:spcBef>
                          <a:spcPts val="0"/>
                        </a:spcBef>
                        <a:spcAft>
                          <a:spcPts val="0"/>
                        </a:spcAft>
                      </a:pPr>
                      <a:r>
                        <a:rPr lang="en-US" sz="2000">
                          <a:solidFill>
                            <a:schemeClr val="tx1"/>
                          </a:solidFill>
                          <a:effectLst/>
                        </a:rPr>
                        <a:t>2 and 3</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tx1"/>
                          </a:solidFill>
                          <a:effectLst/>
                        </a:rPr>
                        <a:t>Individual academic, career…</a:t>
                      </a:r>
                    </a:p>
                    <a:p>
                      <a:pPr marL="0" marR="0" algn="just">
                        <a:lnSpc>
                          <a:spcPct val="107000"/>
                        </a:lnSpc>
                        <a:spcBef>
                          <a:spcPts val="0"/>
                        </a:spcBef>
                        <a:spcAft>
                          <a:spcPts val="0"/>
                        </a:spcAft>
                      </a:pPr>
                      <a:r>
                        <a:rPr lang="en-US" sz="2000">
                          <a:solidFill>
                            <a:schemeClr val="tx1"/>
                          </a:solidFill>
                          <a:effectLst/>
                        </a:rPr>
                        <a:t>Expectations of family, peers, society, nation…</a:t>
                      </a:r>
                    </a:p>
                    <a:p>
                      <a:pPr marL="0" marR="0" algn="just">
                        <a:lnSpc>
                          <a:spcPct val="107000"/>
                        </a:lnSpc>
                        <a:spcBef>
                          <a:spcPts val="0"/>
                        </a:spcBef>
                        <a:spcAft>
                          <a:spcPts val="0"/>
                        </a:spcAft>
                      </a:pPr>
                      <a:r>
                        <a:rPr lang="en-US" sz="2000">
                          <a:solidFill>
                            <a:schemeClr val="tx1"/>
                          </a:solidFill>
                          <a:effectLst/>
                        </a:rPr>
                        <a:t>Fixing one’s goals</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Basic human aspirations and their fulfilment</a:t>
                      </a:r>
                    </a:p>
                    <a:p>
                      <a:pPr marL="0" marR="0" algn="just">
                        <a:lnSpc>
                          <a:spcPct val="107000"/>
                        </a:lnSpc>
                        <a:spcBef>
                          <a:spcPts val="0"/>
                        </a:spcBef>
                        <a:spcAft>
                          <a:spcPts val="0"/>
                        </a:spcAft>
                      </a:pPr>
                      <a:r>
                        <a:rPr lang="en-US" sz="2000" dirty="0">
                          <a:solidFill>
                            <a:schemeClr val="tx1"/>
                          </a:solidFill>
                          <a:effectLst/>
                        </a:rPr>
                        <a:t>Need for a holistic, humane world-vision, Self-exploration</a:t>
                      </a:r>
                    </a:p>
                  </a:txBody>
                  <a:tcPr marL="59407" marR="59407" marT="0" marB="0"/>
                </a:tc>
                <a:extLst>
                  <a:ext uri="{0D108BD9-81ED-4DB2-BD59-A6C34878D82A}">
                    <a16:rowId xmlns:a16="http://schemas.microsoft.com/office/drawing/2014/main" val="10002"/>
                  </a:ext>
                </a:extLst>
              </a:tr>
              <a:tr h="1758093">
                <a:tc>
                  <a:txBody>
                    <a:bodyPr/>
                    <a:lstStyle/>
                    <a:p>
                      <a:pPr marL="0" marR="0" algn="just">
                        <a:lnSpc>
                          <a:spcPct val="107000"/>
                        </a:lnSpc>
                        <a:spcBef>
                          <a:spcPts val="0"/>
                        </a:spcBef>
                        <a:spcAft>
                          <a:spcPts val="0"/>
                        </a:spcAft>
                      </a:pPr>
                      <a:r>
                        <a:rPr lang="en-US" sz="2000">
                          <a:solidFill>
                            <a:schemeClr val="tx1"/>
                          </a:solidFill>
                          <a:effectLst/>
                        </a:rPr>
                        <a:t>4 and 5</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Self-Management</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Self-confidence, peer pressure, time management, anger, stress…</a:t>
                      </a:r>
                    </a:p>
                    <a:p>
                      <a:pPr marL="0" marR="0" algn="just">
                        <a:lnSpc>
                          <a:spcPct val="107000"/>
                        </a:lnSpc>
                        <a:spcBef>
                          <a:spcPts val="0"/>
                        </a:spcBef>
                        <a:spcAft>
                          <a:spcPts val="0"/>
                        </a:spcAft>
                      </a:pPr>
                      <a:r>
                        <a:rPr lang="en-US" sz="2000" dirty="0">
                          <a:solidFill>
                            <a:schemeClr val="tx1"/>
                          </a:solidFill>
                          <a:effectLst/>
                        </a:rPr>
                        <a:t>Personality development, self-improvement…</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Happiness</a:t>
                      </a:r>
                    </a:p>
                    <a:p>
                      <a:pPr marL="0" marR="0" algn="just">
                        <a:lnSpc>
                          <a:spcPct val="107000"/>
                        </a:lnSpc>
                        <a:spcBef>
                          <a:spcPts val="0"/>
                        </a:spcBef>
                        <a:spcAft>
                          <a:spcPts val="0"/>
                        </a:spcAft>
                      </a:pPr>
                      <a:r>
                        <a:rPr lang="en-US" sz="2000" dirty="0">
                          <a:solidFill>
                            <a:schemeClr val="tx1"/>
                          </a:solidFill>
                          <a:effectLst/>
                        </a:rPr>
                        <a:t>Harmony in the human being</a:t>
                      </a:r>
                    </a:p>
                    <a:p>
                      <a:pPr marL="0" marR="0" algn="just">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Mangal"/>
                        </a:rPr>
                        <a:t>Harmony in the Family</a:t>
                      </a:r>
                    </a:p>
                  </a:txBody>
                  <a:tcPr marL="59407" marR="59407" marT="0" marB="0"/>
                </a:tc>
                <a:extLst>
                  <a:ext uri="{0D108BD9-81ED-4DB2-BD59-A6C34878D82A}">
                    <a16:rowId xmlns:a16="http://schemas.microsoft.com/office/drawing/2014/main" val="10003"/>
                  </a:ext>
                </a:extLst>
              </a:tr>
              <a:tr h="1478184">
                <a:tc>
                  <a:txBody>
                    <a:bodyPr/>
                    <a:lstStyle/>
                    <a:p>
                      <a:pPr marL="0" marR="0" algn="just">
                        <a:lnSpc>
                          <a:spcPct val="107000"/>
                        </a:lnSpc>
                        <a:spcBef>
                          <a:spcPts val="0"/>
                        </a:spcBef>
                        <a:spcAft>
                          <a:spcPts val="0"/>
                        </a:spcAft>
                      </a:pPr>
                      <a:r>
                        <a:rPr lang="en-US" sz="2000">
                          <a:solidFill>
                            <a:schemeClr val="tx1"/>
                          </a:solidFill>
                          <a:effectLst/>
                        </a:rPr>
                        <a:t>6 and 7</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tx1"/>
                          </a:solidFill>
                          <a:effectLst/>
                        </a:rPr>
                        <a:t>Health</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Health issues, healthy diet, healthy lifestyle</a:t>
                      </a:r>
                    </a:p>
                    <a:p>
                      <a:pPr marL="0" marR="0" algn="just">
                        <a:lnSpc>
                          <a:spcPct val="107000"/>
                        </a:lnSpc>
                        <a:spcBef>
                          <a:spcPts val="0"/>
                        </a:spcBef>
                        <a:spcAft>
                          <a:spcPts val="0"/>
                        </a:spcAft>
                      </a:pPr>
                      <a:r>
                        <a:rPr lang="en-US" sz="2000" dirty="0">
                          <a:solidFill>
                            <a:schemeClr val="tx1"/>
                          </a:solidFill>
                          <a:effectLst/>
                        </a:rPr>
                        <a:t>Hostel life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Harmony of the Self and Body</a:t>
                      </a:r>
                    </a:p>
                    <a:p>
                      <a:pPr marL="0" marR="0" algn="just">
                        <a:lnSpc>
                          <a:spcPct val="107000"/>
                        </a:lnSpc>
                        <a:spcBef>
                          <a:spcPts val="0"/>
                        </a:spcBef>
                        <a:spcAft>
                          <a:spcPts val="0"/>
                        </a:spcAft>
                      </a:pPr>
                      <a:r>
                        <a:rPr lang="en-US" sz="2000" dirty="0">
                          <a:solidFill>
                            <a:schemeClr val="tx1"/>
                          </a:solidFill>
                          <a:effectLst/>
                        </a:rPr>
                        <a:t>Mental and physical health</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74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UHV-I Module…</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dirty="0">
                          <a:solidFill>
                            <a:schemeClr val="tx1"/>
                          </a:solidFill>
                          <a:effectLst/>
                        </a:rPr>
                        <a:t>8, 9, 10 and 11</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0" kern="1200" dirty="0">
                          <a:solidFill>
                            <a:schemeClr val="tx1"/>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0" kern="1200" dirty="0">
                          <a:solidFill>
                            <a:schemeClr val="tx1"/>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0" kern="1200" dirty="0">
                          <a:solidFill>
                            <a:schemeClr val="tx1"/>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0" kern="1200" dirty="0">
                          <a:solidFill>
                            <a:schemeClr val="tx1"/>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0" kern="1200" dirty="0">
                          <a:solidFill>
                            <a:schemeClr val="tx1"/>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0" kern="1200" dirty="0">
                          <a:solidFill>
                            <a:schemeClr val="tx1"/>
                          </a:solidFill>
                          <a:effectLst/>
                          <a:latin typeface="+mn-lt"/>
                          <a:ea typeface="+mn-ea"/>
                          <a:cs typeface="+mn-cs"/>
                        </a:rPr>
                        <a:t>Harmony in the Family</a:t>
                      </a:r>
                      <a:br>
                        <a:rPr lang="en-US" sz="2000" b="0" kern="1200" dirty="0">
                          <a:solidFill>
                            <a:schemeClr val="tx1"/>
                          </a:solidFill>
                          <a:effectLst/>
                          <a:latin typeface="+mn-lt"/>
                          <a:ea typeface="+mn-ea"/>
                          <a:cs typeface="+mn-cs"/>
                        </a:rPr>
                      </a:br>
                      <a:r>
                        <a:rPr lang="en-US" sz="2000" b="0" kern="1200" dirty="0">
                          <a:solidFill>
                            <a:schemeClr val="tx1"/>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dirty="0">
                          <a:solidFill>
                            <a:schemeClr val="tx1"/>
                          </a:solidFill>
                          <a:effectLst/>
                        </a:rPr>
                        <a:t>12</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tx1"/>
                          </a:solidFill>
                          <a:effectLst/>
                        </a:rPr>
                        <a:t>Society</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tx1"/>
                          </a:solidFill>
                          <a:effectLst/>
                        </a:rPr>
                        <a:t>Participation in society</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tx1"/>
                          </a:solidFill>
                          <a:effectLst/>
                        </a:rPr>
                        <a:t>Harmony in the society</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a:solidFill>
                            <a:schemeClr val="tx1"/>
                          </a:solidFill>
                          <a:effectLst/>
                        </a:rPr>
                        <a:t>13</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tx1"/>
                          </a:solidFill>
                          <a:effectLst/>
                        </a:rPr>
                        <a:t>Natural Environment</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tx1"/>
                          </a:solidFill>
                          <a:effectLst/>
                        </a:rPr>
                        <a:t>Participation in nature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tx1"/>
                          </a:solidFill>
                          <a:effectLst/>
                        </a:rPr>
                        <a:t>Harmony in nature/existence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a:solidFill>
                            <a:schemeClr val="tx1"/>
                          </a:solidFill>
                          <a:effectLst/>
                        </a:rPr>
                        <a:t>14</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tx1"/>
                          </a:solidFill>
                          <a:effectLst/>
                        </a:rPr>
                        <a:t>Sum Up</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tx1"/>
                          </a:solidFill>
                          <a:effectLst/>
                        </a:rPr>
                        <a:t>Review role of education</a:t>
                      </a:r>
                    </a:p>
                    <a:p>
                      <a:pPr marL="0" marR="0" algn="just">
                        <a:lnSpc>
                          <a:spcPct val="107000"/>
                        </a:lnSpc>
                        <a:spcBef>
                          <a:spcPts val="0"/>
                        </a:spcBef>
                        <a:spcAft>
                          <a:spcPts val="0"/>
                        </a:spcAft>
                      </a:pPr>
                      <a:r>
                        <a:rPr lang="en-US" sz="2000" dirty="0">
                          <a:solidFill>
                            <a:schemeClr val="tx1"/>
                          </a:solidFill>
                          <a:effectLst/>
                        </a:rPr>
                        <a:t>Need for a holistic, humane world-vision</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tx1"/>
                          </a:solidFill>
                          <a:effectLst/>
                        </a:rPr>
                        <a:t>Information about UHV-II course,</a:t>
                      </a:r>
                    </a:p>
                    <a:p>
                      <a:pPr marL="0" marR="0" algn="just">
                        <a:lnSpc>
                          <a:spcPct val="107000"/>
                        </a:lnSpc>
                        <a:spcBef>
                          <a:spcPts val="0"/>
                        </a:spcBef>
                        <a:spcAft>
                          <a:spcPts val="0"/>
                        </a:spcAft>
                      </a:pPr>
                      <a:r>
                        <a:rPr lang="en-US" sz="2000" dirty="0">
                          <a:solidFill>
                            <a:schemeClr val="tx1"/>
                          </a:solidFill>
                          <a:effectLst/>
                        </a:rPr>
                        <a:t>mentor and buddy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tx1"/>
                          </a:solidFill>
                          <a:effectLst/>
                        </a:rPr>
                        <a:t>15</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tx1"/>
                          </a:solidFill>
                          <a:effectLst/>
                        </a:rPr>
                        <a:t>Self-evaluation and Closure</a:t>
                      </a:r>
                      <a:endParaRPr lang="en-US" sz="200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tx1"/>
                          </a:solidFill>
                          <a:effectLst/>
                        </a:rPr>
                        <a:t>Sharing and feedback</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467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0">
            <a:extLst>
              <a:ext uri="{FF2B5EF4-FFF2-40B4-BE49-F238E27FC236}">
                <a16:creationId xmlns:a16="http://schemas.microsoft.com/office/drawing/2014/main" id="{9846715F-C259-405E-8610-2ACA5448B5C8}"/>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1</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Welcome and Introductions</a:t>
            </a:r>
            <a:br>
              <a:rPr lang="en-GB" altLang="en-US" sz="3600" dirty="0">
                <a:latin typeface="Arial" panose="020B0604020202020204" pitchFamily="34" charset="0"/>
                <a:cs typeface="Arial" panose="020B0604020202020204" pitchFamily="34" charset="0"/>
              </a:rPr>
            </a:br>
            <a:r>
              <a:rPr lang="en-GB" altLang="en-US" sz="2200" dirty="0">
                <a:latin typeface="Arial" panose="020B0604020202020204" pitchFamily="34" charset="0"/>
                <a:cs typeface="Arial" panose="020B0604020202020204" pitchFamily="34" charset="0"/>
              </a:rPr>
              <a:t>Let’s get to know each other!</a:t>
            </a:r>
            <a:br>
              <a:rPr lang="en-GB" altLang="en-US" sz="2200" dirty="0">
                <a:latin typeface="Arial" panose="020B0604020202020204" pitchFamily="34" charset="0"/>
                <a:cs typeface="Arial" panose="020B0604020202020204" pitchFamily="34" charset="0"/>
              </a:rPr>
            </a:br>
            <a:br>
              <a:rPr lang="en-GB" altLang="en-US" sz="2200" dirty="0">
                <a:latin typeface="Arial" panose="020B0604020202020204" pitchFamily="34" charset="0"/>
                <a:cs typeface="Arial" panose="020B0604020202020204" pitchFamily="34" charset="0"/>
              </a:rPr>
            </a:br>
            <a:br>
              <a:rPr lang="en-GB" altLang="en-US" sz="2200" dirty="0">
                <a:latin typeface="Arial" panose="020B0604020202020204" pitchFamily="34" charset="0"/>
                <a:cs typeface="Arial" panose="020B0604020202020204" pitchFamily="34" charset="0"/>
              </a:rPr>
            </a:br>
            <a:br>
              <a:rPr lang="en-GB" altLang="en-US" sz="2200" dirty="0">
                <a:latin typeface="Arial" panose="020B0604020202020204" pitchFamily="34" charset="0"/>
                <a:cs typeface="Arial" panose="020B0604020202020204" pitchFamily="34" charset="0"/>
              </a:rPr>
            </a:br>
            <a:br>
              <a:rPr lang="en-GB" altLang="en-US" sz="2200" dirty="0">
                <a:latin typeface="Arial" panose="020B0604020202020204" pitchFamily="34" charset="0"/>
                <a:cs typeface="Arial" panose="020B0604020202020204" pitchFamily="34" charset="0"/>
              </a:rPr>
            </a:br>
            <a:br>
              <a:rPr lang="en-GB" altLang="en-US" sz="2200" dirty="0">
                <a:latin typeface="Arial" panose="020B0604020202020204" pitchFamily="34" charset="0"/>
                <a:cs typeface="Arial" panose="020B0604020202020204" pitchFamily="34" charset="0"/>
              </a:rPr>
            </a:br>
            <a:br>
              <a:rPr lang="en-GB" altLang="en-US" sz="2200" dirty="0">
                <a:latin typeface="Arial" panose="020B0604020202020204" pitchFamily="34" charset="0"/>
                <a:cs typeface="Arial" panose="020B0604020202020204" pitchFamily="34" charset="0"/>
              </a:rPr>
            </a:br>
            <a:br>
              <a:rPr lang="en-GB" altLang="en-US" sz="2200" dirty="0">
                <a:latin typeface="Arial" panose="020B0604020202020204" pitchFamily="34" charset="0"/>
                <a:cs typeface="Arial" panose="020B0604020202020204" pitchFamily="34" charset="0"/>
              </a:rPr>
            </a:br>
            <a:br>
              <a:rPr lang="en-GB" altLang="en-US" sz="2200" dirty="0">
                <a:latin typeface="Arial" panose="020B0604020202020204" pitchFamily="34" charset="0"/>
                <a:cs typeface="Arial" panose="020B0604020202020204" pitchFamily="34" charset="0"/>
              </a:rPr>
            </a:br>
            <a:endParaRPr lang="en-GB" altLang="en-US" sz="2200" dirty="0">
              <a:latin typeface="Arial" panose="020B0604020202020204" pitchFamily="34" charset="0"/>
              <a:cs typeface="Arial" panose="020B0604020202020204" pitchFamily="34" charset="0"/>
            </a:endParaRPr>
          </a:p>
        </p:txBody>
      </p:sp>
      <p:sp>
        <p:nvSpPr>
          <p:cNvPr id="8195" name="Rectangle 1">
            <a:extLst>
              <a:ext uri="{FF2B5EF4-FFF2-40B4-BE49-F238E27FC236}">
                <a16:creationId xmlns:a16="http://schemas.microsoft.com/office/drawing/2014/main" id="{2AAE58AE-35B0-4282-8119-BE00407FCAFB}"/>
              </a:ext>
            </a:extLst>
          </p:cNvPr>
          <p:cNvSpPr>
            <a:spLocks noChangeArrowheads="1"/>
          </p:cNvSpPr>
          <p:nvPr/>
        </p:nvSpPr>
        <p:spPr bwMode="auto">
          <a:xfrm>
            <a:off x="1549400" y="5368925"/>
            <a:ext cx="90678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200">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EAE4956F-6ACB-4A6B-BF60-82C570784D2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0243" name="Picture 3">
            <a:extLst>
              <a:ext uri="{FF2B5EF4-FFF2-40B4-BE49-F238E27FC236}">
                <a16:creationId xmlns:a16="http://schemas.microsoft.com/office/drawing/2014/main" id="{5C443B3A-8936-4858-B2E6-0BF386AC1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45"/>
          <a:stretch>
            <a:fillRect/>
          </a:stretch>
        </p:blipFill>
        <p:spPr bwMode="auto">
          <a:xfrm>
            <a:off x="0" y="0"/>
            <a:ext cx="12192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Placeholder 3">
            <a:extLst>
              <a:ext uri="{FF2B5EF4-FFF2-40B4-BE49-F238E27FC236}">
                <a16:creationId xmlns:a16="http://schemas.microsoft.com/office/drawing/2014/main" id="{3E068D24-3FB4-4098-8F72-FC4448BA27D9}"/>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indent="0">
              <a:buFont typeface="Symbol" pitchFamily="18" charset="2"/>
              <a:buNone/>
            </a:pPr>
            <a:r>
              <a:rPr lang="en-IN" altLang="en-US" b="1" dirty="0"/>
              <a:t>Goal:</a:t>
            </a:r>
            <a:r>
              <a:rPr lang="en-IN" altLang="en-US" dirty="0"/>
              <a:t> To develop a conducive teacher-taught environment</a:t>
            </a:r>
          </a:p>
          <a:p>
            <a:pPr marL="0" indent="0">
              <a:buFont typeface="Symbol" pitchFamily="18" charset="2"/>
              <a:buNone/>
            </a:pPr>
            <a:r>
              <a:rPr lang="en-IN" altLang="en-US" b="1" dirty="0"/>
              <a:t>Activity:</a:t>
            </a:r>
            <a:r>
              <a:rPr lang="en-IN" altLang="en-US" dirty="0"/>
              <a:t> Introductions of faculty and students</a:t>
            </a:r>
          </a:p>
          <a:p>
            <a:pPr marL="0" indent="0">
              <a:buFont typeface="Symbol" pitchFamily="18" charset="2"/>
              <a:buNone/>
            </a:pPr>
            <a:endParaRPr lang="en-IN" altLang="en-US" dirty="0"/>
          </a:p>
          <a:p>
            <a:pPr marL="0" indent="0">
              <a:buFont typeface="Symbol" pitchFamily="18" charset="2"/>
              <a:buNone/>
            </a:pPr>
            <a:r>
              <a:rPr lang="en-IN" altLang="en-US" b="1" dirty="0"/>
              <a:t>Introduction of Faculty</a:t>
            </a:r>
          </a:p>
          <a:p>
            <a:pPr marL="0" indent="0">
              <a:buFont typeface="Symbol" pitchFamily="18" charset="2"/>
              <a:buNone/>
            </a:pPr>
            <a:r>
              <a:rPr lang="en-IN" altLang="en-US" dirty="0"/>
              <a:t>Name:</a:t>
            </a:r>
          </a:p>
          <a:p>
            <a:pPr marL="0" indent="0">
              <a:buFont typeface="Symbol" pitchFamily="18" charset="2"/>
              <a:buNone/>
            </a:pPr>
            <a:r>
              <a:rPr lang="en-IN" altLang="en-US" dirty="0"/>
              <a:t>Place to which I belong (root):</a:t>
            </a:r>
          </a:p>
          <a:p>
            <a:pPr marL="0" indent="0">
              <a:buFont typeface="Symbol" pitchFamily="18" charset="2"/>
              <a:buNone/>
            </a:pPr>
            <a:r>
              <a:rPr lang="en-IN" altLang="en-US" dirty="0"/>
              <a:t>Educational background:</a:t>
            </a:r>
          </a:p>
          <a:p>
            <a:pPr marL="0" indent="0">
              <a:buFont typeface="Symbol" pitchFamily="18" charset="2"/>
              <a:buNone/>
            </a:pPr>
            <a:r>
              <a:rPr lang="en-IN" altLang="en-US" dirty="0"/>
              <a:t>Role in the college / university: </a:t>
            </a:r>
          </a:p>
          <a:p>
            <a:pPr marL="0" indent="0">
              <a:buFont typeface="Symbol" pitchFamily="18" charset="2"/>
              <a:buNone/>
            </a:pPr>
            <a:r>
              <a:rPr lang="en-IN" altLang="en-US" dirty="0"/>
              <a:t>Family background: parents, siblings, spouse, children:</a:t>
            </a:r>
          </a:p>
          <a:p>
            <a:pPr marL="0" indent="0">
              <a:buFont typeface="Symbol" pitchFamily="18" charset="2"/>
              <a:buNone/>
            </a:pPr>
            <a:endParaRPr lang="en-IN" altLang="en-US" dirty="0"/>
          </a:p>
          <a:p>
            <a:pPr marL="0" indent="0">
              <a:buFont typeface="Symbol" pitchFamily="18" charset="2"/>
              <a:buNone/>
            </a:pPr>
            <a:r>
              <a:rPr lang="en-IN" altLang="en-US" dirty="0"/>
              <a:t>Share an incident from your life or something you have understood which will connect to why you volunteered to facilitate the UHV session as a co-explorer, e.g., </a:t>
            </a:r>
          </a:p>
          <a:p>
            <a:pPr marL="0" indent="0">
              <a:buFont typeface="Symbol" pitchFamily="18" charset="2"/>
              <a:buNone/>
            </a:pPr>
            <a:r>
              <a:rPr lang="en-IN" altLang="en-US" i="1" dirty="0">
                <a:solidFill>
                  <a:srgbClr val="1E00AA"/>
                </a:solidFill>
              </a:rPr>
              <a:t>I will be your faculty co-explorer for this UHV orientation / I will be your mentor starting now till you leave the college (and maybe beyond that)</a:t>
            </a:r>
            <a:endParaRPr altLang="en-US" i="1" dirty="0">
              <a:solidFill>
                <a:srgbClr val="1E00AA"/>
              </a:solidFill>
            </a:endParaRPr>
          </a:p>
        </p:txBody>
      </p:sp>
      <p:sp>
        <p:nvSpPr>
          <p:cNvPr id="2" name="Content Placeholder 1">
            <a:extLst>
              <a:ext uri="{FF2B5EF4-FFF2-40B4-BE49-F238E27FC236}">
                <a16:creationId xmlns:a16="http://schemas.microsoft.com/office/drawing/2014/main" id="{24EED5FE-EF29-4E34-9AAD-B54D8442A48F}"/>
              </a:ext>
            </a:extLst>
          </p:cNvPr>
          <p:cNvSpPr>
            <a:spLocks noGrp="1"/>
          </p:cNvSpPr>
          <p:nvPr>
            <p:ph sz="half" idx="2"/>
          </p:nvPr>
        </p:nvSpPr>
        <p:spPr/>
        <p:txBody>
          <a:bodyPr/>
          <a:lstStyle/>
          <a:p>
            <a:pPr marL="0" indent="0">
              <a:buNone/>
            </a:pPr>
            <a:r>
              <a:rPr lang="en-US" sz="2000" b="1" dirty="0"/>
              <a:t>Introduction of Students</a:t>
            </a:r>
          </a:p>
          <a:p>
            <a:pPr marL="0" indent="0">
              <a:buNone/>
            </a:pPr>
            <a:r>
              <a:rPr lang="en-US" sz="2000" dirty="0"/>
              <a:t>Please speak to the person sitting on your left and introduce him/her</a:t>
            </a:r>
          </a:p>
          <a:p>
            <a:pPr marL="0" indent="0">
              <a:buNone/>
            </a:pPr>
            <a:endParaRPr lang="en-US" sz="1000" dirty="0"/>
          </a:p>
          <a:p>
            <a:pPr marL="0" indent="0">
              <a:buNone/>
            </a:pPr>
            <a:r>
              <a:rPr lang="en-US" sz="2000" dirty="0"/>
              <a:t>Name:</a:t>
            </a:r>
          </a:p>
          <a:p>
            <a:pPr marL="0" indent="0">
              <a:buNone/>
            </a:pPr>
            <a:endParaRPr lang="en-US" sz="1000" dirty="0"/>
          </a:p>
          <a:p>
            <a:pPr marL="0" indent="0">
              <a:buNone/>
            </a:pPr>
            <a:r>
              <a:rPr lang="en-US" sz="2000" dirty="0"/>
              <a:t>Place from where s(he) belongs (root):</a:t>
            </a:r>
          </a:p>
          <a:p>
            <a:pPr marL="0" indent="0">
              <a:buNone/>
            </a:pPr>
            <a:endParaRPr lang="en-US" sz="1000" dirty="0"/>
          </a:p>
          <a:p>
            <a:pPr marL="0" indent="0">
              <a:buNone/>
            </a:pPr>
            <a:r>
              <a:rPr lang="en-US" sz="2000" dirty="0"/>
              <a:t>Department s(he) has joined: </a:t>
            </a:r>
          </a:p>
          <a:p>
            <a:pPr marL="0" indent="0">
              <a:buNone/>
            </a:pPr>
            <a:endParaRPr lang="en-US" sz="1000" dirty="0"/>
          </a:p>
          <a:p>
            <a:pPr marL="0" indent="0">
              <a:buNone/>
            </a:pPr>
            <a:r>
              <a:rPr lang="en-US" sz="2000" dirty="0"/>
              <a:t>One hobby or interest:</a:t>
            </a:r>
          </a:p>
          <a:p>
            <a:pPr marL="0" indent="0">
              <a:buNone/>
            </a:pPr>
            <a:r>
              <a:rPr lang="en-US" sz="2000" dirty="0"/>
              <a:t>Family background: parents, siblings…</a:t>
            </a:r>
          </a:p>
          <a:p>
            <a:pPr marL="0" indent="0">
              <a:buNone/>
            </a:pPr>
            <a:endParaRPr lang="en-US" sz="1000" dirty="0"/>
          </a:p>
          <a:p>
            <a:pPr marL="0" indent="0">
              <a:buNone/>
            </a:pPr>
            <a:r>
              <a:rPr lang="en-US" sz="2000" dirty="0"/>
              <a:t>How s(he) relates to family and society:</a:t>
            </a:r>
          </a:p>
          <a:p>
            <a:pPr marL="0" indent="0">
              <a:buNone/>
            </a:pPr>
            <a:r>
              <a:rPr lang="en-US" sz="2000" dirty="0"/>
              <a:t>Aspiration in life:</a:t>
            </a:r>
          </a:p>
          <a:p>
            <a:pPr marL="0" indent="0">
              <a:buNone/>
            </a:pPr>
            <a:r>
              <a:rPr lang="en-US" sz="2000" dirty="0"/>
              <a:t>Expectation from education:</a:t>
            </a:r>
          </a:p>
          <a:p>
            <a:pPr marL="0" indent="0">
              <a:buNone/>
            </a:pPr>
            <a:endParaRPr lang="en-US" sz="2000" dirty="0"/>
          </a:p>
          <a:p>
            <a:pPr marL="0" indent="0">
              <a:buNone/>
            </a:pPr>
            <a:r>
              <a:rPr lang="en-US" sz="2000" dirty="0"/>
              <a:t>Please be specific (try not to use adjectives)</a:t>
            </a:r>
          </a:p>
          <a:p>
            <a:pPr marL="0" indent="0">
              <a:buNone/>
            </a:pPr>
            <a:endParaRPr lang="en-IN" sz="2000" dirty="0"/>
          </a:p>
        </p:txBody>
      </p:sp>
      <p:sp>
        <p:nvSpPr>
          <p:cNvPr id="21506" name="Title 2">
            <a:extLst>
              <a:ext uri="{FF2B5EF4-FFF2-40B4-BE49-F238E27FC236}">
                <a16:creationId xmlns:a16="http://schemas.microsoft.com/office/drawing/2014/main" id="{75F33E5A-A8A2-4CBF-90E3-057A694E56A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IND 1: Introductions</a:t>
            </a:r>
            <a:endParaRPr lang="en-US" altLang="en-US" dirty="0"/>
          </a:p>
        </p:txBody>
      </p:sp>
      <p:sp>
        <p:nvSpPr>
          <p:cNvPr id="3" name="Content Placeholder 2">
            <a:extLst>
              <a:ext uri="{FF2B5EF4-FFF2-40B4-BE49-F238E27FC236}">
                <a16:creationId xmlns:a16="http://schemas.microsoft.com/office/drawing/2014/main" id="{BB1A6267-7286-40A4-B300-BA5C90FB5F82}"/>
              </a:ext>
            </a:extLst>
          </p:cNvPr>
          <p:cNvSpPr>
            <a:spLocks noGrp="1"/>
          </p:cNvSpPr>
          <p:nvPr>
            <p:ph sz="quarter" idx="10"/>
          </p:nvPr>
        </p:nvSpPr>
        <p:spPr/>
        <p:txBody>
          <a:bodyPr/>
          <a:lstStyle/>
          <a:p>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C2278FB-F9B2-4E31-836A-4800978629B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IND1: Home Assignments</a:t>
            </a:r>
            <a:endParaRPr lang="en-US" altLang="en-US" dirty="0"/>
          </a:p>
        </p:txBody>
      </p:sp>
      <p:sp>
        <p:nvSpPr>
          <p:cNvPr id="26627" name="Text Placeholder 2">
            <a:extLst>
              <a:ext uri="{FF2B5EF4-FFF2-40B4-BE49-F238E27FC236}">
                <a16:creationId xmlns:a16="http://schemas.microsoft.com/office/drawing/2014/main" id="{6F27A7DF-0FFE-4962-9C19-D2603B4965A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sz="2000" dirty="0">
                <a:solidFill>
                  <a:srgbClr val="FF0000"/>
                </a:solidFill>
              </a:rPr>
              <a:t>1.1. </a:t>
            </a:r>
            <a:r>
              <a:rPr lang="en-IN" altLang="en-US" sz="2000" dirty="0"/>
              <a:t>Get to know as many of your batch mates as you can! You should be able to introduce at least 5 of them in detail</a:t>
            </a:r>
          </a:p>
          <a:p>
            <a:pPr marL="0" indent="0">
              <a:buFont typeface="Symbol" pitchFamily="18" charset="2"/>
              <a:buNone/>
            </a:pPr>
            <a:r>
              <a:rPr lang="en-IN" altLang="en-US" sz="2000" dirty="0">
                <a:solidFill>
                  <a:srgbClr val="FF0000"/>
                </a:solidFill>
              </a:rPr>
              <a:t>1.2. </a:t>
            </a:r>
            <a:r>
              <a:rPr lang="en-IN" altLang="en-US" sz="2000" dirty="0"/>
              <a:t>Make a list of your aspirations</a:t>
            </a:r>
            <a:r>
              <a:rPr lang="hi-IN" altLang="en-US" sz="2000" dirty="0"/>
              <a:t> (चाहना)</a:t>
            </a:r>
            <a:r>
              <a:rPr lang="en-IN" altLang="en-US" sz="2000" dirty="0"/>
              <a:t>, the expectations</a:t>
            </a:r>
            <a:r>
              <a:rPr lang="hi-IN" altLang="en-US" sz="2000" dirty="0"/>
              <a:t> (अपेक्षा)</a:t>
            </a:r>
            <a:r>
              <a:rPr lang="en-IN" altLang="en-US" sz="2000" dirty="0"/>
              <a:t> of your family and friends and the hopes</a:t>
            </a:r>
            <a:r>
              <a:rPr lang="hi-IN" altLang="en-US" sz="2000" dirty="0"/>
              <a:t> (आशा),</a:t>
            </a:r>
            <a:r>
              <a:rPr lang="en-IN" altLang="en-US" sz="2000" dirty="0"/>
              <a:t> you see</a:t>
            </a:r>
            <a:r>
              <a:rPr lang="hi-IN" altLang="en-US" sz="2000" dirty="0"/>
              <a:t>,</a:t>
            </a:r>
            <a:r>
              <a:rPr lang="en-IN" altLang="en-US" sz="2000" dirty="0"/>
              <a:t> the nation has from you</a:t>
            </a:r>
            <a:endParaRPr altLang="en-US" sz="2000" dirty="0"/>
          </a:p>
          <a:p>
            <a:pPr marL="0" indent="0">
              <a:buFont typeface="Symbol" pitchFamily="18" charset="2"/>
              <a:buNone/>
            </a:pPr>
            <a:r>
              <a:rPr lang="en-IN" altLang="en-US" sz="2000" dirty="0">
                <a:solidFill>
                  <a:srgbClr val="FF0000"/>
                </a:solidFill>
              </a:rPr>
              <a:t>1.3. </a:t>
            </a:r>
            <a:r>
              <a:rPr lang="en-IN" altLang="en-US" sz="2000" dirty="0"/>
              <a:t>Make a list of your achievements in your life</a:t>
            </a:r>
          </a:p>
          <a:p>
            <a:pPr marL="0" indent="0">
              <a:buFont typeface="Symbol" pitchFamily="18" charset="2"/>
              <a:buNone/>
            </a:pPr>
            <a:r>
              <a:rPr lang="en-IN" altLang="en-US" sz="2000" dirty="0">
                <a:solidFill>
                  <a:srgbClr val="FF0000"/>
                </a:solidFill>
              </a:rPr>
              <a:t>1.4</a:t>
            </a:r>
            <a:r>
              <a:rPr lang="en-IN" altLang="en-US" sz="2000" dirty="0"/>
              <a:t> Make a list of your concerns</a:t>
            </a:r>
            <a:r>
              <a:rPr lang="hi-IN" altLang="en-US" sz="2000" dirty="0"/>
              <a:t> </a:t>
            </a:r>
            <a:r>
              <a:rPr lang="en-IN" altLang="en-US" sz="2000" dirty="0"/>
              <a:t>(</a:t>
            </a:r>
            <a:r>
              <a:rPr lang="hi-IN" altLang="en-US" sz="2000" dirty="0"/>
              <a:t>चिंता)</a:t>
            </a:r>
            <a:r>
              <a:rPr lang="en-IN" altLang="en-US" sz="2000" dirty="0"/>
              <a:t>, fears</a:t>
            </a:r>
            <a:r>
              <a:rPr lang="hi-IN" altLang="en-US" sz="2000" dirty="0"/>
              <a:t> (भय)</a:t>
            </a:r>
            <a:r>
              <a:rPr lang="en-IN" altLang="en-US" sz="2000" dirty="0"/>
              <a:t>, confusions</a:t>
            </a:r>
            <a:r>
              <a:rPr lang="hi-IN" altLang="en-US" sz="2000" dirty="0"/>
              <a:t> (भ्रम)</a:t>
            </a:r>
            <a:r>
              <a:rPr lang="en-IN" altLang="en-US" sz="2000" dirty="0"/>
              <a:t>, questions</a:t>
            </a:r>
            <a:r>
              <a:rPr lang="hi-IN" altLang="en-US" sz="2000" dirty="0"/>
              <a:t> (जिज्ञासा)</a:t>
            </a:r>
            <a:r>
              <a:rPr lang="en-IN" altLang="en-US" sz="2000" dirty="0"/>
              <a:t> etc.</a:t>
            </a:r>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endParaRPr lang="en-IN" altLang="en-US" sz="1600" dirty="0"/>
          </a:p>
          <a:p>
            <a:pPr marL="0" indent="0">
              <a:buFont typeface="Symbol" pitchFamily="18" charset="2"/>
              <a:buNone/>
            </a:pPr>
            <a:r>
              <a:rPr lang="en-IN" altLang="en-US" sz="2000" b="1" dirty="0"/>
              <a:t>To be written in your UHV-I Notebook</a:t>
            </a:r>
            <a:endParaRPr altLang="en-US" sz="2000" b="1" dirty="0"/>
          </a:p>
        </p:txBody>
      </p:sp>
      <p:graphicFrame>
        <p:nvGraphicFramePr>
          <p:cNvPr id="2" name="Table 1">
            <a:extLst>
              <a:ext uri="{FF2B5EF4-FFF2-40B4-BE49-F238E27FC236}">
                <a16:creationId xmlns:a16="http://schemas.microsoft.com/office/drawing/2014/main" id="{345BDCFF-F64D-4532-9525-F06B04E10804}"/>
              </a:ext>
            </a:extLst>
          </p:cNvPr>
          <p:cNvGraphicFramePr>
            <a:graphicFrameLocks noGrp="1"/>
          </p:cNvGraphicFramePr>
          <p:nvPr>
            <p:extLst>
              <p:ext uri="{D42A27DB-BD31-4B8C-83A1-F6EECF244321}">
                <p14:modId xmlns:p14="http://schemas.microsoft.com/office/powerpoint/2010/main" val="2541129543"/>
              </p:ext>
            </p:extLst>
          </p:nvPr>
        </p:nvGraphicFramePr>
        <p:xfrm>
          <a:off x="1676400" y="2712936"/>
          <a:ext cx="8839200" cy="3230664"/>
        </p:xfrm>
        <a:graphic>
          <a:graphicData uri="http://schemas.openxmlformats.org/drawingml/2006/table">
            <a:tbl>
              <a:tblPr firstRow="1" bandRow="1">
                <a:tableStyleId>{21E4AEA4-8DFA-4A89-87EB-49C32662AFE0}</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1097206">
                <a:tc>
                  <a:txBody>
                    <a:bodyPr/>
                    <a:lstStyle/>
                    <a:p>
                      <a:r>
                        <a:rPr lang="en-IN" sz="2200" dirty="0">
                          <a:solidFill>
                            <a:srgbClr val="FFFF00"/>
                          </a:solidFill>
                          <a:latin typeface="Arial" panose="020B0604020202020204" pitchFamily="34" charset="0"/>
                          <a:cs typeface="Arial" panose="020B0604020202020204" pitchFamily="34" charset="0"/>
                        </a:rPr>
                        <a:t>Aspirations</a:t>
                      </a:r>
                    </a:p>
                    <a:p>
                      <a:r>
                        <a:rPr lang="en-IN" sz="2200" dirty="0">
                          <a:solidFill>
                            <a:srgbClr val="FFFF00"/>
                          </a:solidFill>
                          <a:latin typeface="Arial" panose="020B0604020202020204" pitchFamily="34" charset="0"/>
                          <a:cs typeface="Arial" panose="020B0604020202020204" pitchFamily="34" charset="0"/>
                        </a:rPr>
                        <a:t>(what you really want to be)</a:t>
                      </a:r>
                      <a:endParaRPr lang="en-US" sz="2200" dirty="0">
                        <a:solidFill>
                          <a:srgbClr val="FFFF00"/>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rgbClr val="FFFF00"/>
                          </a:solidFill>
                          <a:latin typeface="Arial" panose="020B0604020202020204" pitchFamily="34" charset="0"/>
                          <a:cs typeface="Arial" panose="020B0604020202020204" pitchFamily="34" charset="0"/>
                        </a:rPr>
                        <a:t>Achievements</a:t>
                      </a: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IN" sz="2200" dirty="0">
                          <a:solidFill>
                            <a:schemeClr val="tx1"/>
                          </a:solidFill>
                          <a:latin typeface="Arial" panose="020B0604020202020204" pitchFamily="34" charset="0"/>
                          <a:cs typeface="Arial" panose="020B0604020202020204" pitchFamily="34" charset="0"/>
                        </a:rPr>
                        <a:t>Concerns</a:t>
                      </a:r>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26671">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6671">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6671">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6671">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26671">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latin typeface="Arial" panose="020B0604020202020204" pitchFamily="34" charset="0"/>
                        <a:cs typeface="Arial" panose="020B0604020202020204" pitchFamily="34" charset="0"/>
                      </a:endParaRPr>
                    </a:p>
                  </a:txBody>
                  <a:tcPr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4A2C46-EF67-4263-8414-D5C96A6F5EC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7411" name="Text Placeholder 1">
            <a:extLst>
              <a:ext uri="{FF2B5EF4-FFF2-40B4-BE49-F238E27FC236}">
                <a16:creationId xmlns:a16="http://schemas.microsoft.com/office/drawing/2014/main" id="{980F21F4-2D44-470F-9DFF-55F7D776B0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AC89847-5552-4A02-8C1F-49CBF2800BC7}"/>
              </a:ext>
            </a:extLst>
          </p:cNvPr>
          <p:cNvGraphicFramePr>
            <a:graphicFrameLocks noGrp="1"/>
          </p:cNvGraphicFramePr>
          <p:nvPr>
            <p:extLst>
              <p:ext uri="{D42A27DB-BD31-4B8C-83A1-F6EECF244321}">
                <p14:modId xmlns:p14="http://schemas.microsoft.com/office/powerpoint/2010/main" val="1813196761"/>
              </p:ext>
            </p:extLst>
          </p:nvPr>
        </p:nvGraphicFramePr>
        <p:xfrm>
          <a:off x="0" y="533400"/>
          <a:ext cx="12191999" cy="5943600"/>
        </p:xfrm>
        <a:graphic>
          <a:graphicData uri="http://schemas.openxmlformats.org/drawingml/2006/table">
            <a:tbl>
              <a:tblPr firstRow="1" firstCol="1" bandRow="1">
                <a:tableStyleId>{5C22544A-7EE6-4342-B048-85BDC9FD1C3A}</a:tableStyleId>
              </a:tblPr>
              <a:tblGrid>
                <a:gridCol w="1297282">
                  <a:extLst>
                    <a:ext uri="{9D8B030D-6E8A-4147-A177-3AD203B41FA5}">
                      <a16:colId xmlns:a16="http://schemas.microsoft.com/office/drawing/2014/main" val="20000"/>
                    </a:ext>
                  </a:extLst>
                </a:gridCol>
                <a:gridCol w="2131947">
                  <a:extLst>
                    <a:ext uri="{9D8B030D-6E8A-4147-A177-3AD203B41FA5}">
                      <a16:colId xmlns:a16="http://schemas.microsoft.com/office/drawing/2014/main" val="20001"/>
                    </a:ext>
                  </a:extLst>
                </a:gridCol>
                <a:gridCol w="4509890">
                  <a:extLst>
                    <a:ext uri="{9D8B030D-6E8A-4147-A177-3AD203B41FA5}">
                      <a16:colId xmlns:a16="http://schemas.microsoft.com/office/drawing/2014/main" val="20002"/>
                    </a:ext>
                  </a:extLst>
                </a:gridCol>
                <a:gridCol w="4252880">
                  <a:extLst>
                    <a:ext uri="{9D8B030D-6E8A-4147-A177-3AD203B41FA5}">
                      <a16:colId xmlns:a16="http://schemas.microsoft.com/office/drawing/2014/main" val="20003"/>
                    </a:ext>
                  </a:extLst>
                </a:gridCol>
              </a:tblGrid>
              <a:tr h="639704">
                <a:tc>
                  <a:txBody>
                    <a:bodyPr/>
                    <a:lstStyle/>
                    <a:p>
                      <a:pPr marL="0" marR="0" algn="just">
                        <a:lnSpc>
                          <a:spcPct val="107000"/>
                        </a:lnSpc>
                        <a:spcBef>
                          <a:spcPts val="0"/>
                        </a:spcBef>
                        <a:spcAft>
                          <a:spcPts val="0"/>
                        </a:spcAft>
                      </a:pPr>
                      <a:r>
                        <a:rPr lang="en-US" sz="2000" dirty="0">
                          <a:solidFill>
                            <a:schemeClr val="tx1"/>
                          </a:solidFill>
                          <a:effectLst/>
                        </a:rPr>
                        <a:t>Session</a:t>
                      </a:r>
                    </a:p>
                    <a:p>
                      <a:pPr marL="0" marR="0" algn="just">
                        <a:lnSpc>
                          <a:spcPct val="107000"/>
                        </a:lnSpc>
                        <a:spcBef>
                          <a:spcPts val="0"/>
                        </a:spcBef>
                        <a:spcAft>
                          <a:spcPts val="0"/>
                        </a:spcAft>
                      </a:pPr>
                      <a:r>
                        <a:rPr lang="en-US" sz="20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Topic Title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l">
                        <a:lnSpc>
                          <a:spcPct val="107000"/>
                        </a:lnSpc>
                        <a:spcBef>
                          <a:spcPts val="0"/>
                        </a:spcBef>
                        <a:spcAft>
                          <a:spcPts val="0"/>
                        </a:spcAft>
                      </a:pPr>
                      <a:r>
                        <a:rPr lang="en-US" sz="2000" dirty="0">
                          <a:solidFill>
                            <a:schemeClr val="tx1"/>
                          </a:solidFill>
                          <a:effectLst/>
                        </a:rPr>
                        <a:t>Basic Realities</a:t>
                      </a:r>
                      <a:br>
                        <a:rPr lang="en-US" sz="2000" dirty="0">
                          <a:solidFill>
                            <a:schemeClr val="tx1"/>
                          </a:solidFill>
                          <a:effectLst/>
                        </a:rPr>
                      </a:br>
                      <a:r>
                        <a:rPr lang="en-US" sz="2000" dirty="0">
                          <a:solidFill>
                            <a:schemeClr val="tx1"/>
                          </a:solidFill>
                          <a:effectLst/>
                        </a:rPr>
                        <a:t>(underlying harmony)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0"/>
                  </a:ext>
                </a:extLst>
              </a:tr>
              <a:tr h="639704">
                <a:tc>
                  <a:txBody>
                    <a:bodyPr/>
                    <a:lstStyle/>
                    <a:p>
                      <a:pPr marL="0" marR="0" algn="just">
                        <a:lnSpc>
                          <a:spcPct val="107000"/>
                        </a:lnSpc>
                        <a:spcBef>
                          <a:spcPts val="0"/>
                        </a:spcBef>
                        <a:spcAft>
                          <a:spcPts val="0"/>
                        </a:spcAft>
                      </a:pPr>
                      <a:r>
                        <a:rPr lang="en-US" sz="2000" b="1">
                          <a:solidFill>
                            <a:schemeClr val="tx1"/>
                          </a:solidFill>
                          <a:effectLst/>
                        </a:rPr>
                        <a:t>1</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tx1"/>
                          </a:solidFill>
                          <a:effectLst/>
                        </a:rPr>
                        <a:t>Welcome and Introductions</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tx1"/>
                          </a:solidFill>
                          <a:effectLst/>
                        </a:rPr>
                        <a:t>Getting to know each other</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Mangal"/>
                        </a:rPr>
                        <a:t>Basic need to relate</a:t>
                      </a:r>
                    </a:p>
                  </a:txBody>
                  <a:tcPr marL="59407" marR="59407" marT="0" marB="0"/>
                </a:tc>
                <a:extLst>
                  <a:ext uri="{0D108BD9-81ED-4DB2-BD59-A6C34878D82A}">
                    <a16:rowId xmlns:a16="http://schemas.microsoft.com/office/drawing/2014/main" val="10001"/>
                  </a:ext>
                </a:extLst>
              </a:tr>
              <a:tr h="1427915">
                <a:tc>
                  <a:txBody>
                    <a:bodyPr/>
                    <a:lstStyle/>
                    <a:p>
                      <a:pPr marL="0" marR="0" algn="just">
                        <a:lnSpc>
                          <a:spcPct val="107000"/>
                        </a:lnSpc>
                        <a:spcBef>
                          <a:spcPts val="0"/>
                        </a:spcBef>
                        <a:spcAft>
                          <a:spcPts val="0"/>
                        </a:spcAft>
                      </a:pPr>
                      <a:r>
                        <a:rPr lang="en-US" sz="2000">
                          <a:solidFill>
                            <a:schemeClr val="bg1">
                              <a:lumMod val="85000"/>
                            </a:schemeClr>
                          </a:solidFill>
                          <a:effectLst/>
                        </a:rPr>
                        <a:t>2 and 3</a:t>
                      </a:r>
                      <a:endParaRPr lang="en-US" sz="200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85000"/>
                            </a:schemeClr>
                          </a:solidFill>
                          <a:effectLst/>
                        </a:rPr>
                        <a:t>Aspirations and Concerns</a:t>
                      </a:r>
                      <a:endParaRPr lang="en-US" sz="2000" dirty="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85000"/>
                            </a:schemeClr>
                          </a:solidFill>
                          <a:effectLst/>
                        </a:rPr>
                        <a:t>Individual academic, career…</a:t>
                      </a:r>
                    </a:p>
                    <a:p>
                      <a:pPr marL="0" marR="0" algn="just">
                        <a:lnSpc>
                          <a:spcPct val="107000"/>
                        </a:lnSpc>
                        <a:spcBef>
                          <a:spcPts val="0"/>
                        </a:spcBef>
                        <a:spcAft>
                          <a:spcPts val="0"/>
                        </a:spcAft>
                      </a:pPr>
                      <a:r>
                        <a:rPr lang="en-US" sz="2000">
                          <a:solidFill>
                            <a:schemeClr val="bg1">
                              <a:lumMod val="85000"/>
                            </a:schemeClr>
                          </a:solidFill>
                          <a:effectLst/>
                        </a:rPr>
                        <a:t>Expectations of family, peers, society, nation…</a:t>
                      </a:r>
                    </a:p>
                    <a:p>
                      <a:pPr marL="0" marR="0" algn="just">
                        <a:lnSpc>
                          <a:spcPct val="107000"/>
                        </a:lnSpc>
                        <a:spcBef>
                          <a:spcPts val="0"/>
                        </a:spcBef>
                        <a:spcAft>
                          <a:spcPts val="0"/>
                        </a:spcAft>
                      </a:pPr>
                      <a:r>
                        <a:rPr lang="en-US" sz="2000">
                          <a:solidFill>
                            <a:schemeClr val="bg1">
                              <a:lumMod val="85000"/>
                            </a:schemeClr>
                          </a:solidFill>
                          <a:effectLst/>
                        </a:rPr>
                        <a:t>Fixing one’s goals</a:t>
                      </a:r>
                      <a:endParaRPr lang="en-US" sz="200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85000"/>
                            </a:schemeClr>
                          </a:solidFill>
                          <a:effectLst/>
                        </a:rPr>
                        <a:t>Basic human aspirations and their fulfilment</a:t>
                      </a:r>
                    </a:p>
                    <a:p>
                      <a:pPr marL="0" marR="0" algn="just">
                        <a:lnSpc>
                          <a:spcPct val="107000"/>
                        </a:lnSpc>
                        <a:spcBef>
                          <a:spcPts val="0"/>
                        </a:spcBef>
                        <a:spcAft>
                          <a:spcPts val="0"/>
                        </a:spcAft>
                      </a:pPr>
                      <a:r>
                        <a:rPr lang="en-US" sz="2000" dirty="0">
                          <a:solidFill>
                            <a:schemeClr val="bg1">
                              <a:lumMod val="85000"/>
                            </a:schemeClr>
                          </a:solidFill>
                          <a:effectLst/>
                        </a:rPr>
                        <a:t>Need for a holistic, humane world-vision, Self-exploration</a:t>
                      </a:r>
                    </a:p>
                  </a:txBody>
                  <a:tcPr marL="59407" marR="59407" marT="0" marB="0"/>
                </a:tc>
                <a:extLst>
                  <a:ext uri="{0D108BD9-81ED-4DB2-BD59-A6C34878D82A}">
                    <a16:rowId xmlns:a16="http://schemas.microsoft.com/office/drawing/2014/main" val="10002"/>
                  </a:ext>
                </a:extLst>
              </a:tr>
              <a:tr h="1758093">
                <a:tc>
                  <a:txBody>
                    <a:bodyPr/>
                    <a:lstStyle/>
                    <a:p>
                      <a:pPr marL="0" marR="0" algn="just">
                        <a:lnSpc>
                          <a:spcPct val="107000"/>
                        </a:lnSpc>
                        <a:spcBef>
                          <a:spcPts val="0"/>
                        </a:spcBef>
                        <a:spcAft>
                          <a:spcPts val="0"/>
                        </a:spcAft>
                      </a:pPr>
                      <a:r>
                        <a:rPr lang="en-US" sz="2000">
                          <a:solidFill>
                            <a:schemeClr val="bg1">
                              <a:lumMod val="85000"/>
                            </a:schemeClr>
                          </a:solidFill>
                          <a:effectLst/>
                        </a:rPr>
                        <a:t>4 and 5</a:t>
                      </a:r>
                      <a:endParaRPr lang="en-US" sz="200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85000"/>
                            </a:schemeClr>
                          </a:solidFill>
                          <a:effectLst/>
                        </a:rPr>
                        <a:t>Self-Management</a:t>
                      </a:r>
                      <a:endParaRPr lang="en-US" sz="2000" dirty="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85000"/>
                            </a:schemeClr>
                          </a:solidFill>
                          <a:effectLst/>
                        </a:rPr>
                        <a:t>Self-confidence, peer pressure, time management, anger, stress…</a:t>
                      </a:r>
                    </a:p>
                    <a:p>
                      <a:pPr marL="0" marR="0" algn="just">
                        <a:lnSpc>
                          <a:spcPct val="107000"/>
                        </a:lnSpc>
                        <a:spcBef>
                          <a:spcPts val="0"/>
                        </a:spcBef>
                        <a:spcAft>
                          <a:spcPts val="0"/>
                        </a:spcAft>
                      </a:pPr>
                      <a:r>
                        <a:rPr lang="en-US" sz="2000" dirty="0">
                          <a:solidFill>
                            <a:schemeClr val="bg1">
                              <a:lumMod val="85000"/>
                            </a:schemeClr>
                          </a:solidFill>
                          <a:effectLst/>
                        </a:rPr>
                        <a:t>Personality development, self-improvement…</a:t>
                      </a:r>
                      <a:endParaRPr lang="en-US" sz="2000" dirty="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85000"/>
                            </a:schemeClr>
                          </a:solidFill>
                          <a:effectLst/>
                        </a:rPr>
                        <a:t>Happiness</a:t>
                      </a:r>
                    </a:p>
                    <a:p>
                      <a:pPr marL="0" marR="0" algn="just">
                        <a:lnSpc>
                          <a:spcPct val="107000"/>
                        </a:lnSpc>
                        <a:spcBef>
                          <a:spcPts val="0"/>
                        </a:spcBef>
                        <a:spcAft>
                          <a:spcPts val="0"/>
                        </a:spcAft>
                      </a:pPr>
                      <a:r>
                        <a:rPr lang="en-US" sz="2000" dirty="0">
                          <a:solidFill>
                            <a:schemeClr val="bg1">
                              <a:lumMod val="85000"/>
                            </a:schemeClr>
                          </a:solidFill>
                          <a:effectLst/>
                        </a:rPr>
                        <a:t>Harmony in the human being</a:t>
                      </a:r>
                    </a:p>
                    <a:p>
                      <a:pPr marL="0" marR="0" algn="just">
                        <a:lnSpc>
                          <a:spcPct val="107000"/>
                        </a:lnSpc>
                        <a:spcBef>
                          <a:spcPts val="0"/>
                        </a:spcBef>
                        <a:spcAft>
                          <a:spcPts val="0"/>
                        </a:spcAft>
                      </a:pPr>
                      <a:r>
                        <a:rPr lang="en-US" sz="2000" dirty="0">
                          <a:solidFill>
                            <a:schemeClr val="bg1">
                              <a:lumMod val="85000"/>
                            </a:schemeClr>
                          </a:solidFill>
                          <a:effectLst/>
                          <a:latin typeface="Calibri" panose="020F0502020204030204" pitchFamily="34" charset="0"/>
                          <a:ea typeface="Calibri" panose="020F0502020204030204" pitchFamily="34" charset="0"/>
                          <a:cs typeface="Mangal"/>
                        </a:rPr>
                        <a:t>Harmony in the Family</a:t>
                      </a:r>
                    </a:p>
                  </a:txBody>
                  <a:tcPr marL="59407" marR="59407" marT="0" marB="0"/>
                </a:tc>
                <a:extLst>
                  <a:ext uri="{0D108BD9-81ED-4DB2-BD59-A6C34878D82A}">
                    <a16:rowId xmlns:a16="http://schemas.microsoft.com/office/drawing/2014/main" val="10003"/>
                  </a:ext>
                </a:extLst>
              </a:tr>
              <a:tr h="1478184">
                <a:tc>
                  <a:txBody>
                    <a:bodyPr/>
                    <a:lstStyle/>
                    <a:p>
                      <a:pPr marL="0" marR="0" algn="just">
                        <a:lnSpc>
                          <a:spcPct val="107000"/>
                        </a:lnSpc>
                        <a:spcBef>
                          <a:spcPts val="0"/>
                        </a:spcBef>
                        <a:spcAft>
                          <a:spcPts val="0"/>
                        </a:spcAft>
                      </a:pPr>
                      <a:r>
                        <a:rPr lang="en-US" sz="2000">
                          <a:solidFill>
                            <a:schemeClr val="bg1">
                              <a:lumMod val="85000"/>
                            </a:schemeClr>
                          </a:solidFill>
                          <a:effectLst/>
                        </a:rPr>
                        <a:t>6 and 7</a:t>
                      </a:r>
                      <a:endParaRPr lang="en-US" sz="200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85000"/>
                            </a:schemeClr>
                          </a:solidFill>
                          <a:effectLst/>
                        </a:rPr>
                        <a:t>Health</a:t>
                      </a:r>
                      <a:endParaRPr lang="en-US" sz="200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85000"/>
                            </a:schemeClr>
                          </a:solidFill>
                          <a:effectLst/>
                        </a:rPr>
                        <a:t>Health issues, healthy diet, healthy lifestyle</a:t>
                      </a:r>
                    </a:p>
                    <a:p>
                      <a:pPr marL="0" marR="0" algn="just">
                        <a:lnSpc>
                          <a:spcPct val="107000"/>
                        </a:lnSpc>
                        <a:spcBef>
                          <a:spcPts val="0"/>
                        </a:spcBef>
                        <a:spcAft>
                          <a:spcPts val="0"/>
                        </a:spcAft>
                      </a:pPr>
                      <a:r>
                        <a:rPr lang="en-US" sz="2000" dirty="0">
                          <a:solidFill>
                            <a:schemeClr val="bg1">
                              <a:lumMod val="85000"/>
                            </a:schemeClr>
                          </a:solidFill>
                          <a:effectLst/>
                        </a:rPr>
                        <a:t>Hostel life</a:t>
                      </a:r>
                      <a:endParaRPr lang="en-US" sz="2000" dirty="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85000"/>
                            </a:schemeClr>
                          </a:solidFill>
                          <a:effectLst/>
                        </a:rPr>
                        <a:t>Harmony of the Self and Body</a:t>
                      </a:r>
                    </a:p>
                    <a:p>
                      <a:pPr marL="0" marR="0" algn="just">
                        <a:lnSpc>
                          <a:spcPct val="107000"/>
                        </a:lnSpc>
                        <a:spcBef>
                          <a:spcPts val="0"/>
                        </a:spcBef>
                        <a:spcAft>
                          <a:spcPts val="0"/>
                        </a:spcAft>
                      </a:pPr>
                      <a:r>
                        <a:rPr lang="en-US" sz="2000" dirty="0">
                          <a:solidFill>
                            <a:schemeClr val="bg1">
                              <a:lumMod val="85000"/>
                            </a:schemeClr>
                          </a:solidFill>
                          <a:effectLst/>
                        </a:rPr>
                        <a:t>Mental and physical health</a:t>
                      </a:r>
                      <a:endParaRPr lang="en-US" sz="2000" dirty="0">
                        <a:solidFill>
                          <a:schemeClr val="bg1">
                            <a:lumMod val="85000"/>
                          </a:schemeClr>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6208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a:extLst>
              <a:ext uri="{FF2B5EF4-FFF2-40B4-BE49-F238E27FC236}">
                <a16:creationId xmlns:a16="http://schemas.microsoft.com/office/drawing/2014/main" id="{A85D7B08-979E-46F6-85EF-79D40E90CADA}"/>
              </a:ext>
            </a:extLst>
          </p:cNvPr>
          <p:cNvSpPr>
            <a:spLocks noGrp="1"/>
          </p:cNvSpPr>
          <p:nvPr>
            <p:ph type="ctrTitle"/>
          </p:nvPr>
        </p:nvSpPr>
        <p:spPr bwMode="auto">
          <a:xfrm>
            <a:off x="1830582" y="1587"/>
            <a:ext cx="8607021" cy="63215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b" anchorCtr="0" compatLnSpc="1">
            <a:prstTxWarp prst="textNoShape">
              <a:avLst/>
            </a:prstTxWarp>
            <a:noAutofit/>
          </a:bodyPr>
          <a:lstStyle/>
          <a:p>
            <a:pPr marL="455522" indent="-455522" algn="ctr"/>
            <a:r>
              <a:rPr lang="en-GB" altLang="en-US" sz="3599">
                <a:latin typeface="Arial" panose="020B0604020202020204" pitchFamily="34" charset="0"/>
                <a:cs typeface="Arial" panose="020B0604020202020204" pitchFamily="34" charset="0"/>
              </a:rPr>
              <a:t>   UHV I</a:t>
            </a: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Session 2</a:t>
            </a: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Exploring our</a:t>
            </a: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Aspirations and Concerns</a:t>
            </a: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
        <p:nvSpPr>
          <p:cNvPr id="19459" name="Rectangle 2">
            <a:extLst>
              <a:ext uri="{FF2B5EF4-FFF2-40B4-BE49-F238E27FC236}">
                <a16:creationId xmlns:a16="http://schemas.microsoft.com/office/drawing/2014/main" id="{7A3B5067-F9A4-442B-AAE1-3F034DBA3959}"/>
              </a:ext>
            </a:extLst>
          </p:cNvPr>
          <p:cNvSpPr>
            <a:spLocks noChangeArrowheads="1"/>
          </p:cNvSpPr>
          <p:nvPr/>
        </p:nvSpPr>
        <p:spPr bwMode="auto">
          <a:xfrm>
            <a:off x="1551246" y="5367682"/>
            <a:ext cx="9064115" cy="76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sz="1400">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sz="1400">
                <a:solidFill>
                  <a:srgbClr val="FFFF00"/>
                </a:solidFill>
                <a:ea typeface="Cambria" panose="02040503050406030204" pitchFamily="18" charset="0"/>
                <a:cs typeface="Mangal" panose="00000400000000000000" pitchFamily="2"/>
              </a:rPr>
              <a:t>Suggestions for improvement are welcome</a:t>
            </a:r>
            <a:endParaRPr lang="en-US" altLang="en-US" sz="31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sz="1400">
                <a:solidFill>
                  <a:srgbClr val="FFFF00"/>
                </a:solidFill>
                <a:ea typeface="Calibri" panose="020F0502020204030204" pitchFamily="34" charset="0"/>
                <a:cs typeface="Chaparral Pro"/>
              </a:rPr>
              <a:t>All Rights Reserved</a:t>
            </a:r>
            <a:endParaRPr lang="en-US" altLang="en-US" sz="1400">
              <a:solidFill>
                <a:srgbClr val="FFFF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B5A8751-51BE-4AF4-BD1A-B6E26C7EFFE0}"/>
              </a:ext>
            </a:extLst>
          </p:cNvPr>
          <p:cNvSpPr>
            <a:spLocks noGrp="1" noChangeArrowheads="1"/>
          </p:cNvSpPr>
          <p:nvPr>
            <p:ph type="title"/>
          </p:nvPr>
        </p:nvSpPr>
        <p:spPr bwMode="auto">
          <a:xfrm>
            <a:off x="2205" y="77770"/>
            <a:ext cx="9140297"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dirty="0"/>
              <a:t>Part 1: Listen to participants’ exploration, home assignment… Q&amp;A</a:t>
            </a:r>
            <a:endParaRPr lang="en-US" altLang="en-US" dirty="0"/>
          </a:p>
        </p:txBody>
      </p:sp>
      <p:sp>
        <p:nvSpPr>
          <p:cNvPr id="21507" name="Text Placeholder 2">
            <a:extLst>
              <a:ext uri="{FF2B5EF4-FFF2-40B4-BE49-F238E27FC236}">
                <a16:creationId xmlns:a16="http://schemas.microsoft.com/office/drawing/2014/main" id="{6AF3D185-0D77-4EAA-96A9-67433F7B578E}"/>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endParaRPr altLang="en-US" dirty="0"/>
          </a:p>
          <a:p>
            <a:pPr marL="0" indent="0" defTabSz="912630">
              <a:buNone/>
            </a:pPr>
            <a:endParaRPr lang="en-IN" altLang="en-US" dirty="0"/>
          </a:p>
          <a:p>
            <a:pPr marL="0" indent="0" defTabSz="912630">
              <a:buNone/>
            </a:pPr>
            <a:endParaRPr altLang="en-US" dirty="0"/>
          </a:p>
        </p:txBody>
      </p:sp>
      <p:pic>
        <p:nvPicPr>
          <p:cNvPr id="5" name="Picture 4">
            <a:extLst>
              <a:ext uri="{FF2B5EF4-FFF2-40B4-BE49-F238E27FC236}">
                <a16:creationId xmlns:a16="http://schemas.microsoft.com/office/drawing/2014/main" id="{EFE27C73-A670-4F37-A294-EA32E32DF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 t="11111" r="5000" b="8888"/>
          <a:stretch>
            <a:fillRect/>
          </a:stretch>
        </p:blipFill>
        <p:spPr bwMode="auto">
          <a:xfrm>
            <a:off x="1588" y="457200"/>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D2855D0B-2279-459A-B9D6-A3314F39488F}"/>
              </a:ext>
            </a:extLst>
          </p:cNvPr>
          <p:cNvSpPr/>
          <p:nvPr/>
        </p:nvSpPr>
        <p:spPr>
          <a:xfrm rot="5400000">
            <a:off x="7681119" y="2804319"/>
            <a:ext cx="4602162" cy="228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484" name="TextBox 37">
            <a:extLst>
              <a:ext uri="{FF2B5EF4-FFF2-40B4-BE49-F238E27FC236}">
                <a16:creationId xmlns:a16="http://schemas.microsoft.com/office/drawing/2014/main" id="{5879396E-672D-4FB2-AA16-D19F44EEFA36}"/>
              </a:ext>
            </a:extLst>
          </p:cNvPr>
          <p:cNvSpPr txBox="1">
            <a:spLocks noChangeArrowheads="1"/>
          </p:cNvSpPr>
          <p:nvPr/>
        </p:nvSpPr>
        <p:spPr bwMode="auto">
          <a:xfrm>
            <a:off x="1524001" y="228601"/>
            <a:ext cx="1649413" cy="11080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t>Present effort</a:t>
            </a:r>
          </a:p>
          <a:p>
            <a:pPr algn="ctr"/>
            <a:endParaRPr lang="en-US" altLang="en-US" sz="2200" b="1"/>
          </a:p>
        </p:txBody>
      </p:sp>
      <p:sp>
        <p:nvSpPr>
          <p:cNvPr id="20485" name="TextBox 37">
            <a:extLst>
              <a:ext uri="{FF2B5EF4-FFF2-40B4-BE49-F238E27FC236}">
                <a16:creationId xmlns:a16="http://schemas.microsoft.com/office/drawing/2014/main" id="{03F29E04-882D-4F47-9F0A-5F56ECD52EC6}"/>
              </a:ext>
            </a:extLst>
          </p:cNvPr>
          <p:cNvSpPr txBox="1">
            <a:spLocks noChangeArrowheads="1"/>
          </p:cNvSpPr>
          <p:nvPr/>
        </p:nvSpPr>
        <p:spPr bwMode="auto">
          <a:xfrm>
            <a:off x="3733801" y="228601"/>
            <a:ext cx="1738313" cy="11080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t>Expect to become something</a:t>
            </a:r>
            <a:endParaRPr lang="en-US" altLang="en-US" sz="2200" b="1"/>
          </a:p>
        </p:txBody>
      </p:sp>
      <p:sp>
        <p:nvSpPr>
          <p:cNvPr id="20486" name="TextBox 37">
            <a:extLst>
              <a:ext uri="{FF2B5EF4-FFF2-40B4-BE49-F238E27FC236}">
                <a16:creationId xmlns:a16="http://schemas.microsoft.com/office/drawing/2014/main" id="{ADC19449-86C2-4314-9F87-671A8C42BCEC}"/>
              </a:ext>
            </a:extLst>
          </p:cNvPr>
          <p:cNvSpPr txBox="1">
            <a:spLocks noChangeArrowheads="1"/>
          </p:cNvSpPr>
          <p:nvPr/>
        </p:nvSpPr>
        <p:spPr bwMode="auto">
          <a:xfrm>
            <a:off x="6248401" y="228601"/>
            <a:ext cx="1738313" cy="11080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t>Expect to get/do something</a:t>
            </a:r>
            <a:endParaRPr lang="en-US" altLang="en-US" sz="2200" b="1"/>
          </a:p>
        </p:txBody>
      </p:sp>
      <p:sp>
        <p:nvSpPr>
          <p:cNvPr id="11" name="Right Arrow 10">
            <a:extLst>
              <a:ext uri="{FF2B5EF4-FFF2-40B4-BE49-F238E27FC236}">
                <a16:creationId xmlns:a16="http://schemas.microsoft.com/office/drawing/2014/main" id="{5C3A00B8-E555-4563-91A8-3F93A4A37A6E}"/>
              </a:ext>
            </a:extLst>
          </p:cNvPr>
          <p:cNvSpPr/>
          <p:nvPr/>
        </p:nvSpPr>
        <p:spPr>
          <a:xfrm>
            <a:off x="3352800" y="592138"/>
            <a:ext cx="274638" cy="32226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Right Arrow 11">
            <a:extLst>
              <a:ext uri="{FF2B5EF4-FFF2-40B4-BE49-F238E27FC236}">
                <a16:creationId xmlns:a16="http://schemas.microsoft.com/office/drawing/2014/main" id="{0BFE02A0-0BC3-4E0D-9527-761C42B8B819}"/>
              </a:ext>
            </a:extLst>
          </p:cNvPr>
          <p:cNvSpPr/>
          <p:nvPr/>
        </p:nvSpPr>
        <p:spPr>
          <a:xfrm>
            <a:off x="5791200" y="609601"/>
            <a:ext cx="274638" cy="322263"/>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489" name="TextBox 37">
            <a:extLst>
              <a:ext uri="{FF2B5EF4-FFF2-40B4-BE49-F238E27FC236}">
                <a16:creationId xmlns:a16="http://schemas.microsoft.com/office/drawing/2014/main" id="{466170B6-651E-49E6-AB7F-52F7EC81803A}"/>
              </a:ext>
            </a:extLst>
          </p:cNvPr>
          <p:cNvSpPr txBox="1">
            <a:spLocks noChangeArrowheads="1"/>
          </p:cNvSpPr>
          <p:nvPr/>
        </p:nvSpPr>
        <p:spPr bwMode="auto">
          <a:xfrm>
            <a:off x="8777288" y="228600"/>
            <a:ext cx="1738312" cy="1600200"/>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FFFF00"/>
                </a:solidFill>
              </a:rPr>
              <a:t>Expect to </a:t>
            </a:r>
            <a:r>
              <a:rPr lang="en-IN" altLang="en-US" sz="3200" b="1">
                <a:solidFill>
                  <a:srgbClr val="FFFF00"/>
                </a:solidFill>
              </a:rPr>
              <a:t>BE </a:t>
            </a:r>
            <a:r>
              <a:rPr lang="en-IN" altLang="en-US" sz="2200" b="1">
                <a:solidFill>
                  <a:srgbClr val="FFFF00"/>
                </a:solidFill>
              </a:rPr>
              <a:t>something</a:t>
            </a:r>
          </a:p>
          <a:p>
            <a:pPr algn="ctr"/>
            <a:endParaRPr lang="en-US" altLang="en-US" sz="2200" b="1"/>
          </a:p>
        </p:txBody>
      </p:sp>
      <p:sp>
        <p:nvSpPr>
          <p:cNvPr id="13" name="Right Arrow 12">
            <a:extLst>
              <a:ext uri="{FF2B5EF4-FFF2-40B4-BE49-F238E27FC236}">
                <a16:creationId xmlns:a16="http://schemas.microsoft.com/office/drawing/2014/main" id="{9A87AF13-B408-4539-AA3F-73D0CCCCFEBE}"/>
              </a:ext>
            </a:extLst>
          </p:cNvPr>
          <p:cNvSpPr/>
          <p:nvPr/>
        </p:nvSpPr>
        <p:spPr>
          <a:xfrm>
            <a:off x="8183564" y="609601"/>
            <a:ext cx="274637" cy="322263"/>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aphicFrame>
        <p:nvGraphicFramePr>
          <p:cNvPr id="14" name="Table 13">
            <a:extLst>
              <a:ext uri="{FF2B5EF4-FFF2-40B4-BE49-F238E27FC236}">
                <a16:creationId xmlns:a16="http://schemas.microsoft.com/office/drawing/2014/main" id="{E9A22115-68DA-458E-9B16-2427FC035253}"/>
              </a:ext>
            </a:extLst>
          </p:cNvPr>
          <p:cNvGraphicFramePr>
            <a:graphicFrameLocks noGrp="1"/>
          </p:cNvGraphicFramePr>
          <p:nvPr/>
        </p:nvGraphicFramePr>
        <p:xfrm>
          <a:off x="1528764" y="1646238"/>
          <a:ext cx="6853237" cy="4618036"/>
        </p:xfrm>
        <a:graphic>
          <a:graphicData uri="http://schemas.openxmlformats.org/drawingml/2006/table">
            <a:tbl>
              <a:tblPr firstRow="1" bandRow="1">
                <a:tableStyleId>{5C22544A-7EE6-4342-B048-85BDC9FD1C3A}</a:tableStyleId>
              </a:tblPr>
              <a:tblGrid>
                <a:gridCol w="1824554">
                  <a:extLst>
                    <a:ext uri="{9D8B030D-6E8A-4147-A177-3AD203B41FA5}">
                      <a16:colId xmlns:a16="http://schemas.microsoft.com/office/drawing/2014/main" val="20000"/>
                    </a:ext>
                  </a:extLst>
                </a:gridCol>
                <a:gridCol w="2437883">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80926">
                <a:tc>
                  <a:txBody>
                    <a:bodyPr/>
                    <a:lstStyle/>
                    <a:p>
                      <a:r>
                        <a:rPr lang="en-IN" sz="1800" b="0" dirty="0">
                          <a:solidFill>
                            <a:schemeClr val="tx1"/>
                          </a:solidFill>
                          <a:latin typeface="Arial" panose="020B0604020202020204" pitchFamily="34" charset="0"/>
                          <a:cs typeface="Arial" panose="020B0604020202020204" pitchFamily="34" charset="0"/>
                        </a:rPr>
                        <a:t>Studying</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a:txBody>
                    <a:bodyPr/>
                    <a:lstStyle/>
                    <a:p>
                      <a:r>
                        <a:rPr lang="en-IN" sz="1800" b="0" dirty="0">
                          <a:solidFill>
                            <a:schemeClr val="tx1"/>
                          </a:solidFill>
                          <a:latin typeface="Arial" panose="020B0604020202020204" pitchFamily="34" charset="0"/>
                          <a:cs typeface="Arial" panose="020B0604020202020204" pitchFamily="34" charset="0"/>
                        </a:rPr>
                        <a:t>Engineer</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rowSpan="8">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Get Money</a:t>
                      </a: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Earn Name, Fame </a:t>
                      </a: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Do</a:t>
                      </a:r>
                      <a:r>
                        <a:rPr lang="en-IN" sz="1600" b="0" baseline="0" dirty="0">
                          <a:solidFill>
                            <a:srgbClr val="00B050"/>
                          </a:solidFill>
                          <a:latin typeface="Arial" panose="020B0604020202020204" pitchFamily="34" charset="0"/>
                          <a:cs typeface="Arial" panose="020B0604020202020204" pitchFamily="34" charset="0"/>
                        </a:rPr>
                        <a:t> Research, Innovation</a:t>
                      </a:r>
                      <a:endParaRPr lang="en-US" sz="1600" b="0" baseline="0" dirty="0">
                        <a:solidFill>
                          <a:srgbClr val="00B05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0" baseline="0" dirty="0">
                          <a:solidFill>
                            <a:srgbClr val="00B050"/>
                          </a:solidFill>
                          <a:latin typeface="Arial" panose="020B0604020202020204" pitchFamily="34" charset="0"/>
                          <a:cs typeface="Arial" panose="020B0604020202020204" pitchFamily="34" charset="0"/>
                        </a:rPr>
                        <a:t>Take care of your parents</a:t>
                      </a:r>
                    </a:p>
                    <a:p>
                      <a:pPr marL="0" marR="0" indent="0" algn="l" defTabSz="914400" rtl="0" eaLnBrk="1" fontAlgn="auto" latinLnBrk="0" hangingPunct="1">
                        <a:lnSpc>
                          <a:spcPct val="100000"/>
                        </a:lnSpc>
                        <a:spcBef>
                          <a:spcPts val="600"/>
                        </a:spcBef>
                        <a:spcAft>
                          <a:spcPts val="0"/>
                        </a:spcAft>
                        <a:buClrTx/>
                        <a:buSzTx/>
                        <a:buFontTx/>
                        <a:buNone/>
                        <a:tabLst/>
                        <a:defRPr/>
                      </a:pPr>
                      <a:r>
                        <a:rPr lang="en-US" sz="1600" b="0" baseline="0" dirty="0">
                          <a:solidFill>
                            <a:srgbClr val="00B050"/>
                          </a:solidFill>
                          <a:latin typeface="Arial" panose="020B0604020202020204" pitchFamily="34" charset="0"/>
                          <a:cs typeface="Arial" panose="020B0604020202020204" pitchFamily="34" charset="0"/>
                        </a:rPr>
                        <a:t>Make your family/nation proud</a:t>
                      </a: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Gain Expertise in area of your</a:t>
                      </a:r>
                      <a:r>
                        <a:rPr lang="en-IN" sz="1600" b="0" baseline="0" dirty="0">
                          <a:solidFill>
                            <a:srgbClr val="00B050"/>
                          </a:solidFill>
                          <a:latin typeface="Arial" panose="020B0604020202020204" pitchFamily="34" charset="0"/>
                          <a:cs typeface="Arial" panose="020B0604020202020204" pitchFamily="34" charset="0"/>
                        </a:rPr>
                        <a:t> choice</a:t>
                      </a:r>
                      <a:endParaRPr lang="en-IN" sz="1600" b="0" dirty="0">
                        <a:solidFill>
                          <a:srgbClr val="00B05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Earn your</a:t>
                      </a:r>
                      <a:r>
                        <a:rPr lang="en-IN" sz="1600" b="0" baseline="0" dirty="0">
                          <a:solidFill>
                            <a:srgbClr val="00B050"/>
                          </a:solidFill>
                          <a:latin typeface="Arial" panose="020B0604020202020204" pitchFamily="34" charset="0"/>
                          <a:cs typeface="Arial" panose="020B0604020202020204" pitchFamily="34" charset="0"/>
                        </a:rPr>
                        <a:t> living well </a:t>
                      </a: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baseline="0" dirty="0">
                          <a:solidFill>
                            <a:srgbClr val="00B050"/>
                          </a:solidFill>
                          <a:latin typeface="Arial" panose="020B0604020202020204" pitchFamily="34" charset="0"/>
                          <a:cs typeface="Arial" panose="020B0604020202020204" pitchFamily="34" charset="0"/>
                        </a:rPr>
                        <a:t>Live with Se</a:t>
                      </a:r>
                      <a:r>
                        <a:rPr lang="en-IN" sz="1600" b="0" dirty="0">
                          <a:solidFill>
                            <a:srgbClr val="00B050"/>
                          </a:solidFill>
                          <a:latin typeface="Arial" panose="020B0604020202020204" pitchFamily="34" charset="0"/>
                          <a:cs typeface="Arial" panose="020B0604020202020204" pitchFamily="34" charset="0"/>
                        </a:rPr>
                        <a:t>lf Respect</a:t>
                      </a:r>
                      <a:endParaRPr lang="en-US" sz="1600" b="0" dirty="0">
                        <a:solidFill>
                          <a:srgbClr val="00B05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Get Power in society</a:t>
                      </a: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Earn Respect</a:t>
                      </a:r>
                      <a:endParaRPr lang="en-US" sz="1600" b="0" dirty="0">
                        <a:solidFill>
                          <a:srgbClr val="00B05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Get Satisfaction</a:t>
                      </a:r>
                    </a:p>
                    <a:p>
                      <a:pPr marL="0" marR="0" indent="0" algn="l" defTabSz="914400" rtl="0" eaLnBrk="1" fontAlgn="auto" latinLnBrk="0" hangingPunct="1">
                        <a:lnSpc>
                          <a:spcPct val="100000"/>
                        </a:lnSpc>
                        <a:spcBef>
                          <a:spcPts val="600"/>
                        </a:spcBef>
                        <a:spcAft>
                          <a:spcPts val="0"/>
                        </a:spcAft>
                        <a:buClrTx/>
                        <a:buSzTx/>
                        <a:buFontTx/>
                        <a:buNone/>
                        <a:tabLst/>
                        <a:defRPr/>
                      </a:pPr>
                      <a:r>
                        <a:rPr lang="en-IN" sz="1600" b="0" dirty="0">
                          <a:solidFill>
                            <a:srgbClr val="00B050"/>
                          </a:solidFill>
                          <a:latin typeface="Arial" panose="020B0604020202020204" pitchFamily="34" charset="0"/>
                          <a:cs typeface="Arial" panose="020B0604020202020204" pitchFamily="34" charset="0"/>
                        </a:rPr>
                        <a:t>And so on…</a:t>
                      </a:r>
                      <a:endParaRPr lang="en-US" sz="1600" b="0" dirty="0">
                        <a:solidFill>
                          <a:srgbClr val="00B050"/>
                        </a:solidFill>
                        <a:latin typeface="Arial" panose="020B0604020202020204" pitchFamily="34" charset="0"/>
                        <a:cs typeface="Arial" panose="020B0604020202020204" pitchFamily="34" charset="0"/>
                      </a:endParaRPr>
                    </a:p>
                    <a:p>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extLst>
                  <a:ext uri="{0D108BD9-81ED-4DB2-BD59-A6C34878D82A}">
                    <a16:rowId xmlns:a16="http://schemas.microsoft.com/office/drawing/2014/main" val="10000"/>
                  </a:ext>
                </a:extLst>
              </a:tr>
              <a:tr h="640108">
                <a:tc>
                  <a:txBody>
                    <a:bodyPr/>
                    <a:lstStyle/>
                    <a:p>
                      <a:r>
                        <a:rPr lang="en-IN" sz="1800" b="0" dirty="0">
                          <a:solidFill>
                            <a:schemeClr val="tx1"/>
                          </a:solidFill>
                          <a:latin typeface="Arial" panose="020B0604020202020204" pitchFamily="34" charset="0"/>
                          <a:cs typeface="Arial" panose="020B0604020202020204" pitchFamily="34" charset="0"/>
                        </a:rPr>
                        <a:t>Doing internship</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a:txBody>
                    <a:bodyPr/>
                    <a:lstStyle/>
                    <a:p>
                      <a:r>
                        <a:rPr lang="en-IN" sz="1800" b="0" dirty="0">
                          <a:solidFill>
                            <a:schemeClr val="tx1"/>
                          </a:solidFill>
                          <a:latin typeface="Arial" panose="020B0604020202020204" pitchFamily="34" charset="0"/>
                          <a:cs typeface="Arial" panose="020B0604020202020204" pitchFamily="34" charset="0"/>
                        </a:rPr>
                        <a:t>Doctor</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vMerge="1">
                  <a:txBody>
                    <a:bodyPr/>
                    <a:lstStyle/>
                    <a:p>
                      <a:endParaRPr lang="en-US" sz="1800" b="0" dirty="0">
                        <a:solidFill>
                          <a:schemeClr val="tx1"/>
                        </a:solidFill>
                        <a:latin typeface="Arial" panose="020B0604020202020204" pitchFamily="34" charset="0"/>
                        <a:cs typeface="Arial" panose="020B0604020202020204" pitchFamily="34" charset="0"/>
                      </a:endParaRPr>
                    </a:p>
                  </a:txBody>
                  <a:tcPr marT="45711" marB="45711">
                    <a:solidFill>
                      <a:schemeClr val="accent1">
                        <a:lumMod val="20000"/>
                        <a:lumOff val="80000"/>
                      </a:schemeClr>
                    </a:solidFill>
                  </a:tcPr>
                </a:tc>
                <a:extLst>
                  <a:ext uri="{0D108BD9-81ED-4DB2-BD59-A6C34878D82A}">
                    <a16:rowId xmlns:a16="http://schemas.microsoft.com/office/drawing/2014/main" val="10001"/>
                  </a:ext>
                </a:extLst>
              </a:tr>
              <a:tr h="640107">
                <a:tc>
                  <a:txBody>
                    <a:bodyPr/>
                    <a:lstStyle/>
                    <a:p>
                      <a:r>
                        <a:rPr lang="en-IN" sz="1800" b="0" dirty="0">
                          <a:solidFill>
                            <a:schemeClr val="tx1"/>
                          </a:solidFill>
                          <a:latin typeface="Arial" panose="020B0604020202020204" pitchFamily="34" charset="0"/>
                          <a:cs typeface="Arial" panose="020B0604020202020204" pitchFamily="34" charset="0"/>
                        </a:rPr>
                        <a:t>Practicing</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a:txBody>
                    <a:bodyPr/>
                    <a:lstStyle/>
                    <a:p>
                      <a:r>
                        <a:rPr lang="en-IN" sz="1800" b="0" dirty="0">
                          <a:solidFill>
                            <a:schemeClr val="tx1"/>
                          </a:solidFill>
                          <a:latin typeface="Arial" panose="020B0604020202020204" pitchFamily="34" charset="0"/>
                          <a:cs typeface="Arial" panose="020B0604020202020204" pitchFamily="34" charset="0"/>
                        </a:rPr>
                        <a:t>Farmer</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vMerge="1">
                  <a:txBody>
                    <a:bodyPr/>
                    <a:lstStyle/>
                    <a:p>
                      <a:endParaRPr lang="en-US" sz="1800" b="0" dirty="0">
                        <a:solidFill>
                          <a:schemeClr val="tx1"/>
                        </a:solidFill>
                        <a:latin typeface="Arial" panose="020B0604020202020204" pitchFamily="34" charset="0"/>
                        <a:cs typeface="Arial" panose="020B0604020202020204" pitchFamily="34" charset="0"/>
                      </a:endParaRPr>
                    </a:p>
                  </a:txBody>
                  <a:tcPr marT="45711" marB="45711">
                    <a:solidFill>
                      <a:schemeClr val="accent1">
                        <a:lumMod val="20000"/>
                        <a:lumOff val="80000"/>
                      </a:schemeClr>
                    </a:solidFill>
                  </a:tcPr>
                </a:tc>
                <a:extLst>
                  <a:ext uri="{0D108BD9-81ED-4DB2-BD59-A6C34878D82A}">
                    <a16:rowId xmlns:a16="http://schemas.microsoft.com/office/drawing/2014/main" val="10002"/>
                  </a:ext>
                </a:extLst>
              </a:tr>
              <a:tr h="640108">
                <a:tc>
                  <a:txBody>
                    <a:bodyPr/>
                    <a:lstStyle/>
                    <a:p>
                      <a:r>
                        <a:rPr lang="en-IN" sz="1800" b="0" dirty="0">
                          <a:solidFill>
                            <a:schemeClr val="tx1"/>
                          </a:solidFill>
                          <a:latin typeface="Arial" panose="020B0604020202020204" pitchFamily="34" charset="0"/>
                          <a:cs typeface="Arial" panose="020B0604020202020204" pitchFamily="34" charset="0"/>
                        </a:rPr>
                        <a:t>Attending coaching</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a:txBody>
                    <a:bodyPr/>
                    <a:lstStyle/>
                    <a:p>
                      <a:r>
                        <a:rPr lang="en-IN" sz="1800" b="0" dirty="0">
                          <a:solidFill>
                            <a:schemeClr val="tx1"/>
                          </a:solidFill>
                          <a:latin typeface="Arial" panose="020B0604020202020204" pitchFamily="34" charset="0"/>
                          <a:cs typeface="Arial" panose="020B0604020202020204" pitchFamily="34" charset="0"/>
                        </a:rPr>
                        <a:t>IAS Officer</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vMerge="1">
                  <a:txBody>
                    <a:bodyPr/>
                    <a:lstStyle/>
                    <a:p>
                      <a:endParaRPr lang="en-US" sz="1800" b="0" dirty="0">
                        <a:solidFill>
                          <a:schemeClr val="tx1"/>
                        </a:solidFill>
                        <a:latin typeface="Arial" panose="020B0604020202020204" pitchFamily="34" charset="0"/>
                        <a:cs typeface="Arial" panose="020B0604020202020204" pitchFamily="34" charset="0"/>
                      </a:endParaRPr>
                    </a:p>
                  </a:txBody>
                  <a:tcPr marT="45711" marB="45711">
                    <a:solidFill>
                      <a:schemeClr val="accent1">
                        <a:lumMod val="20000"/>
                        <a:lumOff val="80000"/>
                      </a:schemeClr>
                    </a:solidFill>
                  </a:tcPr>
                </a:tc>
                <a:extLst>
                  <a:ext uri="{0D108BD9-81ED-4DB2-BD59-A6C34878D82A}">
                    <a16:rowId xmlns:a16="http://schemas.microsoft.com/office/drawing/2014/main" val="10003"/>
                  </a:ext>
                </a:extLst>
              </a:tr>
              <a:tr h="640108">
                <a:tc>
                  <a:txBody>
                    <a:bodyPr/>
                    <a:lstStyle/>
                    <a:p>
                      <a:r>
                        <a:rPr lang="en-IN" sz="1800" b="0" dirty="0">
                          <a:solidFill>
                            <a:schemeClr val="tx1"/>
                          </a:solidFill>
                          <a:latin typeface="Arial" panose="020B0604020202020204" pitchFamily="34" charset="0"/>
                          <a:cs typeface="Arial" panose="020B0604020202020204" pitchFamily="34" charset="0"/>
                        </a:rPr>
                        <a:t>Doing </a:t>
                      </a:r>
                      <a:r>
                        <a:rPr lang="en-IN" sz="1800" b="0" dirty="0" err="1">
                          <a:solidFill>
                            <a:schemeClr val="tx1"/>
                          </a:solidFill>
                          <a:latin typeface="Arial" panose="020B0604020202020204" pitchFamily="34" charset="0"/>
                          <a:cs typeface="Arial" panose="020B0604020202020204" pitchFamily="34" charset="0"/>
                        </a:rPr>
                        <a:t>articleship</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a:txBody>
                    <a:bodyPr/>
                    <a:lstStyle/>
                    <a:p>
                      <a:r>
                        <a:rPr lang="en-IN" sz="1800" b="0" dirty="0">
                          <a:solidFill>
                            <a:schemeClr val="tx1"/>
                          </a:solidFill>
                          <a:latin typeface="Arial" panose="020B0604020202020204" pitchFamily="34" charset="0"/>
                          <a:cs typeface="Arial" panose="020B0604020202020204" pitchFamily="34" charset="0"/>
                        </a:rPr>
                        <a:t>Lawyer</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vMerge="1">
                  <a:txBody>
                    <a:bodyPr/>
                    <a:lstStyle/>
                    <a:p>
                      <a:endParaRPr lang="en-US" sz="1800" b="0" dirty="0">
                        <a:solidFill>
                          <a:schemeClr val="tx1"/>
                        </a:solidFill>
                        <a:latin typeface="Arial" panose="020B0604020202020204" pitchFamily="34" charset="0"/>
                        <a:cs typeface="Arial" panose="020B0604020202020204" pitchFamily="34" charset="0"/>
                      </a:endParaRPr>
                    </a:p>
                  </a:txBody>
                  <a:tcPr marT="45711" marB="45711">
                    <a:solidFill>
                      <a:schemeClr val="accent1">
                        <a:lumMod val="20000"/>
                        <a:lumOff val="80000"/>
                      </a:schemeClr>
                    </a:solidFill>
                  </a:tcPr>
                </a:tc>
                <a:extLst>
                  <a:ext uri="{0D108BD9-81ED-4DB2-BD59-A6C34878D82A}">
                    <a16:rowId xmlns:a16="http://schemas.microsoft.com/office/drawing/2014/main" val="10004"/>
                  </a:ext>
                </a:extLst>
              </a:tr>
              <a:tr h="380926">
                <a:tc>
                  <a:txBody>
                    <a:bodyPr/>
                    <a:lstStyle/>
                    <a:p>
                      <a:r>
                        <a:rPr lang="en-IN" sz="1800" b="0" dirty="0">
                          <a:solidFill>
                            <a:schemeClr val="tx1"/>
                          </a:solidFill>
                          <a:latin typeface="Arial" panose="020B0604020202020204" pitchFamily="34" charset="0"/>
                          <a:cs typeface="Arial" panose="020B0604020202020204" pitchFamily="34" charset="0"/>
                        </a:rPr>
                        <a:t>Doing MBA</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a:txBody>
                    <a:bodyPr/>
                    <a:lstStyle/>
                    <a:p>
                      <a:r>
                        <a:rPr lang="en-IN" sz="1800" b="0" dirty="0">
                          <a:solidFill>
                            <a:schemeClr val="tx1"/>
                          </a:solidFill>
                          <a:latin typeface="Arial" panose="020B0604020202020204" pitchFamily="34" charset="0"/>
                          <a:cs typeface="Arial" panose="020B0604020202020204" pitchFamily="34" charset="0"/>
                        </a:rPr>
                        <a:t>Businessman</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vMerge="1">
                  <a:txBody>
                    <a:bodyPr/>
                    <a:lstStyle/>
                    <a:p>
                      <a:endParaRPr lang="en-US" sz="1800" b="0" dirty="0">
                        <a:solidFill>
                          <a:schemeClr val="tx1"/>
                        </a:solidFill>
                        <a:latin typeface="Arial" panose="020B0604020202020204" pitchFamily="34" charset="0"/>
                        <a:cs typeface="Arial" panose="020B0604020202020204" pitchFamily="34" charset="0"/>
                      </a:endParaRPr>
                    </a:p>
                  </a:txBody>
                  <a:tcPr marT="45711" marB="45711">
                    <a:solidFill>
                      <a:schemeClr val="accent1">
                        <a:lumMod val="20000"/>
                        <a:lumOff val="80000"/>
                      </a:schemeClr>
                    </a:solidFill>
                  </a:tcPr>
                </a:tc>
                <a:extLst>
                  <a:ext uri="{0D108BD9-81ED-4DB2-BD59-A6C34878D82A}">
                    <a16:rowId xmlns:a16="http://schemas.microsoft.com/office/drawing/2014/main" val="10005"/>
                  </a:ext>
                </a:extLst>
              </a:tr>
              <a:tr h="640107">
                <a:tc>
                  <a:txBody>
                    <a:bodyPr/>
                    <a:lstStyle/>
                    <a:p>
                      <a:r>
                        <a:rPr lang="en-IN" sz="1800" b="0" dirty="0">
                          <a:solidFill>
                            <a:schemeClr val="tx1"/>
                          </a:solidFill>
                          <a:latin typeface="Arial" panose="020B0604020202020204" pitchFamily="34" charset="0"/>
                          <a:cs typeface="Arial" panose="020B0604020202020204" pitchFamily="34" charset="0"/>
                        </a:rPr>
                        <a:t>Researching</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a:txBody>
                    <a:bodyPr/>
                    <a:lstStyle/>
                    <a:p>
                      <a:r>
                        <a:rPr lang="en-IN" sz="1800" b="0" dirty="0">
                          <a:solidFill>
                            <a:schemeClr val="tx1"/>
                          </a:solidFill>
                          <a:latin typeface="Arial" panose="020B0604020202020204" pitchFamily="34" charset="0"/>
                          <a:cs typeface="Arial" panose="020B0604020202020204" pitchFamily="34" charset="0"/>
                        </a:rPr>
                        <a:t>Scientist</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vMerge="1">
                  <a:txBody>
                    <a:bodyPr/>
                    <a:lstStyle/>
                    <a:p>
                      <a:endParaRPr lang="en-US" sz="1800" b="0" dirty="0">
                        <a:solidFill>
                          <a:schemeClr val="tx1"/>
                        </a:solidFill>
                        <a:latin typeface="Arial" panose="020B0604020202020204" pitchFamily="34" charset="0"/>
                        <a:cs typeface="Arial" panose="020B0604020202020204" pitchFamily="34" charset="0"/>
                      </a:endParaRPr>
                    </a:p>
                  </a:txBody>
                  <a:tcPr marT="45711" marB="45711">
                    <a:solidFill>
                      <a:schemeClr val="accent1">
                        <a:lumMod val="20000"/>
                        <a:lumOff val="80000"/>
                      </a:schemeClr>
                    </a:solidFill>
                  </a:tcPr>
                </a:tc>
                <a:extLst>
                  <a:ext uri="{0D108BD9-81ED-4DB2-BD59-A6C34878D82A}">
                    <a16:rowId xmlns:a16="http://schemas.microsoft.com/office/drawing/2014/main" val="10006"/>
                  </a:ext>
                </a:extLst>
              </a:tr>
              <a:tr h="655646">
                <a:tc>
                  <a:txBody>
                    <a:bodyPr/>
                    <a:lstStyle/>
                    <a:p>
                      <a:r>
                        <a:rPr lang="en-IN" sz="1800" b="0" dirty="0">
                          <a:solidFill>
                            <a:schemeClr val="tx1"/>
                          </a:solidFill>
                          <a:latin typeface="Arial" panose="020B0604020202020204" pitchFamily="34" charset="0"/>
                          <a:cs typeface="Arial" panose="020B0604020202020204" pitchFamily="34" charset="0"/>
                        </a:rPr>
                        <a:t>Painting</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a:txBody>
                    <a:bodyPr/>
                    <a:lstStyle/>
                    <a:p>
                      <a:r>
                        <a:rPr lang="en-IN" sz="1800" b="0" dirty="0">
                          <a:solidFill>
                            <a:schemeClr val="tx1"/>
                          </a:solidFill>
                          <a:latin typeface="Arial" panose="020B0604020202020204" pitchFamily="34" charset="0"/>
                          <a:cs typeface="Arial" panose="020B0604020202020204" pitchFamily="34" charset="0"/>
                        </a:rPr>
                        <a:t>Artist</a:t>
                      </a:r>
                      <a:endParaRPr lang="en-US" sz="1800" b="0" dirty="0">
                        <a:solidFill>
                          <a:schemeClr val="tx1"/>
                        </a:solidFill>
                        <a:latin typeface="Arial" panose="020B0604020202020204" pitchFamily="34" charset="0"/>
                        <a:cs typeface="Arial" panose="020B0604020202020204" pitchFamily="34" charset="0"/>
                      </a:endParaRPr>
                    </a:p>
                  </a:txBody>
                  <a:tcPr marT="45714" marB="45714">
                    <a:solidFill>
                      <a:schemeClr val="accent1">
                        <a:lumMod val="20000"/>
                        <a:lumOff val="80000"/>
                      </a:schemeClr>
                    </a:solidFill>
                  </a:tcPr>
                </a:tc>
                <a:tc vMerge="1">
                  <a:txBody>
                    <a:bodyPr/>
                    <a:lstStyle/>
                    <a:p>
                      <a:endParaRPr lang="en-US" sz="1800" b="0" dirty="0">
                        <a:solidFill>
                          <a:schemeClr val="tx1"/>
                        </a:solidFill>
                        <a:latin typeface="Arial" panose="020B0604020202020204" pitchFamily="34" charset="0"/>
                        <a:cs typeface="Arial" panose="020B0604020202020204" pitchFamily="34" charset="0"/>
                      </a:endParaRPr>
                    </a:p>
                  </a:txBody>
                  <a:tcPr marT="45711" marB="45711">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3" name="Table 2">
            <a:extLst>
              <a:ext uri="{FF2B5EF4-FFF2-40B4-BE49-F238E27FC236}">
                <a16:creationId xmlns:a16="http://schemas.microsoft.com/office/drawing/2014/main" id="{8302FCB0-1681-4A99-9CD3-4A18486EC099}"/>
              </a:ext>
            </a:extLst>
          </p:cNvPr>
          <p:cNvGraphicFramePr>
            <a:graphicFrameLocks noGrp="1"/>
          </p:cNvGraphicFramePr>
          <p:nvPr>
            <p:extLst>
              <p:ext uri="{D42A27DB-BD31-4B8C-83A1-F6EECF244321}">
                <p14:modId xmlns:p14="http://schemas.microsoft.com/office/powerpoint/2010/main" val="238199505"/>
              </p:ext>
            </p:extLst>
          </p:nvPr>
        </p:nvGraphicFramePr>
        <p:xfrm>
          <a:off x="8915400" y="3627438"/>
          <a:ext cx="2286000" cy="7620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tblGrid>
              <a:tr h="762000">
                <a:tc>
                  <a:txBody>
                    <a:bodyPr/>
                    <a:lstStyle/>
                    <a:p>
                      <a:r>
                        <a:rPr lang="en-IN" sz="2200" b="1" dirty="0">
                          <a:solidFill>
                            <a:schemeClr val="tx1"/>
                          </a:solidFill>
                          <a:latin typeface="Arial" panose="020B0604020202020204" pitchFamily="34" charset="0"/>
                          <a:cs typeface="Arial" panose="020B0604020202020204" pitchFamily="34" charset="0"/>
                        </a:rPr>
                        <a:t>Happy and prosperous</a:t>
                      </a:r>
                      <a:endParaRPr lang="en-US" sz="2200" b="1" dirty="0">
                        <a:solidFill>
                          <a:schemeClr val="tx1"/>
                        </a:solidFill>
                        <a:latin typeface="Arial" panose="020B0604020202020204" pitchFamily="34" charset="0"/>
                        <a:cs typeface="Arial" panose="020B0604020202020204" pitchFamily="34" charset="0"/>
                      </a:endParaRPr>
                    </a:p>
                  </a:txBody>
                  <a:tcPr marT="45616" marB="45616">
                    <a:noFill/>
                  </a:tcPr>
                </a:tc>
                <a:extLst>
                  <a:ext uri="{0D108BD9-81ED-4DB2-BD59-A6C34878D82A}">
                    <a16:rowId xmlns:a16="http://schemas.microsoft.com/office/drawing/2014/main" val="10000"/>
                  </a:ext>
                </a:extLst>
              </a:tr>
            </a:tbl>
          </a:graphicData>
        </a:graphic>
      </p:graphicFrame>
      <p:sp>
        <p:nvSpPr>
          <p:cNvPr id="20530" name="TextBox 37">
            <a:extLst>
              <a:ext uri="{FF2B5EF4-FFF2-40B4-BE49-F238E27FC236}">
                <a16:creationId xmlns:a16="http://schemas.microsoft.com/office/drawing/2014/main" id="{5ED19188-4B5C-4DBB-9402-BD6C5B455895}"/>
              </a:ext>
            </a:extLst>
          </p:cNvPr>
          <p:cNvSpPr txBox="1">
            <a:spLocks noChangeArrowheads="1"/>
          </p:cNvSpPr>
          <p:nvPr/>
        </p:nvSpPr>
        <p:spPr bwMode="auto">
          <a:xfrm>
            <a:off x="1524000" y="6324601"/>
            <a:ext cx="6858000" cy="4302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t>Effort for a fulfilling Life</a:t>
            </a:r>
            <a:endParaRPr lang="en-US" altLang="en-US" sz="2200" b="1"/>
          </a:p>
        </p:txBody>
      </p:sp>
      <p:sp>
        <p:nvSpPr>
          <p:cNvPr id="20532" name="TextBox 3">
            <a:extLst>
              <a:ext uri="{FF2B5EF4-FFF2-40B4-BE49-F238E27FC236}">
                <a16:creationId xmlns:a16="http://schemas.microsoft.com/office/drawing/2014/main" id="{59F45C67-EB2C-4746-9013-309F187F83BA}"/>
              </a:ext>
            </a:extLst>
          </p:cNvPr>
          <p:cNvSpPr txBox="1">
            <a:spLocks noChangeArrowheads="1"/>
          </p:cNvSpPr>
          <p:nvPr/>
        </p:nvSpPr>
        <p:spPr bwMode="auto">
          <a:xfrm>
            <a:off x="3302000" y="15875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FF0000"/>
                </a:solidFill>
              </a:rPr>
              <a:t>?</a:t>
            </a:r>
          </a:p>
        </p:txBody>
      </p:sp>
      <p:sp>
        <p:nvSpPr>
          <p:cNvPr id="20533" name="TextBox 24">
            <a:extLst>
              <a:ext uri="{FF2B5EF4-FFF2-40B4-BE49-F238E27FC236}">
                <a16:creationId xmlns:a16="http://schemas.microsoft.com/office/drawing/2014/main" id="{38D87D93-59FF-4E42-893B-B1C3A0B61963}"/>
              </a:ext>
            </a:extLst>
          </p:cNvPr>
          <p:cNvSpPr txBox="1">
            <a:spLocks noChangeArrowheads="1"/>
          </p:cNvSpPr>
          <p:nvPr/>
        </p:nvSpPr>
        <p:spPr bwMode="auto">
          <a:xfrm>
            <a:off x="5653089" y="242889"/>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FF0000"/>
                </a:solidFill>
              </a:rPr>
              <a:t>??</a:t>
            </a:r>
          </a:p>
        </p:txBody>
      </p:sp>
      <p:sp>
        <p:nvSpPr>
          <p:cNvPr id="20534" name="TextBox 25">
            <a:extLst>
              <a:ext uri="{FF2B5EF4-FFF2-40B4-BE49-F238E27FC236}">
                <a16:creationId xmlns:a16="http://schemas.microsoft.com/office/drawing/2014/main" id="{8FF2E63E-E1D0-4363-8E81-141A058B2178}"/>
              </a:ext>
            </a:extLst>
          </p:cNvPr>
          <p:cNvSpPr txBox="1">
            <a:spLocks noChangeArrowheads="1"/>
          </p:cNvSpPr>
          <p:nvPr/>
        </p:nvSpPr>
        <p:spPr bwMode="auto">
          <a:xfrm>
            <a:off x="8077201" y="22225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FF0000"/>
                </a:solidFill>
              </a:rPr>
              <a:t>???</a:t>
            </a:r>
          </a:p>
        </p:txBody>
      </p:sp>
      <p:sp>
        <p:nvSpPr>
          <p:cNvPr id="20535" name="TextBox 12">
            <a:extLst>
              <a:ext uri="{FF2B5EF4-FFF2-40B4-BE49-F238E27FC236}">
                <a16:creationId xmlns:a16="http://schemas.microsoft.com/office/drawing/2014/main" id="{6C5EC863-B707-46BB-AF18-99F924001FDF}"/>
              </a:ext>
            </a:extLst>
          </p:cNvPr>
          <p:cNvSpPr txBox="1">
            <a:spLocks noChangeArrowheads="1"/>
          </p:cNvSpPr>
          <p:nvPr/>
        </p:nvSpPr>
        <p:spPr bwMode="auto">
          <a:xfrm>
            <a:off x="3157539" y="1087439"/>
            <a:ext cx="61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a:t>why</a:t>
            </a:r>
          </a:p>
        </p:txBody>
      </p:sp>
      <p:sp>
        <p:nvSpPr>
          <p:cNvPr id="20536" name="TextBox 12">
            <a:extLst>
              <a:ext uri="{FF2B5EF4-FFF2-40B4-BE49-F238E27FC236}">
                <a16:creationId xmlns:a16="http://schemas.microsoft.com/office/drawing/2014/main" id="{247E904D-ED16-4003-8B65-08EBDF6A17AD}"/>
              </a:ext>
            </a:extLst>
          </p:cNvPr>
          <p:cNvSpPr txBox="1">
            <a:spLocks noChangeArrowheads="1"/>
          </p:cNvSpPr>
          <p:nvPr/>
        </p:nvSpPr>
        <p:spPr bwMode="auto">
          <a:xfrm>
            <a:off x="5621339" y="1052513"/>
            <a:ext cx="612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a:t>why</a:t>
            </a:r>
          </a:p>
        </p:txBody>
      </p:sp>
      <p:sp>
        <p:nvSpPr>
          <p:cNvPr id="20537" name="TextBox 12">
            <a:extLst>
              <a:ext uri="{FF2B5EF4-FFF2-40B4-BE49-F238E27FC236}">
                <a16:creationId xmlns:a16="http://schemas.microsoft.com/office/drawing/2014/main" id="{E84ADC5B-2972-4F45-8FBB-3C2A658C3044}"/>
              </a:ext>
            </a:extLst>
          </p:cNvPr>
          <p:cNvSpPr txBox="1">
            <a:spLocks noChangeArrowheads="1"/>
          </p:cNvSpPr>
          <p:nvPr/>
        </p:nvSpPr>
        <p:spPr bwMode="auto">
          <a:xfrm>
            <a:off x="8053389" y="1084264"/>
            <a:ext cx="61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a:t>why</a:t>
            </a:r>
          </a:p>
        </p:txBody>
      </p:sp>
      <p:sp>
        <p:nvSpPr>
          <p:cNvPr id="21" name="TextBox 37">
            <a:extLst>
              <a:ext uri="{FF2B5EF4-FFF2-40B4-BE49-F238E27FC236}">
                <a16:creationId xmlns:a16="http://schemas.microsoft.com/office/drawing/2014/main" id="{D609A54D-3C37-4544-875B-013C92B03E2E}"/>
              </a:ext>
            </a:extLst>
          </p:cNvPr>
          <p:cNvSpPr txBox="1">
            <a:spLocks noChangeArrowheads="1"/>
          </p:cNvSpPr>
          <p:nvPr/>
        </p:nvSpPr>
        <p:spPr bwMode="auto">
          <a:xfrm>
            <a:off x="1524000" y="5480228"/>
            <a:ext cx="6853237" cy="430887"/>
          </a:xfrm>
          <a:prstGeom prst="rect">
            <a:avLst/>
          </a:prstGeom>
          <a:solidFill>
            <a:schemeClr val="accent6">
              <a:lumMod val="60000"/>
              <a:lumOff val="4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t>These may be steps toward the basic aspiration</a:t>
            </a:r>
          </a:p>
        </p:txBody>
      </p:sp>
      <p:sp>
        <p:nvSpPr>
          <p:cNvPr id="22" name="TextBox 37">
            <a:extLst>
              <a:ext uri="{FF2B5EF4-FFF2-40B4-BE49-F238E27FC236}">
                <a16:creationId xmlns:a16="http://schemas.microsoft.com/office/drawing/2014/main" id="{48C32369-9F94-4E68-ABD1-9C5300E5FF8D}"/>
              </a:ext>
            </a:extLst>
          </p:cNvPr>
          <p:cNvSpPr txBox="1">
            <a:spLocks noChangeArrowheads="1"/>
          </p:cNvSpPr>
          <p:nvPr/>
        </p:nvSpPr>
        <p:spPr bwMode="auto">
          <a:xfrm>
            <a:off x="8839764" y="5470705"/>
            <a:ext cx="2437836" cy="430113"/>
          </a:xfrm>
          <a:prstGeom prst="rect">
            <a:avLst/>
          </a:prstGeom>
          <a:solidFill>
            <a:schemeClr val="accent6">
              <a:lumMod val="60000"/>
              <a:lumOff val="40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t>Basic Aspiration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65EA89-C049-43BF-80AE-286AC216A79E}"/>
              </a:ext>
            </a:extLst>
          </p:cNvPr>
          <p:cNvSpPr>
            <a:spLocks noGrp="1"/>
          </p:cNvSpPr>
          <p:nvPr>
            <p:ph type="body" sz="quarter" idx="4294967295"/>
          </p:nvPr>
        </p:nvSpPr>
        <p:spPr>
          <a:xfrm>
            <a:off x="0" y="609600"/>
            <a:ext cx="12188825" cy="5943600"/>
          </a:xfrm>
          <a:prstGeom prst="rect">
            <a:avLst/>
          </a:prstGeom>
        </p:spPr>
        <p:txBody>
          <a:bodyPr>
            <a:normAutofit fontScale="85000" lnSpcReduction="20000"/>
          </a:bodyPr>
          <a:lstStyle/>
          <a:p>
            <a:pPr>
              <a:defRPr/>
            </a:pPr>
            <a:endParaRPr lang="en-IN"/>
          </a:p>
          <a:p>
            <a:pPr marL="0" indent="0">
              <a:buNone/>
              <a:defRPr/>
            </a:pPr>
            <a:endParaRPr lang="en-IN"/>
          </a:p>
          <a:p>
            <a:pPr marL="0" indent="0">
              <a:buNone/>
              <a:defRPr/>
            </a:pPr>
            <a:endParaRPr lang="en-IN"/>
          </a:p>
          <a:p>
            <a:pPr marL="0" indent="0">
              <a:buNone/>
              <a:defRPr/>
            </a:pPr>
            <a:endParaRPr lang="en-IN"/>
          </a:p>
          <a:p>
            <a:pPr marL="0" indent="0">
              <a:buNone/>
              <a:defRPr/>
            </a:pPr>
            <a:endParaRPr lang="en-IN"/>
          </a:p>
          <a:p>
            <a:pPr marL="0" indent="0">
              <a:buNone/>
              <a:defRPr/>
            </a:pPr>
            <a:endParaRPr lang="en-IN" sz="1200"/>
          </a:p>
          <a:p>
            <a:pPr marL="0" indent="0">
              <a:buNone/>
              <a:defRPr/>
            </a:pPr>
            <a:r>
              <a:rPr lang="en-IN"/>
              <a:t>How would you like to plan your life?</a:t>
            </a:r>
          </a:p>
          <a:p>
            <a:pPr marL="0" indent="0">
              <a:buNone/>
              <a:defRPr/>
            </a:pPr>
            <a:endParaRPr lang="en-IN"/>
          </a:p>
          <a:p>
            <a:pPr marL="0" indent="0">
              <a:buNone/>
              <a:defRPr/>
            </a:pPr>
            <a:r>
              <a:rPr lang="en-IN"/>
              <a:t>1-2-3-4: Plan the steps without being clear of your basic aspiration?</a:t>
            </a:r>
          </a:p>
          <a:p>
            <a:pPr marL="0" indent="0">
              <a:buNone/>
              <a:defRPr/>
            </a:pPr>
            <a:r>
              <a:rPr lang="en-IN"/>
              <a:t>	or</a:t>
            </a:r>
          </a:p>
          <a:p>
            <a:pPr marL="0" indent="0">
              <a:buNone/>
              <a:defRPr/>
            </a:pPr>
            <a:r>
              <a:rPr lang="en-IN"/>
              <a:t>4-3-2-1: Develop clarity of your basic aspiration (happiness and prosperity) and then work out the steps?</a:t>
            </a:r>
          </a:p>
          <a:p>
            <a:pPr marL="0" indent="0">
              <a:buNone/>
              <a:defRPr/>
            </a:pPr>
            <a:endParaRPr lang="en-IN"/>
          </a:p>
          <a:p>
            <a:pPr marL="0" indent="0">
              <a:buNone/>
              <a:defRPr/>
            </a:pPr>
            <a:endParaRPr lang="en-IN"/>
          </a:p>
          <a:p>
            <a:pPr marL="0" indent="0">
              <a:buNone/>
              <a:defRPr/>
            </a:pPr>
            <a:r>
              <a:rPr lang="en-IN"/>
              <a:t>Check how you are planning now</a:t>
            </a:r>
          </a:p>
        </p:txBody>
      </p:sp>
      <p:sp>
        <p:nvSpPr>
          <p:cNvPr id="24579" name="TextBox 37">
            <a:extLst>
              <a:ext uri="{FF2B5EF4-FFF2-40B4-BE49-F238E27FC236}">
                <a16:creationId xmlns:a16="http://schemas.microsoft.com/office/drawing/2014/main" id="{4F409C9F-9300-425C-A428-BBF629FFD9E0}"/>
              </a:ext>
            </a:extLst>
          </p:cNvPr>
          <p:cNvSpPr txBox="1">
            <a:spLocks noChangeArrowheads="1"/>
          </p:cNvSpPr>
          <p:nvPr/>
        </p:nvSpPr>
        <p:spPr bwMode="auto">
          <a:xfrm>
            <a:off x="2205" y="1588"/>
            <a:ext cx="2198179" cy="110781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000000"/>
                </a:solidFill>
              </a:rPr>
              <a:t>Present effort</a:t>
            </a:r>
          </a:p>
          <a:p>
            <a:pPr algn="ctr"/>
            <a:endParaRPr lang="en-IN" altLang="en-US" sz="2200" b="1">
              <a:solidFill>
                <a:srgbClr val="000000"/>
              </a:solidFill>
            </a:endParaRPr>
          </a:p>
          <a:p>
            <a:pPr algn="ctr"/>
            <a:r>
              <a:rPr lang="en-US" altLang="en-US" sz="2200" b="1">
                <a:solidFill>
                  <a:srgbClr val="000000"/>
                </a:solidFill>
              </a:rPr>
              <a:t>(1)</a:t>
            </a:r>
          </a:p>
        </p:txBody>
      </p:sp>
      <p:sp>
        <p:nvSpPr>
          <p:cNvPr id="24580" name="TextBox 37">
            <a:extLst>
              <a:ext uri="{FF2B5EF4-FFF2-40B4-BE49-F238E27FC236}">
                <a16:creationId xmlns:a16="http://schemas.microsoft.com/office/drawing/2014/main" id="{8D982831-4827-4051-907A-0F98A1473067}"/>
              </a:ext>
            </a:extLst>
          </p:cNvPr>
          <p:cNvSpPr txBox="1">
            <a:spLocks noChangeArrowheads="1"/>
          </p:cNvSpPr>
          <p:nvPr/>
        </p:nvSpPr>
        <p:spPr bwMode="auto">
          <a:xfrm>
            <a:off x="2947923" y="1588"/>
            <a:ext cx="2317214" cy="144587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000000"/>
                </a:solidFill>
              </a:rPr>
              <a:t>Expect to become something</a:t>
            </a:r>
          </a:p>
          <a:p>
            <a:pPr algn="ctr"/>
            <a:r>
              <a:rPr lang="en-US" altLang="en-US" sz="2200" b="1">
                <a:solidFill>
                  <a:srgbClr val="000000"/>
                </a:solidFill>
              </a:rPr>
              <a:t>(2)</a:t>
            </a:r>
          </a:p>
        </p:txBody>
      </p:sp>
      <p:sp>
        <p:nvSpPr>
          <p:cNvPr id="24581" name="TextBox 37">
            <a:extLst>
              <a:ext uri="{FF2B5EF4-FFF2-40B4-BE49-F238E27FC236}">
                <a16:creationId xmlns:a16="http://schemas.microsoft.com/office/drawing/2014/main" id="{A19802B0-1C8D-4F89-A33B-F0B1ACB1F81E}"/>
              </a:ext>
            </a:extLst>
          </p:cNvPr>
          <p:cNvSpPr txBox="1">
            <a:spLocks noChangeArrowheads="1"/>
          </p:cNvSpPr>
          <p:nvPr/>
        </p:nvSpPr>
        <p:spPr bwMode="auto">
          <a:xfrm>
            <a:off x="6298360" y="1588"/>
            <a:ext cx="2317214" cy="144587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000000"/>
                </a:solidFill>
              </a:rPr>
              <a:t>Expect to get/do something</a:t>
            </a:r>
          </a:p>
          <a:p>
            <a:pPr algn="ctr"/>
            <a:r>
              <a:rPr lang="en-US" altLang="en-US" sz="2200" b="1">
                <a:solidFill>
                  <a:srgbClr val="000000"/>
                </a:solidFill>
              </a:rPr>
              <a:t>(3)</a:t>
            </a:r>
          </a:p>
        </p:txBody>
      </p:sp>
      <p:sp>
        <p:nvSpPr>
          <p:cNvPr id="24582" name="TextBox 37">
            <a:extLst>
              <a:ext uri="{FF2B5EF4-FFF2-40B4-BE49-F238E27FC236}">
                <a16:creationId xmlns:a16="http://schemas.microsoft.com/office/drawing/2014/main" id="{16190820-2051-45B9-B404-A01E1BFBA20A}"/>
              </a:ext>
            </a:extLst>
          </p:cNvPr>
          <p:cNvSpPr txBox="1">
            <a:spLocks noChangeArrowheads="1"/>
          </p:cNvSpPr>
          <p:nvPr/>
        </p:nvSpPr>
        <p:spPr bwMode="auto">
          <a:xfrm>
            <a:off x="9548808" y="1588"/>
            <a:ext cx="2480688" cy="1507776"/>
          </a:xfrm>
          <a:prstGeom prst="rect">
            <a:avLst/>
          </a:prstGeom>
          <a:solidFill>
            <a:srgbClr val="1E00A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FFFFFF"/>
                </a:solidFill>
              </a:rPr>
              <a:t>Expect to be </a:t>
            </a:r>
            <a:r>
              <a:rPr lang="en-IN" altLang="en-US" sz="2400" b="1">
                <a:solidFill>
                  <a:srgbClr val="FFFFFF"/>
                </a:solidFill>
              </a:rPr>
              <a:t>happy and prosperous</a:t>
            </a:r>
            <a:endParaRPr lang="en-US" altLang="en-US" sz="2400" b="1">
              <a:solidFill>
                <a:srgbClr val="FFFFFF"/>
              </a:solidFill>
            </a:endParaRPr>
          </a:p>
          <a:p>
            <a:pPr algn="ctr"/>
            <a:r>
              <a:rPr lang="en-US" altLang="en-US" sz="2200" b="1">
                <a:solidFill>
                  <a:srgbClr val="FFFFFF"/>
                </a:solidFill>
              </a:rPr>
              <a:t>(4)</a:t>
            </a:r>
          </a:p>
        </p:txBody>
      </p:sp>
      <p:sp>
        <p:nvSpPr>
          <p:cNvPr id="15" name="TextBox 37">
            <a:extLst>
              <a:ext uri="{FF2B5EF4-FFF2-40B4-BE49-F238E27FC236}">
                <a16:creationId xmlns:a16="http://schemas.microsoft.com/office/drawing/2014/main" id="{66F5E73B-BA86-4D46-A64A-D88ED505309B}"/>
              </a:ext>
            </a:extLst>
          </p:cNvPr>
          <p:cNvSpPr txBox="1">
            <a:spLocks noChangeArrowheads="1"/>
          </p:cNvSpPr>
          <p:nvPr/>
        </p:nvSpPr>
        <p:spPr bwMode="auto">
          <a:xfrm>
            <a:off x="2205" y="1552216"/>
            <a:ext cx="8613369" cy="768172"/>
          </a:xfrm>
          <a:prstGeom prst="rect">
            <a:avLst/>
          </a:prstGeom>
          <a:solidFill>
            <a:schemeClr val="accent6">
              <a:lumMod val="60000"/>
              <a:lumOff val="40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t>These are steps toward our basic aspiration</a:t>
            </a:r>
          </a:p>
          <a:p>
            <a:pPr algn="ctr">
              <a:defRPr/>
            </a:pPr>
            <a:r>
              <a:rPr lang="en-IN" altLang="en-US" sz="2200" b="1" dirty="0"/>
              <a:t>It is a path to fulfilling our basic aspiration</a:t>
            </a:r>
          </a:p>
        </p:txBody>
      </p:sp>
      <p:sp>
        <p:nvSpPr>
          <p:cNvPr id="16" name="TextBox 37">
            <a:extLst>
              <a:ext uri="{FF2B5EF4-FFF2-40B4-BE49-F238E27FC236}">
                <a16:creationId xmlns:a16="http://schemas.microsoft.com/office/drawing/2014/main" id="{BBC74C44-B66F-4F3A-BDF2-61947DFB3256}"/>
              </a:ext>
            </a:extLst>
          </p:cNvPr>
          <p:cNvSpPr txBox="1">
            <a:spLocks noChangeArrowheads="1"/>
          </p:cNvSpPr>
          <p:nvPr/>
        </p:nvSpPr>
        <p:spPr bwMode="auto">
          <a:xfrm>
            <a:off x="9548808" y="1542693"/>
            <a:ext cx="2437836" cy="430113"/>
          </a:xfrm>
          <a:prstGeom prst="rect">
            <a:avLst/>
          </a:prstGeom>
          <a:solidFill>
            <a:schemeClr val="accent6">
              <a:lumMod val="60000"/>
              <a:lumOff val="40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Basic Aspiration</a:t>
            </a:r>
          </a:p>
        </p:txBody>
      </p:sp>
      <p:sp>
        <p:nvSpPr>
          <p:cNvPr id="24585" name="TextBox 37">
            <a:extLst>
              <a:ext uri="{FF2B5EF4-FFF2-40B4-BE49-F238E27FC236}">
                <a16:creationId xmlns:a16="http://schemas.microsoft.com/office/drawing/2014/main" id="{6DDD8597-B9FB-478D-BC88-3FE6E66D7480}"/>
              </a:ext>
            </a:extLst>
          </p:cNvPr>
          <p:cNvSpPr txBox="1">
            <a:spLocks noChangeArrowheads="1"/>
          </p:cNvSpPr>
          <p:nvPr/>
        </p:nvSpPr>
        <p:spPr bwMode="auto">
          <a:xfrm>
            <a:off x="2205" y="2363241"/>
            <a:ext cx="11984439" cy="430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000000"/>
                </a:solidFill>
              </a:rPr>
              <a:t>Fulfilling Life</a:t>
            </a:r>
            <a:endParaRPr lang="en-US" altLang="en-US" sz="2200" b="1">
              <a:solidFill>
                <a:srgbClr val="000000"/>
              </a:solidFill>
            </a:endParaRPr>
          </a:p>
        </p:txBody>
      </p:sp>
      <p:sp>
        <p:nvSpPr>
          <p:cNvPr id="21" name="Right Arrow 20">
            <a:extLst>
              <a:ext uri="{FF2B5EF4-FFF2-40B4-BE49-F238E27FC236}">
                <a16:creationId xmlns:a16="http://schemas.microsoft.com/office/drawing/2014/main" id="{8975D543-6FB7-467E-A9B0-6F9A60EF05C5}"/>
              </a:ext>
            </a:extLst>
          </p:cNvPr>
          <p:cNvSpPr/>
          <p:nvPr/>
        </p:nvSpPr>
        <p:spPr>
          <a:xfrm rot="10800000">
            <a:off x="8594941" y="950693"/>
            <a:ext cx="974499" cy="32218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srgbClr val="FF5050"/>
              </a:solidFill>
            </a:endParaRPr>
          </a:p>
        </p:txBody>
      </p:sp>
      <p:sp>
        <p:nvSpPr>
          <p:cNvPr id="22" name="Right Arrow 21">
            <a:extLst>
              <a:ext uri="{FF2B5EF4-FFF2-40B4-BE49-F238E27FC236}">
                <a16:creationId xmlns:a16="http://schemas.microsoft.com/office/drawing/2014/main" id="{6C2B4708-0A3F-436B-BCFE-9BD7527DD05E}"/>
              </a:ext>
            </a:extLst>
          </p:cNvPr>
          <p:cNvSpPr/>
          <p:nvPr/>
        </p:nvSpPr>
        <p:spPr>
          <a:xfrm rot="10800000">
            <a:off x="2136898" y="966564"/>
            <a:ext cx="887207" cy="32218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srgbClr val="FF5050"/>
              </a:solidFill>
            </a:endParaRPr>
          </a:p>
        </p:txBody>
      </p:sp>
      <p:sp>
        <p:nvSpPr>
          <p:cNvPr id="23" name="Right Arrow 22">
            <a:extLst>
              <a:ext uri="{FF2B5EF4-FFF2-40B4-BE49-F238E27FC236}">
                <a16:creationId xmlns:a16="http://schemas.microsoft.com/office/drawing/2014/main" id="{F878E3BB-E7F6-4FB5-8298-6BADF059DEEF}"/>
              </a:ext>
            </a:extLst>
          </p:cNvPr>
          <p:cNvSpPr/>
          <p:nvPr/>
        </p:nvSpPr>
        <p:spPr>
          <a:xfrm rot="10800000">
            <a:off x="5246091" y="974500"/>
            <a:ext cx="1052269" cy="32218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srgbClr val="FF5050"/>
              </a:solidFill>
            </a:endParaRPr>
          </a:p>
        </p:txBody>
      </p:sp>
      <p:sp>
        <p:nvSpPr>
          <p:cNvPr id="17" name="Right Arrow 10">
            <a:extLst>
              <a:ext uri="{FF2B5EF4-FFF2-40B4-BE49-F238E27FC236}">
                <a16:creationId xmlns:a16="http://schemas.microsoft.com/office/drawing/2014/main" id="{0020C4ED-42CC-402D-A449-2D49812F6513}"/>
              </a:ext>
            </a:extLst>
          </p:cNvPr>
          <p:cNvSpPr/>
          <p:nvPr/>
        </p:nvSpPr>
        <p:spPr>
          <a:xfrm>
            <a:off x="2420995" y="398371"/>
            <a:ext cx="366628" cy="33171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18" name="Right Arrow 11">
            <a:extLst>
              <a:ext uri="{FF2B5EF4-FFF2-40B4-BE49-F238E27FC236}">
                <a16:creationId xmlns:a16="http://schemas.microsoft.com/office/drawing/2014/main" id="{EE91D958-B590-4736-AE9E-EE86011FF0AF}"/>
              </a:ext>
            </a:extLst>
          </p:cNvPr>
          <p:cNvSpPr/>
          <p:nvPr/>
        </p:nvSpPr>
        <p:spPr>
          <a:xfrm>
            <a:off x="5650811" y="407894"/>
            <a:ext cx="365040" cy="3221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19" name="Right Arrow 12">
            <a:extLst>
              <a:ext uri="{FF2B5EF4-FFF2-40B4-BE49-F238E27FC236}">
                <a16:creationId xmlns:a16="http://schemas.microsoft.com/office/drawing/2014/main" id="{FF6C9D12-CDF7-46AD-8A22-1A3E2652F10D}"/>
              </a:ext>
            </a:extLst>
          </p:cNvPr>
          <p:cNvSpPr/>
          <p:nvPr/>
        </p:nvSpPr>
        <p:spPr>
          <a:xfrm>
            <a:off x="9021880" y="434875"/>
            <a:ext cx="366627" cy="32218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a:solidFill>
                <a:prstClr val="white"/>
              </a:solidFill>
            </a:endParaRPr>
          </a:p>
        </p:txBody>
      </p:sp>
      <p:sp>
        <p:nvSpPr>
          <p:cNvPr id="24592" name="TextBox 3">
            <a:extLst>
              <a:ext uri="{FF2B5EF4-FFF2-40B4-BE49-F238E27FC236}">
                <a16:creationId xmlns:a16="http://schemas.microsoft.com/office/drawing/2014/main" id="{AB83D748-06FD-4252-9323-9D83DBB04A07}"/>
              </a:ext>
            </a:extLst>
          </p:cNvPr>
          <p:cNvSpPr txBox="1">
            <a:spLocks noChangeArrowheads="1"/>
          </p:cNvSpPr>
          <p:nvPr/>
        </p:nvSpPr>
        <p:spPr bwMode="auto">
          <a:xfrm>
            <a:off x="2371795" y="1588"/>
            <a:ext cx="293619"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400" b="1">
                <a:solidFill>
                  <a:srgbClr val="FF0000"/>
                </a:solidFill>
              </a:rPr>
              <a:t>?</a:t>
            </a:r>
          </a:p>
        </p:txBody>
      </p:sp>
      <p:sp>
        <p:nvSpPr>
          <p:cNvPr id="24593" name="TextBox 24">
            <a:extLst>
              <a:ext uri="{FF2B5EF4-FFF2-40B4-BE49-F238E27FC236}">
                <a16:creationId xmlns:a16="http://schemas.microsoft.com/office/drawing/2014/main" id="{9813A465-43EB-48C6-B4CB-377FE45D9C32}"/>
              </a:ext>
            </a:extLst>
          </p:cNvPr>
          <p:cNvSpPr txBox="1">
            <a:spLocks noChangeArrowheads="1"/>
          </p:cNvSpPr>
          <p:nvPr/>
        </p:nvSpPr>
        <p:spPr bwMode="auto">
          <a:xfrm>
            <a:off x="5506381" y="85705"/>
            <a:ext cx="401545"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400" b="1">
                <a:solidFill>
                  <a:srgbClr val="FF0000"/>
                </a:solidFill>
              </a:rPr>
              <a:t>??</a:t>
            </a:r>
          </a:p>
        </p:txBody>
      </p:sp>
      <p:sp>
        <p:nvSpPr>
          <p:cNvPr id="24594" name="TextBox 25">
            <a:extLst>
              <a:ext uri="{FF2B5EF4-FFF2-40B4-BE49-F238E27FC236}">
                <a16:creationId xmlns:a16="http://schemas.microsoft.com/office/drawing/2014/main" id="{FFB779EF-EE80-46FD-AE98-F33CA0BC114F}"/>
              </a:ext>
            </a:extLst>
          </p:cNvPr>
          <p:cNvSpPr txBox="1">
            <a:spLocks noChangeArrowheads="1"/>
          </p:cNvSpPr>
          <p:nvPr/>
        </p:nvSpPr>
        <p:spPr bwMode="auto">
          <a:xfrm>
            <a:off x="8736196" y="65073"/>
            <a:ext cx="512643" cy="3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4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F70D095-6C59-4332-9FF4-165C56F12724}"/>
              </a:ext>
            </a:extLst>
          </p:cNvPr>
          <p:cNvSpPr>
            <a:spLocks noGrp="1"/>
          </p:cNvSpPr>
          <p:nvPr>
            <p:ph type="title"/>
          </p:nvPr>
        </p:nvSpPr>
        <p:spPr bwMode="auto">
          <a:xfrm>
            <a:off x="2205" y="77770"/>
            <a:ext cx="9140297"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dirty="0"/>
              <a:t>IND 2: Key Points</a:t>
            </a:r>
          </a:p>
        </p:txBody>
      </p:sp>
      <p:sp>
        <p:nvSpPr>
          <p:cNvPr id="29699" name="Text Placeholder 2">
            <a:extLst>
              <a:ext uri="{FF2B5EF4-FFF2-40B4-BE49-F238E27FC236}">
                <a16:creationId xmlns:a16="http://schemas.microsoft.com/office/drawing/2014/main" id="{D20D9794-5F74-42AB-B0B4-E453D0AEA51C}"/>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defTabSz="912630"/>
            <a:r>
              <a:rPr lang="en-IN" altLang="en-US" dirty="0"/>
              <a:t>Everyone has some aspirations, some concerns. To identify the basic aspiration, ask why multiple times</a:t>
            </a:r>
          </a:p>
          <a:p>
            <a:pPr defTabSz="912630"/>
            <a:r>
              <a:rPr lang="en-IN" altLang="en-US" dirty="0"/>
              <a:t>The basic aspiration (of every human being) is continuity of happiness and prosperity</a:t>
            </a:r>
          </a:p>
          <a:p>
            <a:pPr defTabSz="912630"/>
            <a:r>
              <a:rPr lang="en-IN" altLang="en-US" dirty="0"/>
              <a:t>The goals to be something, to do something, to get something may be steps, but not the basic aspiration</a:t>
            </a:r>
          </a:p>
          <a:p>
            <a:pPr defTabSz="912630"/>
            <a:r>
              <a:rPr lang="en-IN" altLang="en-US" dirty="0"/>
              <a:t>There may be several steps leading to the fulfilment of the basic aspiration, so if one path is not available, another path can be taken</a:t>
            </a:r>
          </a:p>
          <a:p>
            <a:pPr defTabSz="912630"/>
            <a:endParaRPr lang="en-IN" altLang="en-US" dirty="0"/>
          </a:p>
          <a:p>
            <a:pPr defTabSz="912630"/>
            <a:r>
              <a:rPr lang="en-IN" altLang="en-US" dirty="0"/>
              <a:t>Planning the steps can be done more effectively with clarity of the basic aspiration (end goal, where you want to reach and stay in continuity), rather than being chosen on some other basis</a:t>
            </a:r>
          </a:p>
          <a:p>
            <a:pPr defTabSz="912630"/>
            <a:endParaRPr lang="en-IN" altLang="en-US" dirty="0"/>
          </a:p>
          <a:p>
            <a:pPr defTabSz="912630"/>
            <a:r>
              <a:rPr lang="en-IN" altLang="en-US" dirty="0"/>
              <a:t>Students can be facilitated in exploring</a:t>
            </a:r>
          </a:p>
        </p:txBody>
      </p:sp>
    </p:spTree>
    <p:extLst>
      <p:ext uri="{BB962C8B-B14F-4D97-AF65-F5344CB8AC3E}">
        <p14:creationId xmlns:p14="http://schemas.microsoft.com/office/powerpoint/2010/main" val="16633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4A2C46-EF67-4263-8414-D5C96A6F5EC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7411" name="Text Placeholder 1">
            <a:extLst>
              <a:ext uri="{FF2B5EF4-FFF2-40B4-BE49-F238E27FC236}">
                <a16:creationId xmlns:a16="http://schemas.microsoft.com/office/drawing/2014/main" id="{980F21F4-2D44-470F-9DFF-55F7D776B0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AC89847-5552-4A02-8C1F-49CBF2800BC7}"/>
              </a:ext>
            </a:extLst>
          </p:cNvPr>
          <p:cNvGraphicFramePr>
            <a:graphicFrameLocks noGrp="1"/>
          </p:cNvGraphicFramePr>
          <p:nvPr>
            <p:extLst>
              <p:ext uri="{D42A27DB-BD31-4B8C-83A1-F6EECF244321}">
                <p14:modId xmlns:p14="http://schemas.microsoft.com/office/powerpoint/2010/main" val="1979272146"/>
              </p:ext>
            </p:extLst>
          </p:nvPr>
        </p:nvGraphicFramePr>
        <p:xfrm>
          <a:off x="0" y="533400"/>
          <a:ext cx="12191999" cy="5943600"/>
        </p:xfrm>
        <a:graphic>
          <a:graphicData uri="http://schemas.openxmlformats.org/drawingml/2006/table">
            <a:tbl>
              <a:tblPr firstRow="1" firstCol="1" bandRow="1">
                <a:tableStyleId>{5C22544A-7EE6-4342-B048-85BDC9FD1C3A}</a:tableStyleId>
              </a:tblPr>
              <a:tblGrid>
                <a:gridCol w="1297282">
                  <a:extLst>
                    <a:ext uri="{9D8B030D-6E8A-4147-A177-3AD203B41FA5}">
                      <a16:colId xmlns:a16="http://schemas.microsoft.com/office/drawing/2014/main" val="20000"/>
                    </a:ext>
                  </a:extLst>
                </a:gridCol>
                <a:gridCol w="2131947">
                  <a:extLst>
                    <a:ext uri="{9D8B030D-6E8A-4147-A177-3AD203B41FA5}">
                      <a16:colId xmlns:a16="http://schemas.microsoft.com/office/drawing/2014/main" val="20001"/>
                    </a:ext>
                  </a:extLst>
                </a:gridCol>
                <a:gridCol w="4509890">
                  <a:extLst>
                    <a:ext uri="{9D8B030D-6E8A-4147-A177-3AD203B41FA5}">
                      <a16:colId xmlns:a16="http://schemas.microsoft.com/office/drawing/2014/main" val="20002"/>
                    </a:ext>
                  </a:extLst>
                </a:gridCol>
                <a:gridCol w="4252880">
                  <a:extLst>
                    <a:ext uri="{9D8B030D-6E8A-4147-A177-3AD203B41FA5}">
                      <a16:colId xmlns:a16="http://schemas.microsoft.com/office/drawing/2014/main" val="20003"/>
                    </a:ext>
                  </a:extLst>
                </a:gridCol>
              </a:tblGrid>
              <a:tr h="639704">
                <a:tc>
                  <a:txBody>
                    <a:bodyPr/>
                    <a:lstStyle/>
                    <a:p>
                      <a:pPr marL="0" marR="0" algn="just">
                        <a:lnSpc>
                          <a:spcPct val="107000"/>
                        </a:lnSpc>
                        <a:spcBef>
                          <a:spcPts val="0"/>
                        </a:spcBef>
                        <a:spcAft>
                          <a:spcPts val="0"/>
                        </a:spcAft>
                      </a:pPr>
                      <a:r>
                        <a:rPr lang="en-US" sz="2000" dirty="0">
                          <a:solidFill>
                            <a:schemeClr val="tx1"/>
                          </a:solidFill>
                          <a:effectLst/>
                        </a:rPr>
                        <a:t>Session</a:t>
                      </a:r>
                    </a:p>
                    <a:p>
                      <a:pPr marL="0" marR="0" algn="just">
                        <a:lnSpc>
                          <a:spcPct val="107000"/>
                        </a:lnSpc>
                        <a:spcBef>
                          <a:spcPts val="0"/>
                        </a:spcBef>
                        <a:spcAft>
                          <a:spcPts val="0"/>
                        </a:spcAft>
                      </a:pPr>
                      <a:r>
                        <a:rPr lang="en-US" sz="20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Topic Title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l">
                        <a:lnSpc>
                          <a:spcPct val="107000"/>
                        </a:lnSpc>
                        <a:spcBef>
                          <a:spcPts val="0"/>
                        </a:spcBef>
                        <a:spcAft>
                          <a:spcPts val="0"/>
                        </a:spcAft>
                      </a:pPr>
                      <a:r>
                        <a:rPr lang="en-US" sz="2000" dirty="0">
                          <a:solidFill>
                            <a:schemeClr val="tx1"/>
                          </a:solidFill>
                          <a:effectLst/>
                        </a:rPr>
                        <a:t>Basic Realities</a:t>
                      </a:r>
                      <a:br>
                        <a:rPr lang="en-US" sz="2000" dirty="0">
                          <a:solidFill>
                            <a:schemeClr val="tx1"/>
                          </a:solidFill>
                          <a:effectLst/>
                        </a:rPr>
                      </a:br>
                      <a:r>
                        <a:rPr lang="en-US" sz="2000" dirty="0">
                          <a:solidFill>
                            <a:schemeClr val="tx1"/>
                          </a:solidFill>
                          <a:effectLst/>
                        </a:rPr>
                        <a:t>(underlying harmony)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0"/>
                  </a:ext>
                </a:extLst>
              </a:tr>
              <a:tr h="639704">
                <a:tc>
                  <a:txBody>
                    <a:bodyPr/>
                    <a:lstStyle/>
                    <a:p>
                      <a:pPr marL="0" marR="0" algn="just">
                        <a:lnSpc>
                          <a:spcPct val="107000"/>
                        </a:lnSpc>
                        <a:spcBef>
                          <a:spcPts val="0"/>
                        </a:spcBef>
                        <a:spcAft>
                          <a:spcPts val="0"/>
                        </a:spcAft>
                      </a:pPr>
                      <a:r>
                        <a:rPr lang="en-US" sz="2000">
                          <a:solidFill>
                            <a:schemeClr val="bg1">
                              <a:lumMod val="65000"/>
                            </a:schemeClr>
                          </a:solidFill>
                          <a:effectLst/>
                        </a:rPr>
                        <a:t>1</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Welcome and Introductions</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Getting to know each other</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Mangal"/>
                        </a:rPr>
                        <a:t>Basic need to relate</a:t>
                      </a:r>
                    </a:p>
                  </a:txBody>
                  <a:tcPr marL="59407" marR="59407" marT="0" marB="0"/>
                </a:tc>
                <a:extLst>
                  <a:ext uri="{0D108BD9-81ED-4DB2-BD59-A6C34878D82A}">
                    <a16:rowId xmlns:a16="http://schemas.microsoft.com/office/drawing/2014/main" val="10001"/>
                  </a:ext>
                </a:extLst>
              </a:tr>
              <a:tr h="1427915">
                <a:tc>
                  <a:txBody>
                    <a:bodyPr/>
                    <a:lstStyle/>
                    <a:p>
                      <a:pPr marL="0" marR="0" algn="just">
                        <a:lnSpc>
                          <a:spcPct val="107000"/>
                        </a:lnSpc>
                        <a:spcBef>
                          <a:spcPts val="0"/>
                        </a:spcBef>
                        <a:spcAft>
                          <a:spcPts val="0"/>
                        </a:spcAft>
                      </a:pPr>
                      <a:r>
                        <a:rPr lang="en-US" sz="2000" b="1">
                          <a:solidFill>
                            <a:schemeClr val="tx1"/>
                          </a:solidFill>
                          <a:effectLst/>
                        </a:rPr>
                        <a:t>2 and 3</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Aspirations and Concerns</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tx1"/>
                          </a:solidFill>
                          <a:effectLst/>
                        </a:rPr>
                        <a:t>Individual academic, career…</a:t>
                      </a:r>
                    </a:p>
                    <a:p>
                      <a:pPr marL="0" marR="0" algn="just">
                        <a:lnSpc>
                          <a:spcPct val="107000"/>
                        </a:lnSpc>
                        <a:spcBef>
                          <a:spcPts val="0"/>
                        </a:spcBef>
                        <a:spcAft>
                          <a:spcPts val="0"/>
                        </a:spcAft>
                      </a:pPr>
                      <a:r>
                        <a:rPr lang="en-US" sz="2000" b="1">
                          <a:solidFill>
                            <a:schemeClr val="tx1"/>
                          </a:solidFill>
                          <a:effectLst/>
                        </a:rPr>
                        <a:t>Expectations of family, peers, society, nation…</a:t>
                      </a:r>
                    </a:p>
                    <a:p>
                      <a:pPr marL="0" marR="0" algn="just">
                        <a:lnSpc>
                          <a:spcPct val="107000"/>
                        </a:lnSpc>
                        <a:spcBef>
                          <a:spcPts val="0"/>
                        </a:spcBef>
                        <a:spcAft>
                          <a:spcPts val="0"/>
                        </a:spcAft>
                      </a:pPr>
                      <a:r>
                        <a:rPr lang="en-US" sz="2000" b="1">
                          <a:solidFill>
                            <a:schemeClr val="tx1"/>
                          </a:solidFill>
                          <a:effectLst/>
                        </a:rPr>
                        <a:t>Fixing one’s goals</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Basic human aspirations and their fulfilment</a:t>
                      </a:r>
                    </a:p>
                    <a:p>
                      <a:pPr marL="0" marR="0" algn="just">
                        <a:lnSpc>
                          <a:spcPct val="107000"/>
                        </a:lnSpc>
                        <a:spcBef>
                          <a:spcPts val="0"/>
                        </a:spcBef>
                        <a:spcAft>
                          <a:spcPts val="0"/>
                        </a:spcAft>
                      </a:pPr>
                      <a:r>
                        <a:rPr lang="en-US" sz="2000" b="1" dirty="0">
                          <a:solidFill>
                            <a:schemeClr val="tx1"/>
                          </a:solidFill>
                          <a:effectLst/>
                        </a:rPr>
                        <a:t>Need for a holistic, humane world-vision, Self-exploration</a:t>
                      </a:r>
                    </a:p>
                  </a:txBody>
                  <a:tcPr marL="59407" marR="59407" marT="0" marB="0"/>
                </a:tc>
                <a:extLst>
                  <a:ext uri="{0D108BD9-81ED-4DB2-BD59-A6C34878D82A}">
                    <a16:rowId xmlns:a16="http://schemas.microsoft.com/office/drawing/2014/main" val="10002"/>
                  </a:ext>
                </a:extLst>
              </a:tr>
              <a:tr h="1758093">
                <a:tc>
                  <a:txBody>
                    <a:bodyPr/>
                    <a:lstStyle/>
                    <a:p>
                      <a:pPr marL="0" marR="0" algn="just">
                        <a:lnSpc>
                          <a:spcPct val="107000"/>
                        </a:lnSpc>
                        <a:spcBef>
                          <a:spcPts val="0"/>
                        </a:spcBef>
                        <a:spcAft>
                          <a:spcPts val="0"/>
                        </a:spcAft>
                      </a:pPr>
                      <a:r>
                        <a:rPr lang="en-US" sz="2000">
                          <a:solidFill>
                            <a:schemeClr val="bg1">
                              <a:lumMod val="65000"/>
                            </a:schemeClr>
                          </a:solidFill>
                          <a:effectLst/>
                        </a:rPr>
                        <a:t>4 and 5</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Self-Management</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Self-confidence, peer pressure, time management, anger, stress…</a:t>
                      </a:r>
                    </a:p>
                    <a:p>
                      <a:pPr marL="0" marR="0" algn="just">
                        <a:lnSpc>
                          <a:spcPct val="107000"/>
                        </a:lnSpc>
                        <a:spcBef>
                          <a:spcPts val="0"/>
                        </a:spcBef>
                        <a:spcAft>
                          <a:spcPts val="0"/>
                        </a:spcAft>
                      </a:pPr>
                      <a:r>
                        <a:rPr lang="en-US" sz="2000" dirty="0">
                          <a:solidFill>
                            <a:schemeClr val="bg1">
                              <a:lumMod val="65000"/>
                            </a:schemeClr>
                          </a:solidFill>
                          <a:effectLst/>
                        </a:rPr>
                        <a:t>Personality development, self-improvement…</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Happiness</a:t>
                      </a:r>
                    </a:p>
                    <a:p>
                      <a:pPr marL="0" marR="0" algn="just">
                        <a:lnSpc>
                          <a:spcPct val="107000"/>
                        </a:lnSpc>
                        <a:spcBef>
                          <a:spcPts val="0"/>
                        </a:spcBef>
                        <a:spcAft>
                          <a:spcPts val="0"/>
                        </a:spcAft>
                      </a:pPr>
                      <a:r>
                        <a:rPr lang="en-US" sz="2000" dirty="0">
                          <a:solidFill>
                            <a:schemeClr val="bg1">
                              <a:lumMod val="65000"/>
                            </a:schemeClr>
                          </a:solidFill>
                          <a:effectLst/>
                        </a:rPr>
                        <a:t>Harmony in the human being</a:t>
                      </a:r>
                    </a:p>
                    <a:p>
                      <a:pPr marL="0" marR="0" algn="just">
                        <a:lnSpc>
                          <a:spcPct val="107000"/>
                        </a:lnSpc>
                        <a:spcBef>
                          <a:spcPts val="0"/>
                        </a:spcBef>
                        <a:spcAft>
                          <a:spcPts val="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Mangal"/>
                        </a:rPr>
                        <a:t>Harmony in the Family</a:t>
                      </a:r>
                    </a:p>
                  </a:txBody>
                  <a:tcPr marL="59407" marR="59407" marT="0" marB="0"/>
                </a:tc>
                <a:extLst>
                  <a:ext uri="{0D108BD9-81ED-4DB2-BD59-A6C34878D82A}">
                    <a16:rowId xmlns:a16="http://schemas.microsoft.com/office/drawing/2014/main" val="10003"/>
                  </a:ext>
                </a:extLst>
              </a:tr>
              <a:tr h="1478184">
                <a:tc>
                  <a:txBody>
                    <a:bodyPr/>
                    <a:lstStyle/>
                    <a:p>
                      <a:pPr marL="0" marR="0" algn="just">
                        <a:lnSpc>
                          <a:spcPct val="107000"/>
                        </a:lnSpc>
                        <a:spcBef>
                          <a:spcPts val="0"/>
                        </a:spcBef>
                        <a:spcAft>
                          <a:spcPts val="0"/>
                        </a:spcAft>
                      </a:pPr>
                      <a:r>
                        <a:rPr lang="en-US" sz="2000">
                          <a:solidFill>
                            <a:schemeClr val="bg1">
                              <a:lumMod val="65000"/>
                            </a:schemeClr>
                          </a:solidFill>
                          <a:effectLst/>
                        </a:rPr>
                        <a:t>6 and 7</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Health</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Health issues, healthy diet, healthy lifestyle</a:t>
                      </a:r>
                    </a:p>
                    <a:p>
                      <a:pPr marL="0" marR="0" algn="just">
                        <a:lnSpc>
                          <a:spcPct val="107000"/>
                        </a:lnSpc>
                        <a:spcBef>
                          <a:spcPts val="0"/>
                        </a:spcBef>
                        <a:spcAft>
                          <a:spcPts val="0"/>
                        </a:spcAft>
                      </a:pPr>
                      <a:r>
                        <a:rPr lang="en-US" sz="2000" dirty="0">
                          <a:solidFill>
                            <a:schemeClr val="bg1">
                              <a:lumMod val="65000"/>
                            </a:schemeClr>
                          </a:solidFill>
                          <a:effectLst/>
                        </a:rPr>
                        <a:t>Hostel life</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Harmony of the Self and Body</a:t>
                      </a:r>
                    </a:p>
                    <a:p>
                      <a:pPr marL="0" marR="0" algn="just">
                        <a:lnSpc>
                          <a:spcPct val="107000"/>
                        </a:lnSpc>
                        <a:spcBef>
                          <a:spcPts val="0"/>
                        </a:spcBef>
                        <a:spcAft>
                          <a:spcPts val="0"/>
                        </a:spcAft>
                      </a:pPr>
                      <a:r>
                        <a:rPr lang="en-US" sz="2000" dirty="0">
                          <a:solidFill>
                            <a:schemeClr val="bg1">
                              <a:lumMod val="65000"/>
                            </a:schemeClr>
                          </a:solidFill>
                          <a:effectLst/>
                        </a:rPr>
                        <a:t>Mental and physical health</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7043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a:extLst>
              <a:ext uri="{FF2B5EF4-FFF2-40B4-BE49-F238E27FC236}">
                <a16:creationId xmlns:a16="http://schemas.microsoft.com/office/drawing/2014/main" id="{23998E71-3A24-4934-96E6-DB3B479D7C8A}"/>
              </a:ext>
            </a:extLst>
          </p:cNvPr>
          <p:cNvSpPr>
            <a:spLocks noGrp="1"/>
          </p:cNvSpPr>
          <p:nvPr>
            <p:ph type="ctrTitle"/>
          </p:nvPr>
        </p:nvSpPr>
        <p:spPr bwMode="auto">
          <a:xfrm>
            <a:off x="1832170" y="1587"/>
            <a:ext cx="8603845" cy="6321549"/>
          </a:xfrm>
        </p:spPr>
        <p:txBody>
          <a:bodyPr vert="horz" wrap="square" numCol="1" anchorCtr="0" compatLnSpc="1">
            <a:prstTxWarp prst="textNoShape">
              <a:avLst/>
            </a:prstTxWarp>
          </a:bodyPr>
          <a:lstStyle/>
          <a:p>
            <a:pPr marL="452182" indent="-452182" algn="ctr">
              <a:defRPr/>
            </a:pPr>
            <a:r>
              <a:rPr lang="en-GB" altLang="en-US" sz="3597">
                <a:latin typeface="Arial" panose="020B0604020202020204" pitchFamily="34" charset="0"/>
                <a:cs typeface="Arial" panose="020B0604020202020204" pitchFamily="34" charset="0"/>
              </a:rPr>
              <a:t>   UHV-I</a:t>
            </a:r>
            <a:br>
              <a:rPr lang="en-GB" altLang="en-US" sz="3597">
                <a:latin typeface="Arial" panose="020B0604020202020204" pitchFamily="34" charset="0"/>
                <a:cs typeface="Arial" panose="020B0604020202020204" pitchFamily="34" charset="0"/>
              </a:rPr>
            </a:br>
            <a:r>
              <a:rPr lang="en-GB" altLang="en-US" sz="3597">
                <a:latin typeface="Arial" panose="020B0604020202020204" pitchFamily="34" charset="0"/>
                <a:cs typeface="Arial" panose="020B0604020202020204" pitchFamily="34" charset="0"/>
              </a:rPr>
              <a:t>Session 3</a:t>
            </a:r>
            <a:br>
              <a:rPr lang="en-GB" altLang="en-US" sz="3597">
                <a:latin typeface="Arial" panose="020B0604020202020204" pitchFamily="34" charset="0"/>
                <a:cs typeface="Arial" panose="020B0604020202020204" pitchFamily="34" charset="0"/>
              </a:rPr>
            </a:br>
            <a:br>
              <a:rPr lang="en-GB" altLang="en-US" sz="3597">
                <a:latin typeface="Arial" panose="020B0604020202020204" pitchFamily="34" charset="0"/>
                <a:cs typeface="Arial" panose="020B0604020202020204" pitchFamily="34" charset="0"/>
              </a:rPr>
            </a:br>
            <a:br>
              <a:rPr lang="en-GB" altLang="en-US" sz="3597">
                <a:latin typeface="Arial" panose="020B0604020202020204" pitchFamily="34" charset="0"/>
                <a:cs typeface="Arial" panose="020B0604020202020204" pitchFamily="34" charset="0"/>
              </a:rPr>
            </a:br>
            <a:r>
              <a:rPr lang="en-GB" altLang="en-US" sz="3597">
                <a:latin typeface="Arial" panose="020B0604020202020204" pitchFamily="34" charset="0"/>
                <a:cs typeface="Arial" panose="020B0604020202020204" pitchFamily="34" charset="0"/>
              </a:rPr>
              <a:t>Basic Human Aspirations</a:t>
            </a:r>
            <a:br>
              <a:rPr lang="en-GB" altLang="en-US" sz="3597">
                <a:latin typeface="Arial" panose="020B0604020202020204" pitchFamily="34" charset="0"/>
                <a:cs typeface="Arial" panose="020B0604020202020204" pitchFamily="34" charset="0"/>
              </a:rPr>
            </a:br>
            <a:r>
              <a:rPr lang="en-GB" altLang="en-US" sz="3597">
                <a:latin typeface="Arial" panose="020B0604020202020204" pitchFamily="34" charset="0"/>
                <a:cs typeface="Arial" panose="020B0604020202020204" pitchFamily="34" charset="0"/>
              </a:rPr>
              <a:t>and their Fulfilment</a:t>
            </a:r>
            <a:br>
              <a:rPr lang="en-GB" altLang="en-US" sz="3597">
                <a:latin typeface="Arial" panose="020B0604020202020204" pitchFamily="34" charset="0"/>
                <a:cs typeface="Arial" panose="020B0604020202020204" pitchFamily="34" charset="0"/>
              </a:rPr>
            </a:br>
            <a:br>
              <a:rPr lang="en-GB" altLang="en-US" sz="3597">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endParaRPr lang="en-GB" altLang="en-US" sz="2300">
              <a:latin typeface="Arial" panose="020B0604020202020204" pitchFamily="34" charset="0"/>
              <a:cs typeface="Arial" panose="020B0604020202020204" pitchFamily="34" charset="0"/>
            </a:endParaRPr>
          </a:p>
        </p:txBody>
      </p:sp>
      <p:sp>
        <p:nvSpPr>
          <p:cNvPr id="4099" name="Rectangle 3">
            <a:extLst>
              <a:ext uri="{FF2B5EF4-FFF2-40B4-BE49-F238E27FC236}">
                <a16:creationId xmlns:a16="http://schemas.microsoft.com/office/drawing/2014/main" id="{FBEFD993-3B9C-43CD-88F1-EC419D70F195}"/>
              </a:ext>
            </a:extLst>
          </p:cNvPr>
          <p:cNvSpPr>
            <a:spLocks noChangeArrowheads="1"/>
          </p:cNvSpPr>
          <p:nvPr/>
        </p:nvSpPr>
        <p:spPr bwMode="auto">
          <a:xfrm>
            <a:off x="1565531" y="5369270"/>
            <a:ext cx="9060940" cy="768172"/>
          </a:xfrm>
          <a:prstGeom prst="rect">
            <a:avLst/>
          </a:prstGeom>
          <a:noFill/>
          <a:ln>
            <a:noFill/>
          </a:ln>
        </p:spPr>
        <p:txBody>
          <a:bodyPr lIns="91351" tIns="45675" rIns="91351" bIns="4567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defRPr/>
            </a:pPr>
            <a:r>
              <a:rPr lang="en-IN" altLang="en-US" sz="1400">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defRPr/>
            </a:pPr>
            <a:r>
              <a:rPr lang="en-IN" altLang="en-US" sz="1400">
                <a:solidFill>
                  <a:srgbClr val="FFFF00"/>
                </a:solidFill>
                <a:ea typeface="Cambria" panose="02040503050406030204" pitchFamily="18" charset="0"/>
                <a:cs typeface="Mangal" panose="00000400000000000000" pitchFamily="2"/>
              </a:rPr>
              <a:t>Suggestions for improvement are welcome</a:t>
            </a:r>
            <a:endParaRPr lang="en-US" altLang="en-US" sz="3197">
              <a:solidFill>
                <a:srgbClr val="FFFF00"/>
              </a:solidFill>
              <a:latin typeface="Calibri" panose="020F0502020204030204" pitchFamily="34" charset="0"/>
              <a:ea typeface="Calibri" panose="020F0502020204030204" pitchFamily="34" charset="0"/>
              <a:cs typeface="Mangal" panose="00000400000000000000" pitchFamily="2"/>
            </a:endParaRPr>
          </a:p>
          <a:p>
            <a:pPr algn="ctr">
              <a:defRPr/>
            </a:pPr>
            <a:r>
              <a:rPr lang="en-IN" altLang="en-US" sz="1400">
                <a:solidFill>
                  <a:srgbClr val="FFFF00"/>
                </a:solidFill>
                <a:ea typeface="Calibri" panose="020F0502020204030204" pitchFamily="34" charset="0"/>
                <a:cs typeface="Chaparral Pro"/>
              </a:rPr>
              <a:t>All Rights Reserved</a:t>
            </a:r>
            <a:endParaRPr lang="en-US" altLang="en-US" sz="1400">
              <a:solidFill>
                <a:srgbClr val="FFFF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7A1DA-F3B7-48CB-83C8-29464277F8DB}"/>
              </a:ext>
            </a:extLst>
          </p:cNvPr>
          <p:cNvSpPr>
            <a:spLocks noGrp="1"/>
          </p:cNvSpPr>
          <p:nvPr>
            <p:ph type="title"/>
          </p:nvPr>
        </p:nvSpPr>
        <p:spPr/>
        <p:txBody>
          <a:bodyPr/>
          <a:lstStyle/>
          <a:p>
            <a:r>
              <a:rPr lang="en-IN" dirty="0"/>
              <a:t>Agenda</a:t>
            </a:r>
          </a:p>
        </p:txBody>
      </p:sp>
      <p:sp>
        <p:nvSpPr>
          <p:cNvPr id="4" name="Text Placeholder 3">
            <a:extLst>
              <a:ext uri="{FF2B5EF4-FFF2-40B4-BE49-F238E27FC236}">
                <a16:creationId xmlns:a16="http://schemas.microsoft.com/office/drawing/2014/main" id="{DFEE3122-1A3F-4704-9991-964DC5EF64FA}"/>
              </a:ext>
            </a:extLst>
          </p:cNvPr>
          <p:cNvSpPr>
            <a:spLocks noGrp="1"/>
          </p:cNvSpPr>
          <p:nvPr>
            <p:ph type="body" sz="quarter" idx="13"/>
          </p:nvPr>
        </p:nvSpPr>
        <p:spPr/>
        <p:txBody>
          <a:bodyPr/>
          <a:lstStyle/>
          <a:p>
            <a:pPr marL="0" indent="0">
              <a:buNone/>
            </a:pPr>
            <a:r>
              <a:rPr lang="en-IN" dirty="0"/>
              <a:t>What is the Student Induction Program</a:t>
            </a:r>
          </a:p>
          <a:p>
            <a:pPr marL="0" indent="0">
              <a:buNone/>
            </a:pPr>
            <a:r>
              <a:rPr lang="en-IN" dirty="0"/>
              <a:t>The UHV-I Module</a:t>
            </a:r>
          </a:p>
          <a:p>
            <a:pPr marL="0" indent="0">
              <a:buNone/>
            </a:pPr>
            <a:r>
              <a:rPr lang="en-IN" dirty="0"/>
              <a:t>How to Conduct UHV-I</a:t>
            </a:r>
            <a:br>
              <a:rPr lang="en-IN" dirty="0"/>
            </a:br>
            <a:r>
              <a:rPr lang="en-IN" dirty="0"/>
              <a:t>Resources</a:t>
            </a:r>
          </a:p>
        </p:txBody>
      </p:sp>
    </p:spTree>
    <p:extLst>
      <p:ext uri="{BB962C8B-B14F-4D97-AF65-F5344CB8AC3E}">
        <p14:creationId xmlns:p14="http://schemas.microsoft.com/office/powerpoint/2010/main" val="1928640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6953326-DA76-40BA-BED1-0B1E150FD56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Transformation (</a:t>
            </a:r>
            <a:r>
              <a:rPr lang="en-US" altLang="en-US" sz="2800">
                <a:latin typeface="Kruti Dev 042" pitchFamily="2" charset="0"/>
              </a:rPr>
              <a:t>ladze.k</a:t>
            </a:r>
            <a:r>
              <a:rPr lang="en-US" altLang="en-US"/>
              <a:t>) = Holistic Development (</a:t>
            </a:r>
            <a:r>
              <a:rPr lang="en-US" altLang="en-US" sz="2800">
                <a:latin typeface="Kruti Dev 042" pitchFamily="2" charset="0"/>
              </a:rPr>
              <a:t>fodkl</a:t>
            </a:r>
            <a:r>
              <a:rPr lang="en-US" altLang="en-US"/>
              <a:t>)</a:t>
            </a:r>
          </a:p>
        </p:txBody>
      </p:sp>
      <p:sp>
        <p:nvSpPr>
          <p:cNvPr id="36867" name="Rectangle 8">
            <a:extLst>
              <a:ext uri="{FF2B5EF4-FFF2-40B4-BE49-F238E27FC236}">
                <a16:creationId xmlns:a16="http://schemas.microsoft.com/office/drawing/2014/main" id="{B696FDBC-EA7C-40B2-84B8-230959B460DA}"/>
              </a:ext>
            </a:extLst>
          </p:cNvPr>
          <p:cNvSpPr>
            <a:spLocks noChangeArrowheads="1"/>
          </p:cNvSpPr>
          <p:nvPr/>
        </p:nvSpPr>
        <p:spPr bwMode="auto">
          <a:xfrm rot="-1815539">
            <a:off x="4086225" y="3538538"/>
            <a:ext cx="3429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Transformation</a:t>
            </a:r>
            <a:r>
              <a:rPr lang="en-US" altLang="en-US" b="1">
                <a:solidFill>
                  <a:srgbClr val="000000"/>
                </a:solidFill>
                <a:latin typeface="Kruti Dev 042" pitchFamily="2" charset="0"/>
              </a:rPr>
              <a:t>&amp;</a:t>
            </a:r>
            <a:r>
              <a:rPr lang="en-US" altLang="en-US" b="1">
                <a:solidFill>
                  <a:srgbClr val="000000"/>
                </a:solidFill>
              </a:rPr>
              <a:t> Progress</a:t>
            </a:r>
          </a:p>
          <a:p>
            <a:pPr algn="ctr" eaLnBrk="1" hangingPunct="1"/>
            <a:r>
              <a:rPr lang="en-US" altLang="en-US" sz="2400" b="1">
                <a:solidFill>
                  <a:srgbClr val="000000"/>
                </a:solidFill>
                <a:latin typeface="Kruti Dev 010" pitchFamily="2" charset="0"/>
              </a:rPr>
              <a:t>laØe.k&amp;fodkl</a:t>
            </a:r>
          </a:p>
        </p:txBody>
      </p:sp>
      <p:pic>
        <p:nvPicPr>
          <p:cNvPr id="36868" name="Picture 1">
            <a:extLst>
              <a:ext uri="{FF2B5EF4-FFF2-40B4-BE49-F238E27FC236}">
                <a16:creationId xmlns:a16="http://schemas.microsoft.com/office/drawing/2014/main" id="{529468FB-CBE5-4DF2-9F55-1CE5BD8AB7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73450"/>
            <a:ext cx="4097338"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a:extLst>
              <a:ext uri="{FF2B5EF4-FFF2-40B4-BE49-F238E27FC236}">
                <a16:creationId xmlns:a16="http://schemas.microsoft.com/office/drawing/2014/main" id="{CEFB683B-C1CC-4153-B72C-60203B4F19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7925" y="609600"/>
            <a:ext cx="466407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71225919-8D4F-44D3-AD6E-03661E5B3B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9">
            <a:extLst>
              <a:ext uri="{FF2B5EF4-FFF2-40B4-BE49-F238E27FC236}">
                <a16:creationId xmlns:a16="http://schemas.microsoft.com/office/drawing/2014/main" id="{F60C8CDB-C30A-4496-B065-835B58709BCC}"/>
              </a:ext>
            </a:extLst>
          </p:cNvPr>
          <p:cNvSpPr txBox="1">
            <a:spLocks noChangeArrowheads="1"/>
          </p:cNvSpPr>
          <p:nvPr/>
        </p:nvSpPr>
        <p:spPr bwMode="auto">
          <a:xfrm>
            <a:off x="5334000" y="5095875"/>
            <a:ext cx="5715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t>Where do you want to be – on the left or on the right?</a:t>
            </a:r>
          </a:p>
          <a:p>
            <a:r>
              <a:rPr lang="en-GB" altLang="en-US" dirty="0"/>
              <a:t>Is this transformation desirable for you?</a:t>
            </a:r>
          </a:p>
          <a:p>
            <a:r>
              <a:rPr lang="en-GB" altLang="en-US" dirty="0"/>
              <a:t>Do you need to make effort for this transformation?</a:t>
            </a:r>
          </a:p>
          <a:p>
            <a:r>
              <a:rPr lang="en-GB" altLang="en-US" dirty="0"/>
              <a:t>Do you need a holistic, humane world-vision to make this effort?</a:t>
            </a:r>
          </a:p>
          <a:p>
            <a:r>
              <a:rPr lang="en-GB" altLang="en-US" dirty="0"/>
              <a:t>Should education help you to make this effort?</a:t>
            </a:r>
            <a:endParaRPr lang="en-IN" altLang="en-US" dirty="0"/>
          </a:p>
        </p:txBody>
      </p:sp>
      <p:sp>
        <p:nvSpPr>
          <p:cNvPr id="6" name="Up Arrow 5">
            <a:extLst>
              <a:ext uri="{FF2B5EF4-FFF2-40B4-BE49-F238E27FC236}">
                <a16:creationId xmlns:a16="http://schemas.microsoft.com/office/drawing/2014/main" id="{C67CA0DD-EFA2-4CE5-830C-9B9757B3E73D}"/>
              </a:ext>
            </a:extLst>
          </p:cNvPr>
          <p:cNvSpPr/>
          <p:nvPr/>
        </p:nvSpPr>
        <p:spPr>
          <a:xfrm rot="3619067">
            <a:off x="5114132" y="1491456"/>
            <a:ext cx="838200" cy="3722687"/>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44A0F08-FA94-429F-A716-E04B994A3C22}"/>
              </a:ext>
            </a:extLst>
          </p:cNvPr>
          <p:cNvSpPr>
            <a:spLocks noGrp="1"/>
          </p:cNvSpPr>
          <p:nvPr>
            <p:ph type="title"/>
          </p:nvPr>
        </p:nvSpPr>
        <p:spPr bwMode="auto">
          <a:xfrm>
            <a:off x="3793" y="77770"/>
            <a:ext cx="913712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IND 3: Key Points</a:t>
            </a:r>
          </a:p>
        </p:txBody>
      </p:sp>
      <p:sp>
        <p:nvSpPr>
          <p:cNvPr id="39939" name="Text Placeholder 2">
            <a:extLst>
              <a:ext uri="{FF2B5EF4-FFF2-40B4-BE49-F238E27FC236}">
                <a16:creationId xmlns:a16="http://schemas.microsoft.com/office/drawing/2014/main" id="{5E54148A-8C20-4B8E-AAE4-76E729F4801C}"/>
              </a:ext>
            </a:extLst>
          </p:cNvPr>
          <p:cNvSpPr>
            <a:spLocks noGrp="1"/>
          </p:cNvSpPr>
          <p:nvPr>
            <p:ph type="body" sz="quarter" idx="13"/>
          </p:nvPr>
        </p:nvSpPr>
        <p:spPr bwMode="auto">
          <a:xfrm>
            <a:off x="3792" y="611046"/>
            <a:ext cx="12184417" cy="5940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907868"/>
            <a:r>
              <a:rPr lang="en-US" altLang="en-US" dirty="0"/>
              <a:t>Right Understanding, Relationship and Physical Facility are required for the</a:t>
            </a:r>
            <a:r>
              <a:rPr altLang="en-US" dirty="0"/>
              <a:t> fulfilment of aspirations or resolution of concerns</a:t>
            </a:r>
          </a:p>
          <a:p>
            <a:pPr defTabSz="907868"/>
            <a:r>
              <a:rPr altLang="en-US" dirty="0"/>
              <a:t>Holistic Development is the Transformation from Current State to Desired State</a:t>
            </a:r>
          </a:p>
          <a:p>
            <a:pPr defTabSz="907868"/>
            <a:endParaRPr altLang="en-US" dirty="0"/>
          </a:p>
          <a:p>
            <a:pPr defTabSz="907868"/>
            <a:r>
              <a:rPr lang="en-IN" altLang="en-US" dirty="0"/>
              <a:t>While presenting, cover the content mentioned, rather than open up new content. </a:t>
            </a:r>
            <a:r>
              <a:rPr lang="en-US" altLang="en-US" dirty="0"/>
              <a:t>E.g., in this presentation, the difference between animal conscious and human consciousness is not covered – it is covered in the Introductory UHV FDP for faculty, but not in UHV-I for students – it is covered in UHV-II for students</a:t>
            </a:r>
            <a:endParaRPr lang="en-IN" altLang="en-US" dirty="0"/>
          </a:p>
          <a:p>
            <a:pPr defTabSz="907868"/>
            <a:r>
              <a:rPr lang="en-IN" altLang="en-US" dirty="0"/>
              <a:t>While responding to questions, s</a:t>
            </a:r>
            <a:r>
              <a:rPr altLang="en-US" dirty="0" err="1"/>
              <a:t>tay</a:t>
            </a:r>
            <a:r>
              <a:rPr altLang="en-US" dirty="0"/>
              <a:t> with the content covered, rather than open up new content that may be covered later. Our role is to encourage and facilitate the student to explore and find the answers within, not to provide ready-made answers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295B8EC-7771-4444-869F-D015D099B28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Home Assignment 3.1</a:t>
            </a:r>
          </a:p>
        </p:txBody>
      </p:sp>
      <p:sp>
        <p:nvSpPr>
          <p:cNvPr id="55299" name="Text Placeholder 2">
            <a:extLst>
              <a:ext uri="{FF2B5EF4-FFF2-40B4-BE49-F238E27FC236}">
                <a16:creationId xmlns:a16="http://schemas.microsoft.com/office/drawing/2014/main" id="{C13EB2B3-DA89-4125-90ED-965FAA3F52BC}"/>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Take your list of aspirations + concerns (from session 1 home assignment).</a:t>
            </a:r>
          </a:p>
          <a:p>
            <a:pPr>
              <a:buFont typeface="Symbol" pitchFamily="18" charset="2"/>
              <a:buNone/>
              <a:defRPr/>
            </a:pPr>
            <a:r>
              <a:rPr altLang="en-US"/>
              <a:t>Find out what is needed to fulfill your aspirations + address your concerns</a:t>
            </a:r>
          </a:p>
          <a:p>
            <a:pPr lvl="1">
              <a:buFont typeface="Wingdings" pitchFamily="2" charset="2"/>
              <a:buNone/>
              <a:defRPr/>
            </a:pPr>
            <a:r>
              <a:rPr altLang="en-US"/>
              <a:t>– right understanding (clarity)</a:t>
            </a:r>
          </a:p>
          <a:p>
            <a:pPr lvl="1">
              <a:buFont typeface="Wingdings" pitchFamily="2" charset="2"/>
              <a:buNone/>
              <a:defRPr/>
            </a:pPr>
            <a:r>
              <a:rPr altLang="en-US"/>
              <a:t>– relationship (right feeling)</a:t>
            </a:r>
          </a:p>
          <a:p>
            <a:pPr lvl="1">
              <a:buFont typeface="Wingdings" pitchFamily="2" charset="2"/>
              <a:buNone/>
              <a:defRPr/>
            </a:pPr>
            <a:r>
              <a:rPr altLang="en-US"/>
              <a:t>– physical facility (money, some real physical facility like food, clothes, shelter, mobile</a:t>
            </a:r>
            <a:r>
              <a:rPr lang="en-IN" altLang="en-US"/>
              <a:t>…)</a:t>
            </a:r>
          </a:p>
          <a:p>
            <a:pPr>
              <a:buFont typeface="Wingdings" pitchFamily="2" charset="2"/>
              <a:buNone/>
              <a:defRPr/>
            </a:pPr>
            <a:endParaRPr lang="en-IN" altLang="en-US">
              <a:solidFill>
                <a:srgbClr val="1E00AA"/>
              </a:solidFill>
            </a:endParaRPr>
          </a:p>
          <a:p>
            <a:pPr>
              <a:buFont typeface="Wingdings" pitchFamily="2" charset="2"/>
              <a:buNone/>
              <a:defRPr/>
            </a:pPr>
            <a:r>
              <a:rPr lang="en-IN" altLang="en-US" u="sng">
                <a:solidFill>
                  <a:srgbClr val="1E00AA"/>
                </a:solidFill>
              </a:rPr>
              <a:t>e.g., Aspiration/Concern</a:t>
            </a:r>
            <a:r>
              <a:rPr lang="en-IN" altLang="en-US">
                <a:solidFill>
                  <a:srgbClr val="1E00AA"/>
                </a:solidFill>
              </a:rPr>
              <a:t>	   </a:t>
            </a:r>
            <a:r>
              <a:rPr lang="en-IN" altLang="en-US" u="sng">
                <a:solidFill>
                  <a:srgbClr val="1E00AA"/>
                </a:solidFill>
              </a:rPr>
              <a:t>right und</a:t>
            </a:r>
            <a:r>
              <a:rPr lang="en-IN" altLang="en-US">
                <a:solidFill>
                  <a:srgbClr val="1E00AA"/>
                </a:solidFill>
              </a:rPr>
              <a:t>       </a:t>
            </a:r>
            <a:r>
              <a:rPr lang="en-IN" altLang="en-US" u="sng">
                <a:solidFill>
                  <a:srgbClr val="1E00AA"/>
                </a:solidFill>
              </a:rPr>
              <a:t>relationship</a:t>
            </a:r>
            <a:r>
              <a:rPr lang="en-IN" altLang="en-US">
                <a:solidFill>
                  <a:srgbClr val="1E00AA"/>
                </a:solidFill>
              </a:rPr>
              <a:t>		</a:t>
            </a:r>
            <a:r>
              <a:rPr lang="en-IN" altLang="en-US" u="sng">
                <a:solidFill>
                  <a:srgbClr val="1E00AA"/>
                </a:solidFill>
              </a:rPr>
              <a:t>physical facility</a:t>
            </a:r>
            <a:endParaRPr lang="en-IN" altLang="en-US">
              <a:solidFill>
                <a:srgbClr val="1E00AA"/>
              </a:solidFill>
            </a:endParaRPr>
          </a:p>
          <a:p>
            <a:pPr>
              <a:buFont typeface="Wingdings" pitchFamily="2" charset="2"/>
              <a:buNone/>
              <a:defRPr/>
            </a:pPr>
            <a:r>
              <a:rPr lang="en-IN" altLang="en-US">
                <a:solidFill>
                  <a:srgbClr val="1E00AA"/>
                </a:solidFill>
              </a:rPr>
              <a:t>	Money				</a:t>
            </a:r>
            <a:r>
              <a:rPr lang="en-IN" altLang="en-US">
                <a:solidFill>
                  <a:srgbClr val="FF0000"/>
                </a:solidFill>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(salary…)</a:t>
            </a:r>
          </a:p>
          <a:p>
            <a:pPr>
              <a:buFont typeface="Wingdings" pitchFamily="2" charset="2"/>
              <a:buNone/>
              <a:defRPr/>
            </a:pPr>
            <a:r>
              <a:rPr lang="en-IN" altLang="en-US">
                <a:solidFill>
                  <a:srgbClr val="1E00AA"/>
                </a:solidFill>
              </a:rPr>
              <a:t>	Name, fame, attention		</a:t>
            </a:r>
            <a:r>
              <a:rPr lang="en-IN" altLang="en-US">
                <a:solidFill>
                  <a:srgbClr val="1E00AA"/>
                </a:solidFill>
                <a:sym typeface="Webdings" panose="05030102010509060703" pitchFamily="18" charset="2"/>
              </a:rPr>
              <a:t></a:t>
            </a:r>
            <a:r>
              <a:rPr lang="en-IN" altLang="en-US">
                <a:solidFill>
                  <a:srgbClr val="1E00AA"/>
                </a:solidFill>
              </a:rPr>
              <a:t>	</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a:t>
            </a:r>
            <a:endParaRPr lang="en-IN" altLang="en-US">
              <a:solidFill>
                <a:srgbClr val="1E00AA"/>
              </a:solidFill>
            </a:endParaRPr>
          </a:p>
          <a:p>
            <a:pPr>
              <a:buFont typeface="Wingdings" pitchFamily="2" charset="2"/>
              <a:buNone/>
              <a:defRPr/>
            </a:pPr>
            <a:r>
              <a:rPr lang="en-IN" altLang="en-US">
                <a:solidFill>
                  <a:srgbClr val="1E00AA"/>
                </a:solidFill>
              </a:rPr>
              <a:t>	good food				</a:t>
            </a:r>
            <a:r>
              <a:rPr lang="en-IN" altLang="en-US">
                <a:solidFill>
                  <a:srgbClr val="FF0000"/>
                </a:solidFill>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(food)</a:t>
            </a:r>
          </a:p>
          <a:p>
            <a:pPr>
              <a:buFont typeface="Wingdings" pitchFamily="2" charset="2"/>
              <a:buNone/>
              <a:defRPr/>
            </a:pPr>
            <a:r>
              <a:rPr lang="en-IN" altLang="en-US">
                <a:solidFill>
                  <a:srgbClr val="1E00AA"/>
                </a:solidFill>
              </a:rPr>
              <a:t>	latest bike				</a:t>
            </a:r>
            <a:r>
              <a:rPr lang="en-IN" altLang="en-US">
                <a:solidFill>
                  <a:srgbClr val="FF0000"/>
                </a:solidFill>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(bike)</a:t>
            </a:r>
          </a:p>
          <a:p>
            <a:pPr>
              <a:buFont typeface="Wingdings" pitchFamily="2" charset="2"/>
              <a:buNone/>
              <a:defRPr/>
            </a:pPr>
            <a:r>
              <a:rPr lang="en-IN" altLang="en-US">
                <a:solidFill>
                  <a:srgbClr val="1E00AA"/>
                </a:solidFill>
              </a:rPr>
              <a:t>	peace of mind			</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a:t>
            </a:r>
            <a:r>
              <a:rPr lang="en-IN" altLang="en-US">
                <a:solidFill>
                  <a:srgbClr val="1E00AA"/>
                </a:solidFill>
              </a:rPr>
              <a:t> (family and friends)	</a:t>
            </a:r>
          </a:p>
          <a:p>
            <a:pPr>
              <a:buFont typeface="Wingdings" pitchFamily="2" charset="2"/>
              <a:buNone/>
              <a:defRPr/>
            </a:pPr>
            <a:r>
              <a:rPr lang="en-IN" altLang="en-US">
                <a:solidFill>
                  <a:srgbClr val="1E00AA"/>
                </a:solidFill>
              </a:rPr>
              <a:t>	good health				</a:t>
            </a:r>
            <a:r>
              <a:rPr lang="en-IN" altLang="en-US">
                <a:solidFill>
                  <a:srgbClr val="1E00AA"/>
                </a:solidFill>
                <a:sym typeface="Webdings" panose="05030102010509060703" pitchFamily="18" charset="2"/>
              </a:rPr>
              <a:t> </a:t>
            </a:r>
            <a:r>
              <a:rPr lang="en-IN" altLang="en-US">
                <a:solidFill>
                  <a:srgbClr val="1E00AA"/>
                </a:solidFill>
              </a:rPr>
              <a:t>	</a:t>
            </a:r>
            <a:r>
              <a:rPr lang="en-IN" altLang="en-US">
                <a:solidFill>
                  <a:srgbClr val="1E00AA"/>
                </a:solidFill>
                <a:sym typeface="Webdings" panose="05030102010509060703" pitchFamily="18" charset="2"/>
              </a:rPr>
              <a:t> (with body)	</a:t>
            </a:r>
            <a:r>
              <a:rPr lang="en-IN" altLang="en-US">
                <a:solidFill>
                  <a:srgbClr val="1E00AA"/>
                </a:solidFill>
              </a:rPr>
              <a:t>	</a:t>
            </a:r>
            <a:r>
              <a:rPr lang="en-IN" altLang="en-US">
                <a:solidFill>
                  <a:srgbClr val="1E00AA"/>
                </a:solidFill>
                <a:sym typeface="Webdings" panose="05030102010509060703" pitchFamily="18" charset="2"/>
              </a:rPr>
              <a:t></a:t>
            </a:r>
          </a:p>
          <a:p>
            <a:pPr>
              <a:buFont typeface="Wingdings" pitchFamily="2" charset="2"/>
              <a:buNone/>
              <a:defRPr/>
            </a:pPr>
            <a:endParaRPr lang="en-IN" altLang="en-US">
              <a:solidFill>
                <a:srgbClr val="1E00AA"/>
              </a:solidFill>
              <a:sym typeface="Webdings" panose="05030102010509060703" pitchFamily="18" charset="2"/>
            </a:endParaRPr>
          </a:p>
          <a:p>
            <a:pPr>
              <a:buFont typeface="Symbol" pitchFamily="18" charset="2"/>
              <a:buNone/>
              <a:defRPr/>
            </a:pPr>
            <a:r>
              <a:rPr lang="en-IN" altLang="en-US"/>
              <a:t>Also find out approximately how much time and effort you put in every day in these 3 areas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84D4E2-C027-4725-8531-A8C6AABBEF4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Through exploration, students are expected to see the following</a:t>
            </a:r>
          </a:p>
        </p:txBody>
      </p:sp>
      <p:sp>
        <p:nvSpPr>
          <p:cNvPr id="55299" name="Text Placeholder 2">
            <a:extLst>
              <a:ext uri="{FF2B5EF4-FFF2-40B4-BE49-F238E27FC236}">
                <a16:creationId xmlns:a16="http://schemas.microsoft.com/office/drawing/2014/main" id="{AB67AD7F-3DC3-45A5-BE7B-6208FB886B81}"/>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457200" indent="-457200">
              <a:buFont typeface="+mj-lt"/>
              <a:buAutoNum type="arabicPeriod"/>
              <a:defRPr/>
            </a:pPr>
            <a:r>
              <a:rPr b="1" dirty="0"/>
              <a:t>For the fulfilment of any aspiration or for addressing any concern, right understanding and relationship are definitely required. Physical facility may or may not be required</a:t>
            </a:r>
          </a:p>
          <a:p>
            <a:pPr marL="457200" indent="-457200">
              <a:buFont typeface="+mj-lt"/>
              <a:buAutoNum type="arabicPeriod"/>
              <a:defRPr/>
            </a:pPr>
            <a:r>
              <a:rPr dirty="0"/>
              <a:t>In general, our effort is mostly for physical facility (maybe because we have assumed that it is the main thing required for a fulfilling life), </a:t>
            </a:r>
          </a:p>
          <a:p>
            <a:pPr marL="0" indent="0">
              <a:buFont typeface="Symbol" pitchFamily="18" charset="2"/>
              <a:buNone/>
              <a:defRPr/>
            </a:pPr>
            <a:r>
              <a:rPr dirty="0"/>
              <a:t>	so </a:t>
            </a:r>
            <a:r>
              <a:rPr b="1" dirty="0"/>
              <a:t>more effort is required on developing right understanding</a:t>
            </a:r>
          </a:p>
          <a:p>
            <a:pPr>
              <a:buFont typeface="Wingdings" pitchFamily="2" charset="2"/>
              <a:buNone/>
              <a:defRPr/>
            </a:pPr>
            <a:endParaRPr lang="en-IN" altLang="en-US" dirty="0">
              <a:solidFill>
                <a:srgbClr val="1E00AA"/>
              </a:solidFill>
            </a:endParaRPr>
          </a:p>
          <a:p>
            <a:pPr>
              <a:buFont typeface="Wingdings" pitchFamily="2" charset="2"/>
              <a:buNone/>
              <a:defRPr/>
            </a:pPr>
            <a:r>
              <a:rPr lang="en-IN" altLang="en-US" b="1" dirty="0">
                <a:solidFill>
                  <a:srgbClr val="1E00AA"/>
                </a:solidFill>
              </a:rPr>
              <a:t>Example</a:t>
            </a:r>
          </a:p>
          <a:p>
            <a:pPr>
              <a:buFont typeface="Wingdings" pitchFamily="2" charset="2"/>
              <a:buNone/>
              <a:defRPr/>
            </a:pPr>
            <a:r>
              <a:rPr lang="en-IN" altLang="en-US" dirty="0">
                <a:solidFill>
                  <a:srgbClr val="1E00AA"/>
                </a:solidFill>
              </a:rPr>
              <a:t>Aspiration</a:t>
            </a:r>
          </a:p>
          <a:p>
            <a:pPr>
              <a:buFont typeface="Wingdings" pitchFamily="2" charset="2"/>
              <a:buNone/>
              <a:defRPr/>
            </a:pPr>
            <a:r>
              <a:rPr lang="en-IN" altLang="en-US" u="sng" dirty="0">
                <a:solidFill>
                  <a:srgbClr val="1E00AA"/>
                </a:solidFill>
              </a:rPr>
              <a:t>/Concern</a:t>
            </a:r>
            <a:r>
              <a:rPr lang="en-IN" altLang="en-US" dirty="0">
                <a:solidFill>
                  <a:srgbClr val="1E00AA"/>
                </a:solidFill>
              </a:rPr>
              <a:t>	   1 </a:t>
            </a:r>
            <a:r>
              <a:rPr lang="en-IN" altLang="en-US" u="sng" dirty="0">
                <a:solidFill>
                  <a:srgbClr val="1E00AA"/>
                </a:solidFill>
              </a:rPr>
              <a:t>right understanding</a:t>
            </a:r>
            <a:r>
              <a:rPr lang="en-IN" altLang="en-US" dirty="0">
                <a:solidFill>
                  <a:srgbClr val="1E00AA"/>
                </a:solidFill>
              </a:rPr>
              <a:t>	2 </a:t>
            </a:r>
            <a:r>
              <a:rPr lang="en-IN" altLang="en-US" u="sng" dirty="0">
                <a:solidFill>
                  <a:srgbClr val="1E00AA"/>
                </a:solidFill>
              </a:rPr>
              <a:t>relationship (right feeling)</a:t>
            </a:r>
            <a:r>
              <a:rPr lang="en-IN" altLang="en-US" dirty="0">
                <a:solidFill>
                  <a:srgbClr val="1E00AA"/>
                </a:solidFill>
              </a:rPr>
              <a:t>	3 </a:t>
            </a:r>
            <a:r>
              <a:rPr lang="en-IN" altLang="en-US" u="sng" dirty="0">
                <a:solidFill>
                  <a:srgbClr val="1E00AA"/>
                </a:solidFill>
              </a:rPr>
              <a:t>physical facility</a:t>
            </a:r>
          </a:p>
          <a:p>
            <a:pPr>
              <a:buFont typeface="Wingdings" pitchFamily="2" charset="2"/>
              <a:buNone/>
              <a:defRPr/>
            </a:pPr>
            <a:r>
              <a:rPr lang="en-IN" altLang="en-US" dirty="0">
                <a:solidFill>
                  <a:srgbClr val="1E00AA"/>
                </a:solidFill>
              </a:rPr>
              <a:t>	Money		</a:t>
            </a:r>
            <a:r>
              <a:rPr lang="en-IN" altLang="en-US" sz="2600" dirty="0">
                <a:solidFill>
                  <a:srgbClr val="1E00AA"/>
                </a:solidFill>
                <a:sym typeface="Webdings" panose="05030102010509060703" pitchFamily="18" charset="2"/>
              </a:rPr>
              <a:t></a:t>
            </a:r>
            <a:r>
              <a:rPr lang="en-IN" altLang="en-US" dirty="0">
                <a:solidFill>
                  <a:srgbClr val="1E00AA"/>
                </a:solidFill>
                <a:sym typeface="Webdings" panose="05030102010509060703" pitchFamily="18" charset="2"/>
              </a:rPr>
              <a:t> </a:t>
            </a:r>
            <a:r>
              <a:rPr lang="en-IN" altLang="en-US" dirty="0">
                <a:solidFill>
                  <a:srgbClr val="1E00AA"/>
                </a:solidFill>
              </a:rPr>
              <a:t>	</a:t>
            </a:r>
            <a:r>
              <a:rPr lang="en-IN" altLang="en-US" dirty="0">
                <a:solidFill>
                  <a:srgbClr val="1E00AA"/>
                </a:solidFill>
                <a:sym typeface="Webdings" panose="05030102010509060703" pitchFamily="18" charset="2"/>
              </a:rPr>
              <a:t> 			</a:t>
            </a:r>
            <a:r>
              <a:rPr lang="en-IN" altLang="en-US" sz="2600" dirty="0">
                <a:solidFill>
                  <a:srgbClr val="1E00AA"/>
                </a:solidFill>
                <a:sym typeface="Webdings" panose="05030102010509060703" pitchFamily="18" charset="2"/>
              </a:rPr>
              <a:t></a:t>
            </a:r>
            <a:r>
              <a:rPr lang="en-IN" altLang="en-US" dirty="0">
                <a:solidFill>
                  <a:srgbClr val="1E00AA"/>
                </a:solidFill>
                <a:sym typeface="Webdings" panose="05030102010509060703" pitchFamily="18" charset="2"/>
              </a:rPr>
              <a:t> </a:t>
            </a:r>
            <a:r>
              <a:rPr lang="en-IN" altLang="en-US" dirty="0">
                <a:solidFill>
                  <a:srgbClr val="1E00AA"/>
                </a:solidFill>
              </a:rPr>
              <a:t>				</a:t>
            </a:r>
            <a:r>
              <a:rPr lang="en-IN" altLang="en-US" dirty="0">
                <a:solidFill>
                  <a:srgbClr val="1E00AA"/>
                </a:solidFill>
                <a:sym typeface="Webdings" panose="05030102010509060703" pitchFamily="18" charset="2"/>
              </a:rPr>
              <a:t></a:t>
            </a:r>
            <a:r>
              <a:rPr lang="en-IN" altLang="en-US" dirty="0">
                <a:solidFill>
                  <a:srgbClr val="1E00AA"/>
                </a:solidFill>
              </a:rPr>
              <a:t> (salary…)</a:t>
            </a:r>
          </a:p>
          <a:p>
            <a:pPr>
              <a:buFont typeface="Wingdings" pitchFamily="2" charset="2"/>
              <a:buNone/>
              <a:defRPr/>
            </a:pPr>
            <a:r>
              <a:rPr lang="en-IN" altLang="en-US" dirty="0">
                <a:solidFill>
                  <a:srgbClr val="FF0000"/>
                </a:solidFill>
              </a:rPr>
              <a:t>	</a:t>
            </a:r>
            <a:r>
              <a:rPr lang="en-IN" altLang="en-US" dirty="0">
                <a:solidFill>
                  <a:srgbClr val="1E00AA"/>
                </a:solidFill>
              </a:rPr>
              <a:t>Good friends	</a:t>
            </a:r>
            <a:r>
              <a:rPr lang="en-IN" altLang="en-US" sz="2600" dirty="0">
                <a:sym typeface="Webdings" panose="05030102010509060703" pitchFamily="18" charset="2"/>
              </a:rPr>
              <a:t></a:t>
            </a:r>
            <a:r>
              <a:rPr lang="en-IN" altLang="en-US" sz="2400" dirty="0">
                <a:solidFill>
                  <a:srgbClr val="FF0000"/>
                </a:solidFill>
                <a:sym typeface="Webdings" panose="05030102010509060703" pitchFamily="18" charset="2"/>
              </a:rPr>
              <a:t> </a:t>
            </a:r>
            <a:r>
              <a:rPr lang="en-IN" altLang="en-US" dirty="0">
                <a:solidFill>
                  <a:srgbClr val="1E00AA"/>
                </a:solidFill>
              </a:rPr>
              <a:t>				</a:t>
            </a:r>
            <a:r>
              <a:rPr lang="en-IN" altLang="en-US" dirty="0">
                <a:solidFill>
                  <a:srgbClr val="1E00AA"/>
                </a:solidFill>
                <a:sym typeface="Webdings" panose="05030102010509060703" pitchFamily="18" charset="2"/>
              </a:rPr>
              <a:t>				 (food…)</a:t>
            </a:r>
            <a:endParaRPr lang="en-IN" altLang="en-US" dirty="0">
              <a:solidFill>
                <a:srgbClr val="1E00AA"/>
              </a:solidFill>
            </a:endParaRPr>
          </a:p>
          <a:p>
            <a:pPr>
              <a:buFont typeface="Wingdings" pitchFamily="2" charset="2"/>
              <a:buNone/>
              <a:defRPr/>
            </a:pPr>
            <a:r>
              <a:rPr lang="en-IN" altLang="en-US" dirty="0"/>
              <a:t>	</a:t>
            </a:r>
            <a:r>
              <a:rPr lang="en-IN" altLang="en-US" dirty="0">
                <a:solidFill>
                  <a:srgbClr val="1E00AA"/>
                </a:solidFill>
              </a:rPr>
              <a:t>Peace of mind	</a:t>
            </a:r>
            <a:r>
              <a:rPr lang="en-IN" altLang="en-US" dirty="0">
                <a:solidFill>
                  <a:srgbClr val="1E00AA"/>
                </a:solidFill>
                <a:sym typeface="Webdings" panose="05030102010509060703" pitchFamily="18" charset="2"/>
              </a:rPr>
              <a:t></a:t>
            </a:r>
            <a:r>
              <a:rPr lang="en-IN" altLang="en-US" dirty="0">
                <a:solidFill>
                  <a:srgbClr val="1E00AA"/>
                </a:solidFill>
              </a:rPr>
              <a:t> 				</a:t>
            </a:r>
            <a:r>
              <a:rPr lang="en-IN" altLang="en-US" dirty="0">
                <a:solidFill>
                  <a:srgbClr val="1E00AA"/>
                </a:solidFill>
                <a:sym typeface="Webdings" panose="05030102010509060703" pitchFamily="18" charset="2"/>
              </a:rPr>
              <a:t></a:t>
            </a:r>
            <a:r>
              <a:rPr lang="en-IN" altLang="en-US" dirty="0">
                <a:solidFill>
                  <a:srgbClr val="1E00AA"/>
                </a:solidFill>
              </a:rPr>
              <a:t> (within!)		</a:t>
            </a:r>
            <a:r>
              <a:rPr lang="en-IN" altLang="en-US" dirty="0">
                <a:solidFill>
                  <a:srgbClr val="1E00AA"/>
                </a:solidFill>
                <a:highlight>
                  <a:srgbClr val="FFFF00"/>
                </a:highlight>
              </a:rPr>
              <a:t>may not be required!</a:t>
            </a:r>
          </a:p>
          <a:p>
            <a:pPr>
              <a:buFont typeface="Wingdings" pitchFamily="2" charset="2"/>
              <a:buNone/>
              <a:defRPr/>
            </a:pPr>
            <a:r>
              <a:rPr lang="en-IN" altLang="en-US" dirty="0">
                <a:solidFill>
                  <a:srgbClr val="FF0000"/>
                </a:solidFill>
              </a:rPr>
              <a:t>				All the three are required	</a:t>
            </a:r>
          </a:p>
          <a:p>
            <a:pPr>
              <a:buFont typeface="Wingdings" pitchFamily="2" charset="2"/>
              <a:buNone/>
              <a:defRPr/>
            </a:pPr>
            <a:r>
              <a:rPr lang="en-IN" altLang="en-US" dirty="0">
                <a:solidFill>
                  <a:srgbClr val="FF0000"/>
                </a:solidFill>
              </a:rPr>
              <a:t>				The base is right understanding</a:t>
            </a:r>
          </a:p>
          <a:p>
            <a:pPr>
              <a:buFont typeface="Wingdings" pitchFamily="2" charset="2"/>
              <a:buNone/>
              <a:defRPr/>
            </a:pPr>
            <a:r>
              <a:rPr lang="en-IN" altLang="en-US" dirty="0">
                <a:solidFill>
                  <a:srgbClr val="FF0000"/>
                </a:solidFill>
              </a:rPr>
              <a:t>				On that basis the feeling of relationship (within)</a:t>
            </a:r>
          </a:p>
          <a:p>
            <a:pPr>
              <a:buFont typeface="Wingdings" pitchFamily="2" charset="2"/>
              <a:buNone/>
              <a:defRPr/>
            </a:pPr>
            <a:r>
              <a:rPr lang="en-IN" altLang="en-US" dirty="0">
                <a:solidFill>
                  <a:srgbClr val="FF0000"/>
                </a:solidFill>
              </a:rPr>
              <a:t>				And with that, physical facility</a:t>
            </a:r>
            <a:endParaRPr lang="en-IN" altLang="en-US" dirty="0"/>
          </a:p>
          <a:p>
            <a:pPr>
              <a:buFont typeface="Wingdings" pitchFamily="2" charset="2"/>
              <a:buNone/>
              <a:defRPr/>
            </a:pPr>
            <a:endParaRPr lang="en-IN" altLang="en-US" u="sng"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2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4A2C46-EF67-4263-8414-D5C96A6F5EC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7411" name="Text Placeholder 1">
            <a:extLst>
              <a:ext uri="{FF2B5EF4-FFF2-40B4-BE49-F238E27FC236}">
                <a16:creationId xmlns:a16="http://schemas.microsoft.com/office/drawing/2014/main" id="{980F21F4-2D44-470F-9DFF-55F7D776B0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AC89847-5552-4A02-8C1F-49CBF2800BC7}"/>
              </a:ext>
            </a:extLst>
          </p:cNvPr>
          <p:cNvGraphicFramePr>
            <a:graphicFrameLocks noGrp="1"/>
          </p:cNvGraphicFramePr>
          <p:nvPr>
            <p:extLst>
              <p:ext uri="{D42A27DB-BD31-4B8C-83A1-F6EECF244321}">
                <p14:modId xmlns:p14="http://schemas.microsoft.com/office/powerpoint/2010/main" val="1808150375"/>
              </p:ext>
            </p:extLst>
          </p:nvPr>
        </p:nvGraphicFramePr>
        <p:xfrm>
          <a:off x="0" y="533400"/>
          <a:ext cx="12191999" cy="5943600"/>
        </p:xfrm>
        <a:graphic>
          <a:graphicData uri="http://schemas.openxmlformats.org/drawingml/2006/table">
            <a:tbl>
              <a:tblPr firstRow="1" firstCol="1" bandRow="1">
                <a:tableStyleId>{5C22544A-7EE6-4342-B048-85BDC9FD1C3A}</a:tableStyleId>
              </a:tblPr>
              <a:tblGrid>
                <a:gridCol w="1297282">
                  <a:extLst>
                    <a:ext uri="{9D8B030D-6E8A-4147-A177-3AD203B41FA5}">
                      <a16:colId xmlns:a16="http://schemas.microsoft.com/office/drawing/2014/main" val="20000"/>
                    </a:ext>
                  </a:extLst>
                </a:gridCol>
                <a:gridCol w="2131947">
                  <a:extLst>
                    <a:ext uri="{9D8B030D-6E8A-4147-A177-3AD203B41FA5}">
                      <a16:colId xmlns:a16="http://schemas.microsoft.com/office/drawing/2014/main" val="20001"/>
                    </a:ext>
                  </a:extLst>
                </a:gridCol>
                <a:gridCol w="4509890">
                  <a:extLst>
                    <a:ext uri="{9D8B030D-6E8A-4147-A177-3AD203B41FA5}">
                      <a16:colId xmlns:a16="http://schemas.microsoft.com/office/drawing/2014/main" val="20002"/>
                    </a:ext>
                  </a:extLst>
                </a:gridCol>
                <a:gridCol w="4252880">
                  <a:extLst>
                    <a:ext uri="{9D8B030D-6E8A-4147-A177-3AD203B41FA5}">
                      <a16:colId xmlns:a16="http://schemas.microsoft.com/office/drawing/2014/main" val="20003"/>
                    </a:ext>
                  </a:extLst>
                </a:gridCol>
              </a:tblGrid>
              <a:tr h="639704">
                <a:tc>
                  <a:txBody>
                    <a:bodyPr/>
                    <a:lstStyle/>
                    <a:p>
                      <a:pPr marL="0" marR="0" algn="just">
                        <a:lnSpc>
                          <a:spcPct val="107000"/>
                        </a:lnSpc>
                        <a:spcBef>
                          <a:spcPts val="0"/>
                        </a:spcBef>
                        <a:spcAft>
                          <a:spcPts val="0"/>
                        </a:spcAft>
                      </a:pPr>
                      <a:r>
                        <a:rPr lang="en-US" sz="2000" dirty="0">
                          <a:solidFill>
                            <a:schemeClr val="tx1"/>
                          </a:solidFill>
                          <a:effectLst/>
                        </a:rPr>
                        <a:t>Session</a:t>
                      </a:r>
                    </a:p>
                    <a:p>
                      <a:pPr marL="0" marR="0" algn="just">
                        <a:lnSpc>
                          <a:spcPct val="107000"/>
                        </a:lnSpc>
                        <a:spcBef>
                          <a:spcPts val="0"/>
                        </a:spcBef>
                        <a:spcAft>
                          <a:spcPts val="0"/>
                        </a:spcAft>
                      </a:pPr>
                      <a:r>
                        <a:rPr lang="en-US" sz="20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Topic Title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l">
                        <a:lnSpc>
                          <a:spcPct val="107000"/>
                        </a:lnSpc>
                        <a:spcBef>
                          <a:spcPts val="0"/>
                        </a:spcBef>
                        <a:spcAft>
                          <a:spcPts val="0"/>
                        </a:spcAft>
                      </a:pPr>
                      <a:r>
                        <a:rPr lang="en-US" sz="2000" dirty="0">
                          <a:solidFill>
                            <a:schemeClr val="tx1"/>
                          </a:solidFill>
                          <a:effectLst/>
                        </a:rPr>
                        <a:t>Basic Realities</a:t>
                      </a:r>
                      <a:br>
                        <a:rPr lang="en-US" sz="2000" dirty="0">
                          <a:solidFill>
                            <a:schemeClr val="tx1"/>
                          </a:solidFill>
                          <a:effectLst/>
                        </a:rPr>
                      </a:br>
                      <a:r>
                        <a:rPr lang="en-US" sz="2000" dirty="0">
                          <a:solidFill>
                            <a:schemeClr val="tx1"/>
                          </a:solidFill>
                          <a:effectLst/>
                        </a:rPr>
                        <a:t>(underlying harmony)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0"/>
                  </a:ext>
                </a:extLst>
              </a:tr>
              <a:tr h="639704">
                <a:tc>
                  <a:txBody>
                    <a:bodyPr/>
                    <a:lstStyle/>
                    <a:p>
                      <a:pPr marL="0" marR="0" algn="just">
                        <a:lnSpc>
                          <a:spcPct val="107000"/>
                        </a:lnSpc>
                        <a:spcBef>
                          <a:spcPts val="0"/>
                        </a:spcBef>
                        <a:spcAft>
                          <a:spcPts val="0"/>
                        </a:spcAft>
                      </a:pPr>
                      <a:r>
                        <a:rPr lang="en-US" sz="2000">
                          <a:solidFill>
                            <a:schemeClr val="bg1">
                              <a:lumMod val="65000"/>
                            </a:schemeClr>
                          </a:solidFill>
                          <a:effectLst/>
                        </a:rPr>
                        <a:t>1</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Welcome and Introductions</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Getting to know each other</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Mangal"/>
                        </a:rPr>
                        <a:t>Basic need to relate</a:t>
                      </a:r>
                    </a:p>
                  </a:txBody>
                  <a:tcPr marL="59407" marR="59407" marT="0" marB="0"/>
                </a:tc>
                <a:extLst>
                  <a:ext uri="{0D108BD9-81ED-4DB2-BD59-A6C34878D82A}">
                    <a16:rowId xmlns:a16="http://schemas.microsoft.com/office/drawing/2014/main" val="10001"/>
                  </a:ext>
                </a:extLst>
              </a:tr>
              <a:tr h="1427915">
                <a:tc>
                  <a:txBody>
                    <a:bodyPr/>
                    <a:lstStyle/>
                    <a:p>
                      <a:pPr marL="0" marR="0" algn="just">
                        <a:lnSpc>
                          <a:spcPct val="107000"/>
                        </a:lnSpc>
                        <a:spcBef>
                          <a:spcPts val="0"/>
                        </a:spcBef>
                        <a:spcAft>
                          <a:spcPts val="0"/>
                        </a:spcAft>
                      </a:pPr>
                      <a:r>
                        <a:rPr lang="en-US" sz="2000" b="1">
                          <a:solidFill>
                            <a:schemeClr val="bg1">
                              <a:lumMod val="65000"/>
                            </a:schemeClr>
                          </a:solidFill>
                          <a:effectLst/>
                        </a:rPr>
                        <a:t>2 and 3</a:t>
                      </a:r>
                      <a:endParaRPr lang="en-US" sz="2000" b="1">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65000"/>
                            </a:schemeClr>
                          </a:solidFill>
                          <a:effectLst/>
                        </a:rPr>
                        <a:t>Aspirations and Concerns</a:t>
                      </a:r>
                      <a:endParaRPr lang="en-US" sz="2000" b="1"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bg1">
                              <a:lumMod val="65000"/>
                            </a:schemeClr>
                          </a:solidFill>
                          <a:effectLst/>
                        </a:rPr>
                        <a:t>Individual academic, career…</a:t>
                      </a:r>
                    </a:p>
                    <a:p>
                      <a:pPr marL="0" marR="0" algn="just">
                        <a:lnSpc>
                          <a:spcPct val="107000"/>
                        </a:lnSpc>
                        <a:spcBef>
                          <a:spcPts val="0"/>
                        </a:spcBef>
                        <a:spcAft>
                          <a:spcPts val="0"/>
                        </a:spcAft>
                      </a:pPr>
                      <a:r>
                        <a:rPr lang="en-US" sz="2000" b="1">
                          <a:solidFill>
                            <a:schemeClr val="bg1">
                              <a:lumMod val="65000"/>
                            </a:schemeClr>
                          </a:solidFill>
                          <a:effectLst/>
                        </a:rPr>
                        <a:t>Expectations of family, peers, society, nation…</a:t>
                      </a:r>
                    </a:p>
                    <a:p>
                      <a:pPr marL="0" marR="0" algn="just">
                        <a:lnSpc>
                          <a:spcPct val="107000"/>
                        </a:lnSpc>
                        <a:spcBef>
                          <a:spcPts val="0"/>
                        </a:spcBef>
                        <a:spcAft>
                          <a:spcPts val="0"/>
                        </a:spcAft>
                      </a:pPr>
                      <a:r>
                        <a:rPr lang="en-US" sz="2000" b="1">
                          <a:solidFill>
                            <a:schemeClr val="bg1">
                              <a:lumMod val="65000"/>
                            </a:schemeClr>
                          </a:solidFill>
                          <a:effectLst/>
                        </a:rPr>
                        <a:t>Fixing one’s goals</a:t>
                      </a:r>
                      <a:endParaRPr lang="en-US" sz="2000" b="1">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65000"/>
                            </a:schemeClr>
                          </a:solidFill>
                          <a:effectLst/>
                        </a:rPr>
                        <a:t>Basic human aspirations and their fulfilment</a:t>
                      </a:r>
                    </a:p>
                    <a:p>
                      <a:pPr marL="0" marR="0" algn="just">
                        <a:lnSpc>
                          <a:spcPct val="107000"/>
                        </a:lnSpc>
                        <a:spcBef>
                          <a:spcPts val="0"/>
                        </a:spcBef>
                        <a:spcAft>
                          <a:spcPts val="0"/>
                        </a:spcAft>
                      </a:pPr>
                      <a:r>
                        <a:rPr lang="en-US" sz="2000" b="1" dirty="0">
                          <a:solidFill>
                            <a:schemeClr val="bg1">
                              <a:lumMod val="65000"/>
                            </a:schemeClr>
                          </a:solidFill>
                          <a:effectLst/>
                        </a:rPr>
                        <a:t>Need for a holistic, humane world-vision, Self-exploration</a:t>
                      </a:r>
                    </a:p>
                  </a:txBody>
                  <a:tcPr marL="59407" marR="59407" marT="0" marB="0"/>
                </a:tc>
                <a:extLst>
                  <a:ext uri="{0D108BD9-81ED-4DB2-BD59-A6C34878D82A}">
                    <a16:rowId xmlns:a16="http://schemas.microsoft.com/office/drawing/2014/main" val="10002"/>
                  </a:ext>
                </a:extLst>
              </a:tr>
              <a:tr h="1758093">
                <a:tc>
                  <a:txBody>
                    <a:bodyPr/>
                    <a:lstStyle/>
                    <a:p>
                      <a:pPr marL="0" marR="0" algn="just">
                        <a:lnSpc>
                          <a:spcPct val="107000"/>
                        </a:lnSpc>
                        <a:spcBef>
                          <a:spcPts val="0"/>
                        </a:spcBef>
                        <a:spcAft>
                          <a:spcPts val="0"/>
                        </a:spcAft>
                      </a:pPr>
                      <a:r>
                        <a:rPr lang="en-US" sz="2000" b="1">
                          <a:solidFill>
                            <a:schemeClr val="tx1"/>
                          </a:solidFill>
                          <a:effectLst/>
                        </a:rPr>
                        <a:t>4 and 5</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Self-Management</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Self-confidence, peer pressure, time management, anger, stress…</a:t>
                      </a:r>
                    </a:p>
                    <a:p>
                      <a:pPr marL="0" marR="0" algn="just">
                        <a:lnSpc>
                          <a:spcPct val="107000"/>
                        </a:lnSpc>
                        <a:spcBef>
                          <a:spcPts val="0"/>
                        </a:spcBef>
                        <a:spcAft>
                          <a:spcPts val="0"/>
                        </a:spcAft>
                      </a:pPr>
                      <a:r>
                        <a:rPr lang="en-US" sz="2000" b="1" dirty="0">
                          <a:solidFill>
                            <a:schemeClr val="tx1"/>
                          </a:solidFill>
                          <a:effectLst/>
                        </a:rPr>
                        <a:t>Personality development, self-improvement…</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Happiness</a:t>
                      </a:r>
                    </a:p>
                    <a:p>
                      <a:pPr marL="0" marR="0" algn="just">
                        <a:lnSpc>
                          <a:spcPct val="107000"/>
                        </a:lnSpc>
                        <a:spcBef>
                          <a:spcPts val="0"/>
                        </a:spcBef>
                        <a:spcAft>
                          <a:spcPts val="0"/>
                        </a:spcAft>
                      </a:pPr>
                      <a:r>
                        <a:rPr lang="en-US" sz="2000" b="1" dirty="0">
                          <a:solidFill>
                            <a:schemeClr val="tx1"/>
                          </a:solidFill>
                          <a:effectLst/>
                        </a:rPr>
                        <a:t>Harmony in the human being</a:t>
                      </a:r>
                    </a:p>
                    <a:p>
                      <a:pPr marL="0" marR="0" algn="just">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Mangal"/>
                        </a:rPr>
                        <a:t>Harmony in the Family</a:t>
                      </a:r>
                    </a:p>
                  </a:txBody>
                  <a:tcPr marL="59407" marR="59407" marT="0" marB="0"/>
                </a:tc>
                <a:extLst>
                  <a:ext uri="{0D108BD9-81ED-4DB2-BD59-A6C34878D82A}">
                    <a16:rowId xmlns:a16="http://schemas.microsoft.com/office/drawing/2014/main" val="10003"/>
                  </a:ext>
                </a:extLst>
              </a:tr>
              <a:tr h="1478184">
                <a:tc>
                  <a:txBody>
                    <a:bodyPr/>
                    <a:lstStyle/>
                    <a:p>
                      <a:pPr marL="0" marR="0" algn="just">
                        <a:lnSpc>
                          <a:spcPct val="107000"/>
                        </a:lnSpc>
                        <a:spcBef>
                          <a:spcPts val="0"/>
                        </a:spcBef>
                        <a:spcAft>
                          <a:spcPts val="0"/>
                        </a:spcAft>
                      </a:pPr>
                      <a:r>
                        <a:rPr lang="en-US" sz="2000">
                          <a:solidFill>
                            <a:schemeClr val="bg1">
                              <a:lumMod val="65000"/>
                            </a:schemeClr>
                          </a:solidFill>
                          <a:effectLst/>
                        </a:rPr>
                        <a:t>6 and 7</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Health</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Health issues, healthy diet, healthy lifestyle</a:t>
                      </a:r>
                    </a:p>
                    <a:p>
                      <a:pPr marL="0" marR="0" algn="just">
                        <a:lnSpc>
                          <a:spcPct val="107000"/>
                        </a:lnSpc>
                        <a:spcBef>
                          <a:spcPts val="0"/>
                        </a:spcBef>
                        <a:spcAft>
                          <a:spcPts val="0"/>
                        </a:spcAft>
                      </a:pPr>
                      <a:r>
                        <a:rPr lang="en-US" sz="2000" dirty="0">
                          <a:solidFill>
                            <a:schemeClr val="bg1">
                              <a:lumMod val="65000"/>
                            </a:schemeClr>
                          </a:solidFill>
                          <a:effectLst/>
                        </a:rPr>
                        <a:t>Hostel life</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Harmony of the Self and Body</a:t>
                      </a:r>
                    </a:p>
                    <a:p>
                      <a:pPr marL="0" marR="0" algn="just">
                        <a:lnSpc>
                          <a:spcPct val="107000"/>
                        </a:lnSpc>
                        <a:spcBef>
                          <a:spcPts val="0"/>
                        </a:spcBef>
                        <a:spcAft>
                          <a:spcPts val="0"/>
                        </a:spcAft>
                      </a:pPr>
                      <a:r>
                        <a:rPr lang="en-US" sz="2000" dirty="0">
                          <a:solidFill>
                            <a:schemeClr val="bg1">
                              <a:lumMod val="65000"/>
                            </a:schemeClr>
                          </a:solidFill>
                          <a:effectLst/>
                        </a:rPr>
                        <a:t>Mental and physical health</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2380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0">
            <a:extLst>
              <a:ext uri="{FF2B5EF4-FFF2-40B4-BE49-F238E27FC236}">
                <a16:creationId xmlns:a16="http://schemas.microsoft.com/office/drawing/2014/main" id="{9D33A7E8-55CE-440F-9431-355D3DBEBE2B}"/>
              </a:ext>
            </a:extLst>
          </p:cNvPr>
          <p:cNvSpPr>
            <a:spLocks noGrp="1"/>
          </p:cNvSpPr>
          <p:nvPr>
            <p:ph type="ctrTitle"/>
          </p:nvPr>
        </p:nvSpPr>
        <p:spPr bwMode="auto">
          <a:xfrm>
            <a:off x="1830582" y="0"/>
            <a:ext cx="8607021"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452348" indent="-452348" algn="ctr"/>
            <a:r>
              <a:rPr lang="en-GB" altLang="en-US" sz="3599">
                <a:latin typeface="Arial" panose="020B0604020202020204" pitchFamily="34" charset="0"/>
                <a:cs typeface="Arial" panose="020B0604020202020204" pitchFamily="34" charset="0"/>
              </a:rPr>
              <a:t> UHV-I</a:t>
            </a: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Session 4</a:t>
            </a: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Aspirations and Concerns</a:t>
            </a: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at the Individual level</a:t>
            </a: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endParaRPr lang="en-GB" altLang="en-US" sz="2300">
              <a:latin typeface="Arial" panose="020B0604020202020204" pitchFamily="34" charset="0"/>
              <a:cs typeface="Arial" panose="020B0604020202020204" pitchFamily="34" charset="0"/>
            </a:endParaRPr>
          </a:p>
        </p:txBody>
      </p:sp>
      <p:sp>
        <p:nvSpPr>
          <p:cNvPr id="40963" name="Rectangle 2">
            <a:extLst>
              <a:ext uri="{FF2B5EF4-FFF2-40B4-BE49-F238E27FC236}">
                <a16:creationId xmlns:a16="http://schemas.microsoft.com/office/drawing/2014/main" id="{5008347E-900D-49F0-8A18-CE6F01F884E5}"/>
              </a:ext>
            </a:extLst>
          </p:cNvPr>
          <p:cNvSpPr>
            <a:spLocks noChangeArrowheads="1"/>
          </p:cNvSpPr>
          <p:nvPr/>
        </p:nvSpPr>
        <p:spPr bwMode="auto">
          <a:xfrm>
            <a:off x="1563943" y="5369271"/>
            <a:ext cx="9064115" cy="148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1" rIns="91384" bIns="4569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1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a:extLst>
              <a:ext uri="{FF2B5EF4-FFF2-40B4-BE49-F238E27FC236}">
                <a16:creationId xmlns:a16="http://schemas.microsoft.com/office/drawing/2014/main" id="{F6DE42F7-FB35-4D3B-9BA2-155BD79B065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From the list of Aspirations and Concerns, draw out those at the Individual Level</a:t>
            </a:r>
            <a:endParaRPr lang="en-US" altLang="en-US" dirty="0"/>
          </a:p>
        </p:txBody>
      </p:sp>
      <p:sp>
        <p:nvSpPr>
          <p:cNvPr id="44034" name="Text Placeholder 2">
            <a:extLst>
              <a:ext uri="{FF2B5EF4-FFF2-40B4-BE49-F238E27FC236}">
                <a16:creationId xmlns:a16="http://schemas.microsoft.com/office/drawing/2014/main" id="{334A7CA3-D6C0-4DFF-AD80-732F78C0B4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buNone/>
            </a:pPr>
            <a:r>
              <a:rPr lang="en-US" altLang="en-US" sz="2000" dirty="0"/>
              <a:t>To be happy</a:t>
            </a:r>
            <a:r>
              <a:rPr lang="hi-IN" altLang="en-US" sz="2000" dirty="0"/>
              <a:t> </a:t>
            </a:r>
            <a:endParaRPr lang="en-US" altLang="en-US" sz="2000" dirty="0"/>
          </a:p>
          <a:p>
            <a:pPr marL="0" indent="0" eaLnBrk="1" fontAlgn="t" hangingPunct="1">
              <a:buNone/>
            </a:pPr>
            <a:r>
              <a:rPr lang="en-IN" altLang="en-US" sz="2000" dirty="0"/>
              <a:t>To be healthy</a:t>
            </a:r>
            <a:r>
              <a:rPr lang="hi-IN" altLang="en-US" sz="2000" dirty="0"/>
              <a:t> </a:t>
            </a:r>
            <a:endParaRPr lang="en-IN" altLang="en-US" sz="2000" dirty="0"/>
          </a:p>
          <a:p>
            <a:pPr marL="0" indent="0" eaLnBrk="1" fontAlgn="t" hangingPunct="1">
              <a:buNone/>
            </a:pPr>
            <a:r>
              <a:rPr lang="en-IN" altLang="en-US" sz="2000" dirty="0"/>
              <a:t>To be prosperous</a:t>
            </a:r>
            <a:r>
              <a:rPr lang="hi-IN" altLang="en-US" sz="2000" dirty="0"/>
              <a:t> </a:t>
            </a:r>
            <a:endParaRPr lang="en-US" altLang="en-US" sz="2000" dirty="0"/>
          </a:p>
          <a:p>
            <a:pPr marL="0" indent="0" eaLnBrk="1" fontAlgn="t" hangingPunct="1">
              <a:buNone/>
            </a:pPr>
            <a:r>
              <a:rPr lang="en-IN" altLang="en-US" sz="2000" dirty="0"/>
              <a:t>Knowledge – quest for knowledge</a:t>
            </a:r>
            <a:endParaRPr lang="en-US" altLang="en-US" sz="2000" dirty="0"/>
          </a:p>
          <a:p>
            <a:pPr marL="0" indent="0">
              <a:buNone/>
            </a:pPr>
            <a:r>
              <a:rPr lang="en-IN" altLang="en-US" sz="2000" dirty="0"/>
              <a:t>Ability to decide properly on my own, independently</a:t>
            </a:r>
            <a:endParaRPr lang="hi-IN" altLang="en-US" sz="2000" dirty="0"/>
          </a:p>
          <a:p>
            <a:pPr marL="0" indent="0">
              <a:buNone/>
            </a:pPr>
            <a:r>
              <a:rPr lang="en-IN" altLang="en-US" sz="2000" dirty="0"/>
              <a:t>Clarity in thoughts</a:t>
            </a:r>
          </a:p>
          <a:p>
            <a:pPr marL="0" indent="0">
              <a:buNone/>
            </a:pPr>
            <a:r>
              <a:rPr lang="en-IN" altLang="en-US" sz="2000" dirty="0"/>
              <a:t>Self confidence</a:t>
            </a:r>
          </a:p>
          <a:p>
            <a:pPr marL="0" indent="0">
              <a:buNone/>
            </a:pPr>
            <a:r>
              <a:rPr lang="en-IN" altLang="en-US" sz="2000" dirty="0"/>
              <a:t>…</a:t>
            </a:r>
          </a:p>
        </p:txBody>
      </p:sp>
      <p:sp>
        <p:nvSpPr>
          <p:cNvPr id="44035" name="Content Placeholder 3">
            <a:extLst>
              <a:ext uri="{FF2B5EF4-FFF2-40B4-BE49-F238E27FC236}">
                <a16:creationId xmlns:a16="http://schemas.microsoft.com/office/drawing/2014/main" id="{38E7A023-A5B3-4FC3-B548-6698D0DE3A5C}"/>
              </a:ext>
            </a:extLst>
          </p:cNvPr>
          <p:cNvSpPr>
            <a:spLocks noGrp="1" noChangeArrowheads="1"/>
          </p:cNvSpPr>
          <p:nvPr>
            <p:ph sz="half" idx="4294967295"/>
          </p:nvPr>
        </p:nvSpPr>
        <p:spPr bwMode="auto">
          <a:xfrm>
            <a:off x="7707313" y="609600"/>
            <a:ext cx="4484687"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IN" altLang="en-US" sz="2000" dirty="0">
                <a:solidFill>
                  <a:srgbClr val="FF0000"/>
                </a:solidFill>
              </a:rPr>
              <a:t>Coming out of stress</a:t>
            </a:r>
          </a:p>
          <a:p>
            <a:pPr marL="0" indent="0">
              <a:buNone/>
            </a:pPr>
            <a:r>
              <a:rPr lang="en-IN" altLang="en-US" sz="2000" dirty="0">
                <a:solidFill>
                  <a:srgbClr val="FF0000"/>
                </a:solidFill>
              </a:rPr>
              <a:t>Managing pressure of academics</a:t>
            </a:r>
          </a:p>
          <a:p>
            <a:pPr marL="0" indent="0">
              <a:buNone/>
            </a:pPr>
            <a:r>
              <a:rPr lang="en-IN" altLang="en-US" sz="2000" dirty="0">
                <a:solidFill>
                  <a:srgbClr val="FF0000"/>
                </a:solidFill>
              </a:rPr>
              <a:t>Time management</a:t>
            </a:r>
          </a:p>
          <a:p>
            <a:pPr marL="0" indent="0">
              <a:buNone/>
            </a:pPr>
            <a:r>
              <a:rPr lang="en-IN" altLang="en-US" sz="2000" dirty="0">
                <a:solidFill>
                  <a:srgbClr val="FF0000"/>
                </a:solidFill>
              </a:rPr>
              <a:t>Time lost due to illness</a:t>
            </a:r>
          </a:p>
          <a:p>
            <a:pPr marL="0" indent="0">
              <a:buNone/>
            </a:pPr>
            <a:r>
              <a:rPr lang="en-IN" altLang="en-US" sz="2000" dirty="0">
                <a:solidFill>
                  <a:srgbClr val="FF0000"/>
                </a:solidFill>
              </a:rPr>
              <a:t>Entertainment</a:t>
            </a:r>
          </a:p>
          <a:p>
            <a:pPr marL="0" indent="0">
              <a:buNone/>
            </a:pPr>
            <a:r>
              <a:rPr lang="en-IN" altLang="en-US" sz="2000" dirty="0">
                <a:solidFill>
                  <a:srgbClr val="FF0000"/>
                </a:solidFill>
              </a:rPr>
              <a:t>Domination of one gender by the other</a:t>
            </a:r>
          </a:p>
          <a:p>
            <a:pPr marL="0" indent="0">
              <a:buNone/>
            </a:pPr>
            <a:r>
              <a:rPr lang="en-IN" altLang="en-US" sz="2000" dirty="0">
                <a:solidFill>
                  <a:srgbClr val="FF0000"/>
                </a:solidFill>
              </a:rPr>
              <a:t>Pressure of placement</a:t>
            </a:r>
          </a:p>
          <a:p>
            <a:pPr marL="0" indent="0">
              <a:buNone/>
            </a:pPr>
            <a:r>
              <a:rPr lang="en-IN" altLang="en-US" sz="2000" dirty="0">
                <a:solidFill>
                  <a:srgbClr val="FF0000"/>
                </a:solidFill>
              </a:rPr>
              <a:t>Overcoming –</a:t>
            </a:r>
            <a:r>
              <a:rPr lang="en-IN" altLang="en-US" sz="2000" dirty="0" err="1">
                <a:solidFill>
                  <a:srgbClr val="FF0000"/>
                </a:solidFill>
              </a:rPr>
              <a:t>ve</a:t>
            </a:r>
            <a:r>
              <a:rPr lang="en-IN" altLang="en-US" sz="2000" dirty="0">
                <a:solidFill>
                  <a:srgbClr val="FF0000"/>
                </a:solidFill>
              </a:rPr>
              <a:t> thinking</a:t>
            </a:r>
          </a:p>
          <a:p>
            <a:pPr marL="0" indent="0">
              <a:buNone/>
            </a:pPr>
            <a:r>
              <a:rPr lang="en-IN" altLang="en-US" sz="2000" dirty="0">
                <a:solidFill>
                  <a:srgbClr val="FF0000"/>
                </a:solidFill>
              </a:rPr>
              <a:t>Attending classes</a:t>
            </a:r>
          </a:p>
          <a:p>
            <a:pPr marL="0" indent="0">
              <a:buNone/>
            </a:pPr>
            <a:r>
              <a:rPr lang="en-IN" altLang="en-US" sz="2000" dirty="0">
                <a:solidFill>
                  <a:srgbClr val="FF0000"/>
                </a:solidFill>
              </a:rPr>
              <a:t>Peer pressure</a:t>
            </a:r>
          </a:p>
          <a:p>
            <a:pPr marL="0" indent="0">
              <a:buNone/>
            </a:pPr>
            <a:r>
              <a:rPr lang="en-IN" altLang="en-US" sz="2000" dirty="0">
                <a:solidFill>
                  <a:srgbClr val="FF0000"/>
                </a:solidFill>
              </a:rPr>
              <a:t>Temptations</a:t>
            </a:r>
          </a:p>
          <a:p>
            <a:pPr marL="0" indent="0">
              <a:buNone/>
            </a:pPr>
            <a:r>
              <a:rPr lang="en-IN" altLang="en-US" sz="2000" dirty="0">
                <a:solidFill>
                  <a:srgbClr val="FF0000"/>
                </a:solidFill>
              </a:rPr>
              <a:t>Anger</a:t>
            </a:r>
          </a:p>
          <a:p>
            <a:pPr marL="0" indent="0">
              <a:buNone/>
            </a:pPr>
            <a:r>
              <a:rPr lang="en-IN" altLang="en-US" sz="2000" dirty="0">
                <a:solidFill>
                  <a:srgbClr val="FF0000"/>
                </a:solidFill>
              </a:rPr>
              <a:t>Depression</a:t>
            </a:r>
          </a:p>
          <a:p>
            <a:pPr marL="0" indent="0">
              <a:buNone/>
            </a:pPr>
            <a:r>
              <a:rPr lang="en-IN" altLang="en-US" sz="2000" dirty="0">
                <a:solidFill>
                  <a:srgbClr val="FF0000"/>
                </a:solidFill>
              </a:rPr>
              <a:t>Suicidal thoughts</a:t>
            </a:r>
          </a:p>
          <a:p>
            <a:pPr marL="0" indent="0">
              <a:buNone/>
            </a:pPr>
            <a:endParaRPr lang="en-IN" altLang="en-US" sz="20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a:extLst>
              <a:ext uri="{FF2B5EF4-FFF2-40B4-BE49-F238E27FC236}">
                <a16:creationId xmlns:a16="http://schemas.microsoft.com/office/drawing/2014/main" id="{FA085A99-77D3-4C8E-A06F-E0D3B7B48E3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dirty="0"/>
              <a:t>Key Points</a:t>
            </a:r>
            <a:endParaRPr lang="en-US" altLang="en-US" dirty="0"/>
          </a:p>
        </p:txBody>
      </p:sp>
      <p:sp>
        <p:nvSpPr>
          <p:cNvPr id="2" name="Content Placeholder 1">
            <a:extLst>
              <a:ext uri="{FF2B5EF4-FFF2-40B4-BE49-F238E27FC236}">
                <a16:creationId xmlns:a16="http://schemas.microsoft.com/office/drawing/2014/main" id="{889540B1-9A5E-4922-B1D6-61F7A700984A}"/>
              </a:ext>
            </a:extLst>
          </p:cNvPr>
          <p:cNvSpPr>
            <a:spLocks noGrp="1"/>
          </p:cNvSpPr>
          <p:nvPr>
            <p:ph type="body" sz="quarter" idx="13"/>
          </p:nvPr>
        </p:nvSpPr>
        <p:spPr/>
        <p:txBody>
          <a:bodyPr>
            <a:normAutofit lnSpcReduction="10000"/>
          </a:bodyPr>
          <a:lstStyle/>
          <a:p>
            <a:pPr marL="0" indent="0">
              <a:buNone/>
            </a:pPr>
            <a:r>
              <a:rPr lang="en-IN" altLang="en-US" dirty="0"/>
              <a:t>Recall: our aspirations can be fulfilled and concerns can be resolved by</a:t>
            </a:r>
          </a:p>
          <a:p>
            <a:pPr marL="680902" lvl="1" indent="-452348">
              <a:buFont typeface="Calibri" panose="020F0502020204030204" pitchFamily="34" charset="0"/>
              <a:buAutoNum type="arabicPeriod"/>
            </a:pPr>
            <a:r>
              <a:rPr lang="en-IN" altLang="en-US" b="1" dirty="0"/>
              <a:t>Right understanding</a:t>
            </a:r>
            <a:r>
              <a:rPr lang="hi-IN" altLang="en-US" b="1" dirty="0"/>
              <a:t> (सही समझ)</a:t>
            </a:r>
            <a:r>
              <a:rPr lang="en-IN" altLang="en-US" dirty="0"/>
              <a:t> in the self</a:t>
            </a:r>
          </a:p>
          <a:p>
            <a:pPr marL="680902" lvl="1" indent="-452348">
              <a:buFont typeface="Calibri" panose="020F0502020204030204" pitchFamily="34" charset="0"/>
              <a:buAutoNum type="arabicPeriod"/>
            </a:pPr>
            <a:r>
              <a:rPr lang="en-IN" altLang="en-US" dirty="0"/>
              <a:t>Living with fulfilment in </a:t>
            </a:r>
            <a:r>
              <a:rPr lang="en-IN" altLang="en-US" b="1" dirty="0"/>
              <a:t>relationship</a:t>
            </a:r>
            <a:r>
              <a:rPr lang="hi-IN" altLang="en-US" b="1" dirty="0"/>
              <a:t> (संबंध)</a:t>
            </a:r>
            <a:r>
              <a:rPr lang="en-IN" altLang="en-US" b="1" dirty="0"/>
              <a:t> </a:t>
            </a:r>
            <a:r>
              <a:rPr lang="en-IN" altLang="en-US" dirty="0"/>
              <a:t>with human beings and</a:t>
            </a:r>
          </a:p>
          <a:p>
            <a:pPr marL="680902" lvl="1" indent="-452348">
              <a:buFont typeface="Calibri" panose="020F0502020204030204" pitchFamily="34" charset="0"/>
              <a:buAutoNum type="arabicPeriod"/>
            </a:pPr>
            <a:r>
              <a:rPr lang="en-IN" altLang="en-US" dirty="0"/>
              <a:t>Ensuring more than required </a:t>
            </a:r>
            <a:r>
              <a:rPr lang="en-IN" altLang="en-US" b="1" dirty="0"/>
              <a:t>physical facility</a:t>
            </a:r>
            <a:r>
              <a:rPr lang="hi-IN" altLang="en-US" b="1" dirty="0"/>
              <a:t> (सुविधा)</a:t>
            </a:r>
            <a:r>
              <a:rPr lang="en-IN" altLang="en-US" dirty="0"/>
              <a:t> with rest of nature</a:t>
            </a:r>
          </a:p>
          <a:p>
            <a:pPr marL="0" indent="0">
              <a:buNone/>
            </a:pPr>
            <a:endParaRPr lang="en-IN" altLang="en-US" dirty="0"/>
          </a:p>
          <a:p>
            <a:pPr marL="0" indent="0">
              <a:buNone/>
            </a:pPr>
            <a:r>
              <a:rPr lang="en-IN" altLang="en-US" dirty="0"/>
              <a:t>The root cause of concerns, problems can be traced to lack of right understanding</a:t>
            </a:r>
          </a:p>
          <a:p>
            <a:pPr marL="0" indent="0">
              <a:buNone/>
            </a:pPr>
            <a:endParaRPr lang="en-IN" altLang="en-US" dirty="0"/>
          </a:p>
          <a:p>
            <a:pPr marL="0" indent="0">
              <a:buNone/>
            </a:pPr>
            <a:r>
              <a:rPr lang="en-IN" altLang="en-US" dirty="0"/>
              <a:t>In this session, a basic proposal </a:t>
            </a:r>
          </a:p>
          <a:p>
            <a:pPr marL="0" indent="0">
              <a:buNone/>
            </a:pPr>
            <a:r>
              <a:rPr lang="en-IN" altLang="en-US" dirty="0"/>
              <a:t>about Human Being is shared</a:t>
            </a:r>
          </a:p>
          <a:p>
            <a:pPr marL="0" indent="0">
              <a:buNone/>
            </a:pPr>
            <a:endParaRPr lang="en-IN" altLang="en-US" dirty="0"/>
          </a:p>
          <a:p>
            <a:pPr marL="0" indent="0">
              <a:buNone/>
            </a:pPr>
            <a:endParaRPr lang="en-IN" altLang="en-US" dirty="0"/>
          </a:p>
          <a:p>
            <a:pPr marL="0" indent="0">
              <a:buNone/>
            </a:pPr>
            <a:endParaRPr lang="en-IN" altLang="en-US" dirty="0"/>
          </a:p>
          <a:p>
            <a:pPr marL="0" indent="0">
              <a:buNone/>
            </a:pPr>
            <a:endParaRPr lang="en-IN" altLang="en-US" dirty="0"/>
          </a:p>
          <a:p>
            <a:pPr marL="0" indent="0">
              <a:buNone/>
            </a:pPr>
            <a:r>
              <a:rPr lang="en-IN" altLang="en-US" dirty="0"/>
              <a:t>Explore if understanding human being makes any difference. Two examples are shared:</a:t>
            </a:r>
          </a:p>
          <a:p>
            <a:pPr>
              <a:buFontTx/>
              <a:buChar char="-"/>
            </a:pPr>
            <a:r>
              <a:rPr lang="en-IN" altLang="en-US" dirty="0"/>
              <a:t>Health of body</a:t>
            </a:r>
          </a:p>
          <a:p>
            <a:pPr>
              <a:buFontTx/>
              <a:buChar char="-"/>
            </a:pPr>
            <a:r>
              <a:rPr lang="en-IN" altLang="en-US" dirty="0"/>
              <a:t>The other is like me</a:t>
            </a:r>
          </a:p>
          <a:p>
            <a:pPr marL="0" indent="0">
              <a:buNone/>
            </a:pPr>
            <a:endParaRPr lang="en-IN" dirty="0"/>
          </a:p>
        </p:txBody>
      </p:sp>
      <p:pic>
        <p:nvPicPr>
          <p:cNvPr id="3" name="Picture 2">
            <a:extLst>
              <a:ext uri="{FF2B5EF4-FFF2-40B4-BE49-F238E27FC236}">
                <a16:creationId xmlns:a16="http://schemas.microsoft.com/office/drawing/2014/main" id="{B109C99A-D353-43E2-8843-F76A96D9CDF7}"/>
              </a:ext>
            </a:extLst>
          </p:cNvPr>
          <p:cNvPicPr>
            <a:picLocks noChangeAspect="1"/>
          </p:cNvPicPr>
          <p:nvPr/>
        </p:nvPicPr>
        <p:blipFill>
          <a:blip r:embed="rId2"/>
          <a:stretch>
            <a:fillRect/>
          </a:stretch>
        </p:blipFill>
        <p:spPr>
          <a:xfrm>
            <a:off x="6172200" y="2819400"/>
            <a:ext cx="5852208" cy="245075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CD27F1E5-2098-4F79-A71C-A23A6731174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Exploration 1</a:t>
            </a:r>
          </a:p>
        </p:txBody>
      </p:sp>
      <p:sp>
        <p:nvSpPr>
          <p:cNvPr id="21507" name="Text Placeholder 3">
            <a:extLst>
              <a:ext uri="{FF2B5EF4-FFF2-40B4-BE49-F238E27FC236}">
                <a16:creationId xmlns:a16="http://schemas.microsoft.com/office/drawing/2014/main" id="{C1D48794-ADE5-447E-A658-7B1A64C669BE}"/>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bodyPr>
          <a:lstStyle/>
          <a:p>
            <a:pPr marL="0" indent="0">
              <a:buFont typeface="Symbol" pitchFamily="18" charset="2"/>
              <a:buNone/>
              <a:defRPr/>
            </a:pPr>
            <a:r>
              <a:rPr lang="en-IN" altLang="en-US" dirty="0">
                <a:solidFill>
                  <a:srgbClr val="0000FF"/>
                </a:solidFill>
              </a:rPr>
              <a:t>While selecting and eating food, what is desirable?</a:t>
            </a:r>
          </a:p>
          <a:p>
            <a:pPr marL="0" indent="0">
              <a:buFont typeface="Symbol" pitchFamily="18" charset="2"/>
              <a:buNone/>
              <a:defRPr/>
            </a:pPr>
            <a:r>
              <a:rPr lang="en-IN" altLang="en-US" dirty="0"/>
              <a:t> Selecting nutritious and tasty food			Body is nourished	+ Self is happy </a:t>
            </a:r>
          </a:p>
          <a:p>
            <a:pPr marL="0" indent="0">
              <a:buFont typeface="Symbol" pitchFamily="18" charset="2"/>
              <a:buNone/>
              <a:defRPr/>
            </a:pPr>
            <a:r>
              <a:rPr lang="en-IN" altLang="en-US" dirty="0"/>
              <a:t> Selecting nutritious, but not tasty food		Body is nourished	+ Self is unhappy</a:t>
            </a:r>
          </a:p>
          <a:p>
            <a:pPr marL="0" indent="0">
              <a:buFont typeface="Symbol" pitchFamily="18" charset="2"/>
              <a:buNone/>
              <a:defRPr/>
            </a:pPr>
            <a:r>
              <a:rPr lang="en-IN" altLang="en-US" dirty="0"/>
              <a:t> Selecting not nutritious, but tasty (Junk food)	Body is not nourished	+ Self is happy</a:t>
            </a:r>
          </a:p>
          <a:p>
            <a:pPr marL="0" indent="0">
              <a:buFont typeface="Symbol" pitchFamily="18" charset="2"/>
              <a:buNone/>
              <a:defRPr/>
            </a:pPr>
            <a:r>
              <a:rPr lang="en-IN" altLang="en-US" dirty="0"/>
              <a:t> Selecting not nutritious and not tasty food		Body is not nourished + Self is unhappy</a:t>
            </a:r>
          </a:p>
          <a:p>
            <a:pPr marL="0" indent="0">
              <a:buFont typeface="Symbol" pitchFamily="18" charset="2"/>
              <a:buNone/>
              <a:defRPr/>
            </a:pPr>
            <a:endParaRPr lang="en-IN" altLang="en-US" dirty="0"/>
          </a:p>
          <a:p>
            <a:pPr marL="0" indent="0">
              <a:buFont typeface="Symbol" pitchFamily="18" charset="2"/>
              <a:buNone/>
              <a:defRPr/>
            </a:pPr>
            <a:r>
              <a:rPr lang="en-IN" altLang="en-US" dirty="0"/>
              <a:t>Who is selecting what to eat, how much to eat, when to eat…? Self or Body?</a:t>
            </a:r>
          </a:p>
          <a:p>
            <a:pPr marL="0" indent="0">
              <a:buFont typeface="Symbol" pitchFamily="18" charset="2"/>
              <a:buNone/>
              <a:defRPr/>
            </a:pPr>
            <a:endParaRPr lang="en-IN" altLang="en-US" dirty="0"/>
          </a:p>
          <a:p>
            <a:pPr marL="0" indent="0">
              <a:buFont typeface="Symbol" pitchFamily="18" charset="2"/>
              <a:buNone/>
              <a:defRPr/>
            </a:pPr>
            <a:r>
              <a:rPr lang="en-IN" dirty="0"/>
              <a:t>Find out what is the difference it may make by</a:t>
            </a:r>
          </a:p>
          <a:p>
            <a:pPr lvl="1">
              <a:defRPr/>
            </a:pPr>
            <a:r>
              <a:rPr lang="en-IN" dirty="0"/>
              <a:t>understanding human being as the co-existence of self and body or </a:t>
            </a:r>
          </a:p>
          <a:p>
            <a:pPr lvl="1">
              <a:defRPr/>
            </a:pPr>
            <a:r>
              <a:rPr lang="en-IN" dirty="0"/>
              <a:t>assuming that human being is just a body (or something else)</a:t>
            </a:r>
          </a:p>
          <a:p>
            <a:pPr marL="0" indent="0">
              <a:buFont typeface="Symbol" pitchFamily="18" charset="2"/>
              <a:buNone/>
              <a:defRPr/>
            </a:pPr>
            <a:endParaRPr lang="en-IN" altLang="en-US" dirty="0"/>
          </a:p>
          <a:p>
            <a:pPr marL="0" indent="0">
              <a:buFont typeface="Symbol" pitchFamily="18" charset="2"/>
              <a:buNone/>
              <a:defRPr/>
            </a:pPr>
            <a:endParaRPr lang="en-IN" altLang="en-US" dirty="0"/>
          </a:p>
        </p:txBody>
      </p:sp>
      <p:pic>
        <p:nvPicPr>
          <p:cNvPr id="5" name="Picture 4">
            <a:extLst>
              <a:ext uri="{FF2B5EF4-FFF2-40B4-BE49-F238E27FC236}">
                <a16:creationId xmlns:a16="http://schemas.microsoft.com/office/drawing/2014/main" id="{7687937F-FDED-4754-9E64-01E824924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4A2C46-EF67-4263-8414-D5C96A6F5EC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7411" name="Text Placeholder 1">
            <a:extLst>
              <a:ext uri="{FF2B5EF4-FFF2-40B4-BE49-F238E27FC236}">
                <a16:creationId xmlns:a16="http://schemas.microsoft.com/office/drawing/2014/main" id="{980F21F4-2D44-470F-9DFF-55F7D776B0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AC89847-5552-4A02-8C1F-49CBF2800BC7}"/>
              </a:ext>
            </a:extLst>
          </p:cNvPr>
          <p:cNvGraphicFramePr>
            <a:graphicFrameLocks noGrp="1"/>
          </p:cNvGraphicFramePr>
          <p:nvPr>
            <p:extLst>
              <p:ext uri="{D42A27DB-BD31-4B8C-83A1-F6EECF244321}">
                <p14:modId xmlns:p14="http://schemas.microsoft.com/office/powerpoint/2010/main" val="1943040834"/>
              </p:ext>
            </p:extLst>
          </p:nvPr>
        </p:nvGraphicFramePr>
        <p:xfrm>
          <a:off x="0" y="533400"/>
          <a:ext cx="12191999" cy="5943600"/>
        </p:xfrm>
        <a:graphic>
          <a:graphicData uri="http://schemas.openxmlformats.org/drawingml/2006/table">
            <a:tbl>
              <a:tblPr firstRow="1" firstCol="1" bandRow="1">
                <a:tableStyleId>{5C22544A-7EE6-4342-B048-85BDC9FD1C3A}</a:tableStyleId>
              </a:tblPr>
              <a:tblGrid>
                <a:gridCol w="1297282">
                  <a:extLst>
                    <a:ext uri="{9D8B030D-6E8A-4147-A177-3AD203B41FA5}">
                      <a16:colId xmlns:a16="http://schemas.microsoft.com/office/drawing/2014/main" val="20000"/>
                    </a:ext>
                  </a:extLst>
                </a:gridCol>
                <a:gridCol w="2131947">
                  <a:extLst>
                    <a:ext uri="{9D8B030D-6E8A-4147-A177-3AD203B41FA5}">
                      <a16:colId xmlns:a16="http://schemas.microsoft.com/office/drawing/2014/main" val="20001"/>
                    </a:ext>
                  </a:extLst>
                </a:gridCol>
                <a:gridCol w="4509890">
                  <a:extLst>
                    <a:ext uri="{9D8B030D-6E8A-4147-A177-3AD203B41FA5}">
                      <a16:colId xmlns:a16="http://schemas.microsoft.com/office/drawing/2014/main" val="20002"/>
                    </a:ext>
                  </a:extLst>
                </a:gridCol>
                <a:gridCol w="4252880">
                  <a:extLst>
                    <a:ext uri="{9D8B030D-6E8A-4147-A177-3AD203B41FA5}">
                      <a16:colId xmlns:a16="http://schemas.microsoft.com/office/drawing/2014/main" val="20003"/>
                    </a:ext>
                  </a:extLst>
                </a:gridCol>
              </a:tblGrid>
              <a:tr h="639704">
                <a:tc>
                  <a:txBody>
                    <a:bodyPr/>
                    <a:lstStyle/>
                    <a:p>
                      <a:pPr marL="0" marR="0" algn="just">
                        <a:lnSpc>
                          <a:spcPct val="107000"/>
                        </a:lnSpc>
                        <a:spcBef>
                          <a:spcPts val="0"/>
                        </a:spcBef>
                        <a:spcAft>
                          <a:spcPts val="0"/>
                        </a:spcAft>
                      </a:pPr>
                      <a:r>
                        <a:rPr lang="en-US" sz="2000" dirty="0">
                          <a:solidFill>
                            <a:schemeClr val="tx1"/>
                          </a:solidFill>
                          <a:effectLst/>
                        </a:rPr>
                        <a:t>Session</a:t>
                      </a:r>
                    </a:p>
                    <a:p>
                      <a:pPr marL="0" marR="0" algn="just">
                        <a:lnSpc>
                          <a:spcPct val="107000"/>
                        </a:lnSpc>
                        <a:spcBef>
                          <a:spcPts val="0"/>
                        </a:spcBef>
                        <a:spcAft>
                          <a:spcPts val="0"/>
                        </a:spcAft>
                      </a:pPr>
                      <a:r>
                        <a:rPr lang="en-US" sz="20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Topic Title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l">
                        <a:lnSpc>
                          <a:spcPct val="107000"/>
                        </a:lnSpc>
                        <a:spcBef>
                          <a:spcPts val="0"/>
                        </a:spcBef>
                        <a:spcAft>
                          <a:spcPts val="0"/>
                        </a:spcAft>
                      </a:pPr>
                      <a:r>
                        <a:rPr lang="en-US" sz="2000" dirty="0">
                          <a:solidFill>
                            <a:schemeClr val="tx1"/>
                          </a:solidFill>
                          <a:effectLst/>
                        </a:rPr>
                        <a:t>Basic Realities</a:t>
                      </a:r>
                      <a:br>
                        <a:rPr lang="en-US" sz="2000" dirty="0">
                          <a:solidFill>
                            <a:schemeClr val="tx1"/>
                          </a:solidFill>
                          <a:effectLst/>
                        </a:rPr>
                      </a:br>
                      <a:r>
                        <a:rPr lang="en-US" sz="2000" dirty="0">
                          <a:solidFill>
                            <a:schemeClr val="tx1"/>
                          </a:solidFill>
                          <a:effectLst/>
                        </a:rPr>
                        <a:t>(underlying harmony)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0"/>
                  </a:ext>
                </a:extLst>
              </a:tr>
              <a:tr h="639704">
                <a:tc>
                  <a:txBody>
                    <a:bodyPr/>
                    <a:lstStyle/>
                    <a:p>
                      <a:pPr marL="0" marR="0" algn="just">
                        <a:lnSpc>
                          <a:spcPct val="107000"/>
                        </a:lnSpc>
                        <a:spcBef>
                          <a:spcPts val="0"/>
                        </a:spcBef>
                        <a:spcAft>
                          <a:spcPts val="0"/>
                        </a:spcAft>
                      </a:pPr>
                      <a:r>
                        <a:rPr lang="en-US" sz="2000">
                          <a:solidFill>
                            <a:schemeClr val="bg1">
                              <a:lumMod val="65000"/>
                            </a:schemeClr>
                          </a:solidFill>
                          <a:effectLst/>
                        </a:rPr>
                        <a:t>1</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Welcome and Introductions</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Getting to know each other</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Mangal"/>
                        </a:rPr>
                        <a:t>Basic need to relate</a:t>
                      </a:r>
                    </a:p>
                  </a:txBody>
                  <a:tcPr marL="59407" marR="59407" marT="0" marB="0"/>
                </a:tc>
                <a:extLst>
                  <a:ext uri="{0D108BD9-81ED-4DB2-BD59-A6C34878D82A}">
                    <a16:rowId xmlns:a16="http://schemas.microsoft.com/office/drawing/2014/main" val="10001"/>
                  </a:ext>
                </a:extLst>
              </a:tr>
              <a:tr h="1427915">
                <a:tc>
                  <a:txBody>
                    <a:bodyPr/>
                    <a:lstStyle/>
                    <a:p>
                      <a:pPr marL="0" marR="0" algn="just">
                        <a:lnSpc>
                          <a:spcPct val="107000"/>
                        </a:lnSpc>
                        <a:spcBef>
                          <a:spcPts val="0"/>
                        </a:spcBef>
                        <a:spcAft>
                          <a:spcPts val="0"/>
                        </a:spcAft>
                      </a:pPr>
                      <a:r>
                        <a:rPr lang="en-US" sz="2000" b="1">
                          <a:solidFill>
                            <a:schemeClr val="bg1">
                              <a:lumMod val="75000"/>
                            </a:schemeClr>
                          </a:solidFill>
                          <a:effectLst/>
                        </a:rPr>
                        <a:t>2 and 3</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Aspirations and Concerns</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bg1">
                              <a:lumMod val="75000"/>
                            </a:schemeClr>
                          </a:solidFill>
                          <a:effectLst/>
                        </a:rPr>
                        <a:t>Individual academic, career…</a:t>
                      </a:r>
                    </a:p>
                    <a:p>
                      <a:pPr marL="0" marR="0" algn="just">
                        <a:lnSpc>
                          <a:spcPct val="107000"/>
                        </a:lnSpc>
                        <a:spcBef>
                          <a:spcPts val="0"/>
                        </a:spcBef>
                        <a:spcAft>
                          <a:spcPts val="0"/>
                        </a:spcAft>
                      </a:pPr>
                      <a:r>
                        <a:rPr lang="en-US" sz="2000" b="1">
                          <a:solidFill>
                            <a:schemeClr val="bg1">
                              <a:lumMod val="75000"/>
                            </a:schemeClr>
                          </a:solidFill>
                          <a:effectLst/>
                        </a:rPr>
                        <a:t>Expectations of family, peers, society, nation…</a:t>
                      </a:r>
                    </a:p>
                    <a:p>
                      <a:pPr marL="0" marR="0" algn="just">
                        <a:lnSpc>
                          <a:spcPct val="107000"/>
                        </a:lnSpc>
                        <a:spcBef>
                          <a:spcPts val="0"/>
                        </a:spcBef>
                        <a:spcAft>
                          <a:spcPts val="0"/>
                        </a:spcAft>
                      </a:pPr>
                      <a:r>
                        <a:rPr lang="en-US" sz="2000" b="1">
                          <a:solidFill>
                            <a:schemeClr val="bg1">
                              <a:lumMod val="75000"/>
                            </a:schemeClr>
                          </a:solidFill>
                          <a:effectLst/>
                        </a:rPr>
                        <a:t>Fixing one’s goals</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Basic human aspirations and their fulfilment</a:t>
                      </a:r>
                    </a:p>
                    <a:p>
                      <a:pPr marL="0" marR="0" algn="just">
                        <a:lnSpc>
                          <a:spcPct val="107000"/>
                        </a:lnSpc>
                        <a:spcBef>
                          <a:spcPts val="0"/>
                        </a:spcBef>
                        <a:spcAft>
                          <a:spcPts val="0"/>
                        </a:spcAft>
                      </a:pPr>
                      <a:r>
                        <a:rPr lang="en-US" sz="2000" b="1" dirty="0">
                          <a:solidFill>
                            <a:schemeClr val="bg1">
                              <a:lumMod val="75000"/>
                            </a:schemeClr>
                          </a:solidFill>
                          <a:effectLst/>
                        </a:rPr>
                        <a:t>Need for a holistic, humane world-vision, Self-exploration</a:t>
                      </a:r>
                    </a:p>
                  </a:txBody>
                  <a:tcPr marL="59407" marR="59407" marT="0" marB="0"/>
                </a:tc>
                <a:extLst>
                  <a:ext uri="{0D108BD9-81ED-4DB2-BD59-A6C34878D82A}">
                    <a16:rowId xmlns:a16="http://schemas.microsoft.com/office/drawing/2014/main" val="10002"/>
                  </a:ext>
                </a:extLst>
              </a:tr>
              <a:tr h="1758093">
                <a:tc>
                  <a:txBody>
                    <a:bodyPr/>
                    <a:lstStyle/>
                    <a:p>
                      <a:pPr marL="0" marR="0" algn="just">
                        <a:lnSpc>
                          <a:spcPct val="107000"/>
                        </a:lnSpc>
                        <a:spcBef>
                          <a:spcPts val="0"/>
                        </a:spcBef>
                        <a:spcAft>
                          <a:spcPts val="0"/>
                        </a:spcAft>
                      </a:pPr>
                      <a:r>
                        <a:rPr lang="en-US" sz="2000" b="1">
                          <a:solidFill>
                            <a:schemeClr val="tx1"/>
                          </a:solidFill>
                          <a:effectLst/>
                        </a:rPr>
                        <a:t>4 and 5</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Self-Management</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Self-confidence, peer pressure, time management, anger, stress…</a:t>
                      </a:r>
                    </a:p>
                    <a:p>
                      <a:pPr marL="0" marR="0" algn="just">
                        <a:lnSpc>
                          <a:spcPct val="107000"/>
                        </a:lnSpc>
                        <a:spcBef>
                          <a:spcPts val="0"/>
                        </a:spcBef>
                        <a:spcAft>
                          <a:spcPts val="0"/>
                        </a:spcAft>
                      </a:pPr>
                      <a:r>
                        <a:rPr lang="en-US" sz="2000" b="1" dirty="0">
                          <a:solidFill>
                            <a:schemeClr val="tx1"/>
                          </a:solidFill>
                          <a:effectLst/>
                        </a:rPr>
                        <a:t>Personality development, self-improvement…</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Happiness</a:t>
                      </a:r>
                    </a:p>
                    <a:p>
                      <a:pPr marL="0" marR="0" algn="just">
                        <a:lnSpc>
                          <a:spcPct val="107000"/>
                        </a:lnSpc>
                        <a:spcBef>
                          <a:spcPts val="0"/>
                        </a:spcBef>
                        <a:spcAft>
                          <a:spcPts val="0"/>
                        </a:spcAft>
                      </a:pPr>
                      <a:r>
                        <a:rPr lang="en-US" sz="2000" b="1" dirty="0">
                          <a:solidFill>
                            <a:schemeClr val="tx1"/>
                          </a:solidFill>
                          <a:effectLst/>
                        </a:rPr>
                        <a:t>Harmony in the human being</a:t>
                      </a:r>
                    </a:p>
                    <a:p>
                      <a:pPr marL="0" marR="0" algn="just">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Mangal"/>
                        </a:rPr>
                        <a:t>Harmony in the Family</a:t>
                      </a:r>
                    </a:p>
                  </a:txBody>
                  <a:tcPr marL="59407" marR="59407" marT="0" marB="0"/>
                </a:tc>
                <a:extLst>
                  <a:ext uri="{0D108BD9-81ED-4DB2-BD59-A6C34878D82A}">
                    <a16:rowId xmlns:a16="http://schemas.microsoft.com/office/drawing/2014/main" val="10003"/>
                  </a:ext>
                </a:extLst>
              </a:tr>
              <a:tr h="1478184">
                <a:tc>
                  <a:txBody>
                    <a:bodyPr/>
                    <a:lstStyle/>
                    <a:p>
                      <a:pPr marL="0" marR="0" algn="just">
                        <a:lnSpc>
                          <a:spcPct val="107000"/>
                        </a:lnSpc>
                        <a:spcBef>
                          <a:spcPts val="0"/>
                        </a:spcBef>
                        <a:spcAft>
                          <a:spcPts val="0"/>
                        </a:spcAft>
                      </a:pPr>
                      <a:r>
                        <a:rPr lang="en-US" sz="2000">
                          <a:solidFill>
                            <a:schemeClr val="bg1">
                              <a:lumMod val="65000"/>
                            </a:schemeClr>
                          </a:solidFill>
                          <a:effectLst/>
                        </a:rPr>
                        <a:t>6 and 7</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Health</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Health issues, healthy diet, healthy lifestyle</a:t>
                      </a:r>
                    </a:p>
                    <a:p>
                      <a:pPr marL="0" marR="0" algn="just">
                        <a:lnSpc>
                          <a:spcPct val="107000"/>
                        </a:lnSpc>
                        <a:spcBef>
                          <a:spcPts val="0"/>
                        </a:spcBef>
                        <a:spcAft>
                          <a:spcPts val="0"/>
                        </a:spcAft>
                      </a:pPr>
                      <a:r>
                        <a:rPr lang="en-US" sz="2000" dirty="0">
                          <a:solidFill>
                            <a:schemeClr val="bg1">
                              <a:lumMod val="65000"/>
                            </a:schemeClr>
                          </a:solidFill>
                          <a:effectLst/>
                        </a:rPr>
                        <a:t>Hostel life</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Harmony of the Self and Body</a:t>
                      </a:r>
                    </a:p>
                    <a:p>
                      <a:pPr marL="0" marR="0" algn="just">
                        <a:lnSpc>
                          <a:spcPct val="107000"/>
                        </a:lnSpc>
                        <a:spcBef>
                          <a:spcPts val="0"/>
                        </a:spcBef>
                        <a:spcAft>
                          <a:spcPts val="0"/>
                        </a:spcAft>
                      </a:pPr>
                      <a:r>
                        <a:rPr lang="en-US" sz="2000" dirty="0">
                          <a:solidFill>
                            <a:schemeClr val="bg1">
                              <a:lumMod val="65000"/>
                            </a:schemeClr>
                          </a:solidFill>
                          <a:effectLst/>
                        </a:rPr>
                        <a:t>Mental and physical health</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736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F3C9AB6-C14D-4319-901B-8D4ABC6C174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Student Induction Program – Context</a:t>
            </a:r>
          </a:p>
        </p:txBody>
      </p:sp>
      <p:sp>
        <p:nvSpPr>
          <p:cNvPr id="73" name="Google Shape;73;p14">
            <a:extLst>
              <a:ext uri="{FF2B5EF4-FFF2-40B4-BE49-F238E27FC236}">
                <a16:creationId xmlns:a16="http://schemas.microsoft.com/office/drawing/2014/main" id="{7313176F-DB4A-4730-A256-94E6ADF71EE1}"/>
              </a:ext>
            </a:extLst>
          </p:cNvPr>
          <p:cNvSpPr txBox="1">
            <a:spLocks noGrp="1"/>
          </p:cNvSpPr>
          <p:nvPr>
            <p:ph type="body" sz="quarter" idx="13"/>
          </p:nvPr>
        </p:nvSpPr>
        <p:spPr/>
        <p:txBody>
          <a:bodyPr spcFirstLastPara="1" wrap="square" lIns="121900" tIns="121900" rIns="121900" bIns="121900" anchor="t" anchorCtr="0">
            <a:noAutofit/>
          </a:bodyPr>
          <a:lstStyle/>
          <a:p>
            <a:pPr>
              <a:buClr>
                <a:schemeClr val="bg1">
                  <a:lumMod val="50000"/>
                </a:schemeClr>
              </a:buClr>
              <a:buFont typeface="Arial" pitchFamily="34" charset="0"/>
              <a:buChar char="•"/>
              <a:defRPr/>
            </a:pPr>
            <a:r>
              <a:rPr lang="en" dirty="0">
                <a:latin typeface="Calibri" pitchFamily="34" charset="0"/>
              </a:rPr>
              <a:t>New entrants go through years of strenuous </a:t>
            </a:r>
            <a:r>
              <a:rPr dirty="0">
                <a:latin typeface="Calibri" pitchFamily="34" charset="0"/>
              </a:rPr>
              <a:t>preparation</a:t>
            </a:r>
            <a:r>
              <a:rPr lang="en" dirty="0">
                <a:latin typeface="Calibri" pitchFamily="34" charset="0"/>
              </a:rPr>
              <a:t> and get accustomed to it. </a:t>
            </a:r>
          </a:p>
          <a:p>
            <a:pPr>
              <a:buClr>
                <a:schemeClr val="bg1">
                  <a:lumMod val="50000"/>
                </a:schemeClr>
              </a:buClr>
              <a:buFont typeface="Arial" pitchFamily="34" charset="0"/>
              <a:buChar char="•"/>
              <a:defRPr/>
            </a:pPr>
            <a:r>
              <a:rPr lang="en" dirty="0">
                <a:latin typeface="Calibri" pitchFamily="34" charset="0"/>
              </a:rPr>
              <a:t>Often they lose the connection from social </a:t>
            </a:r>
            <a:r>
              <a:rPr dirty="0">
                <a:latin typeface="Calibri" pitchFamily="34" charset="0"/>
              </a:rPr>
              <a:t>life and recreational activities</a:t>
            </a:r>
            <a:endParaRPr lang="en" dirty="0">
              <a:latin typeface="Calibri" pitchFamily="34" charset="0"/>
            </a:endParaRPr>
          </a:p>
          <a:p>
            <a:pPr>
              <a:buClr>
                <a:schemeClr val="bg1">
                  <a:lumMod val="50000"/>
                </a:schemeClr>
              </a:buClr>
              <a:buFont typeface="Arial" pitchFamily="34" charset="0"/>
              <a:buChar char="•"/>
              <a:defRPr/>
            </a:pPr>
            <a:r>
              <a:rPr lang="en" dirty="0">
                <a:latin typeface="Calibri" pitchFamily="34" charset="0"/>
              </a:rPr>
              <a:t>On the other hand, higher education, like engineering, demands a </a:t>
            </a:r>
            <a:r>
              <a:rPr dirty="0">
                <a:latin typeface="Calibri" pitchFamily="34" charset="0"/>
              </a:rPr>
              <a:t>personality in all dimensions</a:t>
            </a:r>
          </a:p>
          <a:p>
            <a:pPr marL="0" indent="0">
              <a:buClr>
                <a:schemeClr val="bg1">
                  <a:lumMod val="50000"/>
                </a:schemeClr>
              </a:buClr>
              <a:buNone/>
              <a:defRPr/>
            </a:pPr>
            <a:endParaRPr lang="en-US" dirty="0">
              <a:latin typeface="Calibri" pitchFamily="34" charset="0"/>
            </a:endParaRPr>
          </a:p>
          <a:p>
            <a:pPr algn="ctr">
              <a:buFont typeface="Symbol" pitchFamily="18" charset="2"/>
              <a:buNone/>
              <a:defRPr/>
            </a:pPr>
            <a:r>
              <a:rPr lang="en-US" b="1" dirty="0">
                <a:effectLst>
                  <a:outerShdw blurRad="38100" dist="38100" dir="2700000" algn="tl">
                    <a:srgbClr val="000000">
                      <a:alpha val="43137"/>
                    </a:srgbClr>
                  </a:outerShdw>
                </a:effectLst>
                <a:latin typeface="Calibri" pitchFamily="34" charset="0"/>
              </a:rPr>
              <a:t>The Student Induction Program is designed for a smooth transition </a:t>
            </a:r>
          </a:p>
          <a:p>
            <a:pPr algn="ctr">
              <a:buFont typeface="Symbol" pitchFamily="18" charset="2"/>
              <a:buNone/>
              <a:defRPr/>
            </a:pPr>
            <a:r>
              <a:rPr lang="en-US" b="1" dirty="0">
                <a:effectLst>
                  <a:outerShdw blurRad="38100" dist="38100" dir="2700000" algn="tl">
                    <a:srgbClr val="000000">
                      <a:alpha val="43137"/>
                    </a:srgbClr>
                  </a:outerShdw>
                </a:effectLst>
                <a:latin typeface="Calibri" pitchFamily="34" charset="0"/>
              </a:rPr>
              <a:t>from school, preparation environment to higher education</a:t>
            </a:r>
          </a:p>
          <a:p>
            <a:pPr>
              <a:buClr>
                <a:schemeClr val="bg1">
                  <a:lumMod val="50000"/>
                </a:schemeClr>
              </a:buClr>
              <a:buFont typeface="Arial" pitchFamily="34" charset="0"/>
              <a:buChar char="•"/>
              <a:defRPr/>
            </a:pPr>
            <a:endParaRPr lang="en-US" dirty="0">
              <a:latin typeface="Calibri" pitchFamily="34" charset="0"/>
            </a:endParaRPr>
          </a:p>
          <a:p>
            <a:pPr marL="0" indent="0">
              <a:buClr>
                <a:schemeClr val="bg1">
                  <a:lumMod val="50000"/>
                </a:schemeClr>
              </a:buClr>
              <a:buNone/>
              <a:defRPr/>
            </a:pPr>
            <a:endParaRPr lang="en" dirty="0">
              <a:latin typeface="Calibri" pitchFamily="34" charset="0"/>
            </a:endParaRPr>
          </a:p>
        </p:txBody>
      </p:sp>
      <p:sp>
        <p:nvSpPr>
          <p:cNvPr id="76" name="Google Shape;76;p14">
            <a:extLst>
              <a:ext uri="{FF2B5EF4-FFF2-40B4-BE49-F238E27FC236}">
                <a16:creationId xmlns:a16="http://schemas.microsoft.com/office/drawing/2014/main" id="{2B75E168-3CAC-456E-92E0-009933040A00}"/>
              </a:ext>
            </a:extLst>
          </p:cNvPr>
          <p:cNvSpPr txBox="1"/>
          <p:nvPr/>
        </p:nvSpPr>
        <p:spPr>
          <a:xfrm>
            <a:off x="6426377" y="3990976"/>
            <a:ext cx="4819523" cy="582613"/>
          </a:xfrm>
          <a:prstGeom prst="rect">
            <a:avLst/>
          </a:prstGeom>
          <a:noFill/>
          <a:ln>
            <a:noFill/>
          </a:ln>
        </p:spPr>
        <p:txBody>
          <a:bodyPr spcFirstLastPara="1" lIns="121900" tIns="121900" rIns="121900" bIns="121900" anchor="ctr"/>
          <a:lstStyle/>
          <a:p>
            <a:pPr algn="ctr" defTabSz="914377">
              <a:defRPr/>
            </a:pPr>
            <a:r>
              <a:rPr lang="en" sz="3200" b="1" dirty="0">
                <a:solidFill>
                  <a:prstClr val="black"/>
                </a:solidFill>
                <a:latin typeface="Calibri" pitchFamily="34" charset="0"/>
                <a:ea typeface="Proxima Nova Semibold"/>
                <a:cs typeface="Proxima Nova Semibold"/>
                <a:sym typeface="Proxima Nova Semibold"/>
              </a:rPr>
              <a:t>Bachelor’s Program</a:t>
            </a:r>
          </a:p>
        </p:txBody>
      </p:sp>
      <p:sp>
        <p:nvSpPr>
          <p:cNvPr id="7" name="Right Arrow 6">
            <a:extLst>
              <a:ext uri="{FF2B5EF4-FFF2-40B4-BE49-F238E27FC236}">
                <a16:creationId xmlns:a16="http://schemas.microsoft.com/office/drawing/2014/main" id="{5ABD248C-8900-48FF-A8A3-39AF6CE97214}"/>
              </a:ext>
            </a:extLst>
          </p:cNvPr>
          <p:cNvSpPr/>
          <p:nvPr/>
        </p:nvSpPr>
        <p:spPr>
          <a:xfrm>
            <a:off x="2537003" y="3646750"/>
            <a:ext cx="2830512" cy="13938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IN" dirty="0">
              <a:solidFill>
                <a:prstClr val="black"/>
              </a:solidFill>
              <a:latin typeface="Calibri"/>
              <a:sym typeface="Arial"/>
            </a:endParaRPr>
          </a:p>
        </p:txBody>
      </p:sp>
      <p:sp>
        <p:nvSpPr>
          <p:cNvPr id="75" name="Google Shape;75;p14">
            <a:extLst>
              <a:ext uri="{FF2B5EF4-FFF2-40B4-BE49-F238E27FC236}">
                <a16:creationId xmlns:a16="http://schemas.microsoft.com/office/drawing/2014/main" id="{DFDAA573-990E-48BF-A023-D4BEFC94334E}"/>
              </a:ext>
            </a:extLst>
          </p:cNvPr>
          <p:cNvSpPr txBox="1"/>
          <p:nvPr/>
        </p:nvSpPr>
        <p:spPr>
          <a:xfrm>
            <a:off x="-706259" y="4060826"/>
            <a:ext cx="3617913" cy="582613"/>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US" sz="3200" b="1" dirty="0">
                <a:solidFill>
                  <a:prstClr val="black"/>
                </a:solidFill>
                <a:latin typeface="Calibri" pitchFamily="34" charset="0"/>
                <a:ea typeface="Proxima Nova Semibold"/>
                <a:cs typeface="Proxima Nova Semibold"/>
                <a:sym typeface="Proxima Nova Semibold"/>
              </a:rPr>
              <a:t>Preparation </a:t>
            </a:r>
            <a:endParaRPr sz="3200" b="1" dirty="0">
              <a:solidFill>
                <a:prstClr val="black"/>
              </a:solidFill>
              <a:latin typeface="Calibri" pitchFamily="34" charset="0"/>
              <a:ea typeface="Proxima Nova Semibold"/>
              <a:cs typeface="Proxima Nova Semibold"/>
              <a:sym typeface="Proxima Nova Semibold"/>
            </a:endParaRPr>
          </a:p>
        </p:txBody>
      </p:sp>
      <p:sp>
        <p:nvSpPr>
          <p:cNvPr id="8" name="Google Shape;75;p14">
            <a:extLst>
              <a:ext uri="{FF2B5EF4-FFF2-40B4-BE49-F238E27FC236}">
                <a16:creationId xmlns:a16="http://schemas.microsoft.com/office/drawing/2014/main" id="{8121E04D-39BA-4B84-8656-74569BF779F7}"/>
              </a:ext>
            </a:extLst>
          </p:cNvPr>
          <p:cNvSpPr txBox="1"/>
          <p:nvPr/>
        </p:nvSpPr>
        <p:spPr>
          <a:xfrm>
            <a:off x="1779766" y="4186237"/>
            <a:ext cx="3889375" cy="247651"/>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 sz="3200" b="1" dirty="0">
                <a:solidFill>
                  <a:prstClr val="black"/>
                </a:solidFill>
                <a:latin typeface="Calibri" pitchFamily="34" charset="0"/>
                <a:ea typeface="Proxima Nova Semibold"/>
                <a:cs typeface="Proxima Nova Semibold"/>
                <a:sym typeface="Proxima Nova Semibold"/>
              </a:rPr>
              <a:t>Induction</a:t>
            </a:r>
            <a:endParaRPr sz="3200" b="1">
              <a:solidFill>
                <a:prstClr val="black"/>
              </a:solidFill>
              <a:latin typeface="Calibri" pitchFamily="34" charset="0"/>
              <a:ea typeface="Proxima Nova Semibold"/>
              <a:cs typeface="Proxima Nova Semibold"/>
              <a:sym typeface="Proxima Nova Semibold"/>
            </a:endParaRPr>
          </a:p>
        </p:txBody>
      </p:sp>
      <p:sp>
        <p:nvSpPr>
          <p:cNvPr id="11" name="Right Arrow 10">
            <a:extLst>
              <a:ext uri="{FF2B5EF4-FFF2-40B4-BE49-F238E27FC236}">
                <a16:creationId xmlns:a16="http://schemas.microsoft.com/office/drawing/2014/main" id="{59A4A32F-09D4-4A83-9F00-17ECB3CFB867}"/>
              </a:ext>
            </a:extLst>
          </p:cNvPr>
          <p:cNvSpPr/>
          <p:nvPr/>
        </p:nvSpPr>
        <p:spPr>
          <a:xfrm>
            <a:off x="6979529" y="5080001"/>
            <a:ext cx="3889375" cy="139382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IN" dirty="0">
              <a:solidFill>
                <a:prstClr val="black"/>
              </a:solidFill>
              <a:latin typeface="Calibri"/>
              <a:sym typeface="Arial"/>
            </a:endParaRPr>
          </a:p>
        </p:txBody>
      </p:sp>
      <p:sp>
        <p:nvSpPr>
          <p:cNvPr id="12" name="Google Shape;75;p14">
            <a:extLst>
              <a:ext uri="{FF2B5EF4-FFF2-40B4-BE49-F238E27FC236}">
                <a16:creationId xmlns:a16="http://schemas.microsoft.com/office/drawing/2014/main" id="{46ABBC56-FBA3-45F6-A30F-A9052DDC50B9}"/>
              </a:ext>
            </a:extLst>
          </p:cNvPr>
          <p:cNvSpPr txBox="1"/>
          <p:nvPr/>
        </p:nvSpPr>
        <p:spPr>
          <a:xfrm>
            <a:off x="6900152" y="5468939"/>
            <a:ext cx="3617912" cy="582612"/>
          </a:xfrm>
          <a:prstGeom prst="rect">
            <a:avLst/>
          </a:prstGeom>
          <a:noFill/>
          <a:ln>
            <a:noFill/>
          </a:ln>
        </p:spPr>
        <p:txBody>
          <a:bodyPr spcFirstLastPara="1" lIns="121900" tIns="121900" rIns="121900" bIns="121900" anchor="ctr"/>
          <a:lstStyle/>
          <a:p>
            <a:pPr algn="ctr" defTabSz="914377">
              <a:spcBef>
                <a:spcPts val="0"/>
              </a:spcBef>
              <a:spcAft>
                <a:spcPts val="0"/>
              </a:spcAft>
              <a:defRPr/>
            </a:pPr>
            <a:r>
              <a:rPr lang="en" sz="2933" b="1" dirty="0">
                <a:solidFill>
                  <a:prstClr val="white"/>
                </a:solidFill>
                <a:latin typeface="Calibri" pitchFamily="34" charset="0"/>
                <a:ea typeface="Proxima Nova Semibold"/>
                <a:cs typeface="Proxima Nova Semibold"/>
                <a:sym typeface="Proxima Nova Semibold"/>
              </a:rPr>
              <a:t>Student Activity Cell</a:t>
            </a:r>
            <a:endParaRPr sz="2933" b="1" dirty="0">
              <a:solidFill>
                <a:prstClr val="white"/>
              </a:solidFill>
              <a:latin typeface="Calibri" pitchFamily="34" charset="0"/>
              <a:ea typeface="Proxima Nova Semibold"/>
              <a:cs typeface="Proxima Nova Semibold"/>
              <a:sym typeface="Proxima Nova Semibold"/>
            </a:endParaRPr>
          </a:p>
        </p:txBody>
      </p:sp>
      <p:sp>
        <p:nvSpPr>
          <p:cNvPr id="13" name="TextBox 12">
            <a:extLst>
              <a:ext uri="{FF2B5EF4-FFF2-40B4-BE49-F238E27FC236}">
                <a16:creationId xmlns:a16="http://schemas.microsoft.com/office/drawing/2014/main" id="{3CDD7517-ACE9-4B81-9845-65129E59D09F}"/>
              </a:ext>
            </a:extLst>
          </p:cNvPr>
          <p:cNvSpPr txBox="1"/>
          <p:nvPr/>
        </p:nvSpPr>
        <p:spPr>
          <a:xfrm>
            <a:off x="2537003" y="4753592"/>
            <a:ext cx="2159566" cy="369332"/>
          </a:xfrm>
          <a:prstGeom prst="rect">
            <a:avLst/>
          </a:prstGeom>
          <a:noFill/>
        </p:spPr>
        <p:txBody>
          <a:bodyPr wrap="none">
            <a:spAutoFit/>
          </a:bodyPr>
          <a:lstStyle/>
          <a:p>
            <a:pPr defTabSz="914377">
              <a:defRPr/>
            </a:pPr>
            <a:r>
              <a:rPr lang="en-US" b="1" u="sng" dirty="0">
                <a:solidFill>
                  <a:prstClr val="black"/>
                </a:solidFill>
                <a:cs typeface="Arial"/>
                <a:sym typeface="Arial"/>
              </a:rPr>
              <a:t>For Initial 21 Days</a:t>
            </a:r>
            <a:endParaRPr lang="en-IN" b="1" u="sng" dirty="0">
              <a:solidFill>
                <a:prstClr val="black"/>
              </a:solidFill>
              <a:cs typeface="Arial"/>
              <a:sym typeface="Arial"/>
            </a:endParaRPr>
          </a:p>
        </p:txBody>
      </p:sp>
      <p:sp>
        <p:nvSpPr>
          <p:cNvPr id="14" name="TextBox 13">
            <a:extLst>
              <a:ext uri="{FF2B5EF4-FFF2-40B4-BE49-F238E27FC236}">
                <a16:creationId xmlns:a16="http://schemas.microsoft.com/office/drawing/2014/main" id="{F282E801-8D79-4785-8F0B-D72F7A5F9CF5}"/>
              </a:ext>
            </a:extLst>
          </p:cNvPr>
          <p:cNvSpPr txBox="1"/>
          <p:nvPr/>
        </p:nvSpPr>
        <p:spPr>
          <a:xfrm>
            <a:off x="7458953" y="6124575"/>
            <a:ext cx="2668423" cy="369332"/>
          </a:xfrm>
          <a:prstGeom prst="rect">
            <a:avLst/>
          </a:prstGeom>
          <a:noFill/>
        </p:spPr>
        <p:txBody>
          <a:bodyPr wrap="none">
            <a:spAutoFit/>
          </a:bodyPr>
          <a:lstStyle/>
          <a:p>
            <a:pPr defTabSz="914377">
              <a:defRPr/>
            </a:pPr>
            <a:r>
              <a:rPr lang="en-US" b="1" u="sng" dirty="0">
                <a:solidFill>
                  <a:prstClr val="black"/>
                </a:solidFill>
                <a:cs typeface="Arial"/>
                <a:sym typeface="Arial"/>
              </a:rPr>
              <a:t>For Remaining 4 Years</a:t>
            </a:r>
            <a:endParaRPr lang="en-IN" b="1" u="sng" dirty="0">
              <a:solidFill>
                <a:prstClr val="black"/>
              </a:solidFil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linds(horizontal)">
                                      <p:cBhvr>
                                        <p:cTn id="13" dur="500"/>
                                        <p:tgtEl>
                                          <p:spTgt spid="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blinds(horizontal)">
                                      <p:cBhvr>
                                        <p:cTn id="16" dur="500"/>
                                        <p:tgtEl>
                                          <p:spTgt spid="75"/>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0">
            <a:extLst>
              <a:ext uri="{FF2B5EF4-FFF2-40B4-BE49-F238E27FC236}">
                <a16:creationId xmlns:a16="http://schemas.microsoft.com/office/drawing/2014/main" id="{50C2B809-8240-4AE7-9841-18A35089EE41}"/>
              </a:ext>
            </a:extLst>
          </p:cNvPr>
          <p:cNvSpPr>
            <a:spLocks noGrp="1"/>
          </p:cNvSpPr>
          <p:nvPr>
            <p:ph type="ctrTitle"/>
          </p:nvPr>
        </p:nvSpPr>
        <p:spPr bwMode="auto">
          <a:xfrm>
            <a:off x="1830582" y="0"/>
            <a:ext cx="8607021"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452348" indent="-452348" algn="ctr"/>
            <a:r>
              <a:rPr lang="en-GB" altLang="en-US" sz="3699">
                <a:latin typeface="Arial" panose="020B0604020202020204" pitchFamily="34" charset="0"/>
                <a:cs typeface="Arial" panose="020B0604020202020204" pitchFamily="34" charset="0"/>
              </a:rPr>
              <a:t>   UHV-I</a:t>
            </a:r>
            <a:br>
              <a:rPr lang="en-GB" altLang="en-US" sz="3699">
                <a:latin typeface="Arial" panose="020B0604020202020204" pitchFamily="34" charset="0"/>
                <a:cs typeface="Arial" panose="020B0604020202020204" pitchFamily="34" charset="0"/>
              </a:rPr>
            </a:br>
            <a:r>
              <a:rPr lang="en-GB" altLang="en-US" sz="3699">
                <a:latin typeface="Arial" panose="020B0604020202020204" pitchFamily="34" charset="0"/>
                <a:cs typeface="Arial" panose="020B0604020202020204" pitchFamily="34" charset="0"/>
              </a:rPr>
              <a:t>Session 5</a:t>
            </a:r>
            <a:br>
              <a:rPr lang="en-GB" altLang="en-US" sz="3699">
                <a:latin typeface="Arial" panose="020B0604020202020204" pitchFamily="34" charset="0"/>
                <a:cs typeface="Arial" panose="020B0604020202020204" pitchFamily="34" charset="0"/>
              </a:rPr>
            </a:br>
            <a:br>
              <a:rPr lang="en-GB" altLang="en-US" sz="3699">
                <a:latin typeface="Arial" panose="020B0604020202020204" pitchFamily="34" charset="0"/>
                <a:cs typeface="Arial" panose="020B0604020202020204" pitchFamily="34" charset="0"/>
              </a:rPr>
            </a:br>
            <a:br>
              <a:rPr lang="en-GB" altLang="en-US" sz="3699">
                <a:latin typeface="Arial" panose="020B0604020202020204" pitchFamily="34" charset="0"/>
                <a:cs typeface="Arial" panose="020B0604020202020204" pitchFamily="34" charset="0"/>
              </a:rPr>
            </a:br>
            <a:br>
              <a:rPr lang="en-GB" altLang="en-US" sz="3699">
                <a:latin typeface="Arial" panose="020B0604020202020204" pitchFamily="34" charset="0"/>
                <a:cs typeface="Arial" panose="020B0604020202020204" pitchFamily="34" charset="0"/>
              </a:rPr>
            </a:br>
            <a:r>
              <a:rPr lang="en-GB" altLang="en-US" sz="3699">
                <a:latin typeface="Arial" panose="020B0604020202020204" pitchFamily="34" charset="0"/>
                <a:cs typeface="Arial" panose="020B0604020202020204" pitchFamily="34" charset="0"/>
              </a:rPr>
              <a:t>Resolution of Concerns</a:t>
            </a:r>
            <a:br>
              <a:rPr lang="en-GB" altLang="en-US" sz="2300">
                <a:latin typeface="Arial" panose="020B0604020202020204" pitchFamily="34" charset="0"/>
                <a:cs typeface="Arial" panose="020B0604020202020204" pitchFamily="34" charset="0"/>
              </a:rPr>
            </a:br>
            <a:r>
              <a:rPr lang="en-GB" altLang="en-US" sz="2300">
                <a:latin typeface="Arial" panose="020B0604020202020204" pitchFamily="34" charset="0"/>
                <a:cs typeface="Arial" panose="020B0604020202020204" pitchFamily="34" charset="0"/>
              </a:rPr>
              <a:t>Peer pressure, Reaction…</a:t>
            </a: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br>
              <a:rPr lang="en-GB" altLang="en-US" sz="2300">
                <a:latin typeface="Arial" panose="020B0604020202020204" pitchFamily="34" charset="0"/>
                <a:cs typeface="Arial" panose="020B0604020202020204" pitchFamily="34" charset="0"/>
              </a:rPr>
            </a:br>
            <a:endParaRPr lang="en-GB" altLang="en-US" sz="2300">
              <a:latin typeface="Arial" panose="020B0604020202020204" pitchFamily="34" charset="0"/>
              <a:cs typeface="Arial" panose="020B0604020202020204" pitchFamily="34" charset="0"/>
            </a:endParaRPr>
          </a:p>
        </p:txBody>
      </p:sp>
      <p:sp>
        <p:nvSpPr>
          <p:cNvPr id="52227" name="Rectangle 2">
            <a:extLst>
              <a:ext uri="{FF2B5EF4-FFF2-40B4-BE49-F238E27FC236}">
                <a16:creationId xmlns:a16="http://schemas.microsoft.com/office/drawing/2014/main" id="{26C59604-857B-4378-82DE-2B68335B1ACB}"/>
              </a:ext>
            </a:extLst>
          </p:cNvPr>
          <p:cNvSpPr>
            <a:spLocks noChangeArrowheads="1"/>
          </p:cNvSpPr>
          <p:nvPr/>
        </p:nvSpPr>
        <p:spPr bwMode="auto">
          <a:xfrm>
            <a:off x="1563943" y="5055018"/>
            <a:ext cx="9064115" cy="148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2" rIns="91385" bIns="4569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1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5">
            <a:extLst>
              <a:ext uri="{FF2B5EF4-FFF2-40B4-BE49-F238E27FC236}">
                <a16:creationId xmlns:a16="http://schemas.microsoft.com/office/drawing/2014/main" id="{80AA3E07-F573-49FD-B8E8-729423DAB01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CA" altLang="en-US" dirty="0">
                <a:solidFill>
                  <a:srgbClr val="FF0000"/>
                </a:solidFill>
              </a:rPr>
              <a:t>We want to be accepted by others</a:t>
            </a:r>
          </a:p>
          <a:p>
            <a:pPr marL="0" indent="0">
              <a:buNone/>
            </a:pPr>
            <a:r>
              <a:rPr lang="en-CA" altLang="en-US" dirty="0"/>
              <a:t> </a:t>
            </a:r>
          </a:p>
          <a:p>
            <a:pPr marL="0" indent="0">
              <a:buNone/>
            </a:pPr>
            <a:r>
              <a:rPr lang="en-CA" altLang="en-US" dirty="0"/>
              <a:t>We think that we will be accepted when we are like them or better than them – in how we look, how we dress, how we talk, what we eat, what we drink, etc.</a:t>
            </a:r>
          </a:p>
          <a:p>
            <a:pPr marL="0" indent="0">
              <a:buNone/>
            </a:pPr>
            <a:endParaRPr lang="en-CA" altLang="en-US" dirty="0"/>
          </a:p>
          <a:p>
            <a:pPr marL="0" indent="0">
              <a:buNone/>
            </a:pPr>
            <a:r>
              <a:rPr lang="en-CA" altLang="en-US" dirty="0"/>
              <a:t>So, there is a pressure to be like them or better – in  appearance, clothes, language and expression (e.g. English), etc.</a:t>
            </a:r>
          </a:p>
          <a:p>
            <a:pPr marL="0" indent="0">
              <a:buNone/>
            </a:pPr>
            <a:r>
              <a:rPr lang="en-CA" altLang="en-US" dirty="0">
                <a:solidFill>
                  <a:srgbClr val="FF0000"/>
                </a:solidFill>
              </a:rPr>
              <a:t>This is part of the </a:t>
            </a:r>
            <a:r>
              <a:rPr lang="en-CA" altLang="en-US" b="1" dirty="0">
                <a:solidFill>
                  <a:srgbClr val="FF0000"/>
                </a:solidFill>
              </a:rPr>
              <a:t>peer pressure</a:t>
            </a:r>
          </a:p>
        </p:txBody>
      </p:sp>
      <p:sp>
        <p:nvSpPr>
          <p:cNvPr id="7170" name="Content Placeholder 4">
            <a:extLst>
              <a:ext uri="{FF2B5EF4-FFF2-40B4-BE49-F238E27FC236}">
                <a16:creationId xmlns:a16="http://schemas.microsoft.com/office/drawing/2014/main" id="{F13B42DD-8C22-4A5E-8F3B-FB2B6DF42E7C}"/>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ct val="10000"/>
              </a:spcAft>
              <a:buNone/>
            </a:pPr>
            <a:r>
              <a:rPr lang="en-IN" altLang="en-US" dirty="0"/>
              <a:t>If we assume that happiness may be ensured by </a:t>
            </a:r>
            <a:r>
              <a:rPr lang="en-IN" altLang="en-US" b="1" dirty="0"/>
              <a:t>favourable feeling from others</a:t>
            </a:r>
            <a:r>
              <a:rPr lang="en-IN" altLang="en-US" dirty="0"/>
              <a:t>, we try to get these feelings from them by way of:</a:t>
            </a:r>
          </a:p>
          <a:p>
            <a:pPr marL="457200" indent="-457200">
              <a:spcAft>
                <a:spcPct val="10000"/>
              </a:spcAft>
              <a:buFont typeface="Calibri" panose="020F0502020204030204" pitchFamily="34" charset="0"/>
              <a:buAutoNum type="arabicPeriod"/>
            </a:pPr>
            <a:r>
              <a:rPr lang="en-IN" altLang="en-US" b="1" dirty="0"/>
              <a:t>Being ahead of others - </a:t>
            </a:r>
            <a:r>
              <a:rPr lang="en-IN" altLang="en-US" dirty="0"/>
              <a:t>(in terms of appearance, clothes, language &amp; expression- English, money etc)</a:t>
            </a:r>
          </a:p>
          <a:p>
            <a:pPr marL="457200" indent="-457200">
              <a:spcAft>
                <a:spcPct val="10000"/>
              </a:spcAft>
              <a:buFont typeface="Calibri" panose="020F0502020204030204" pitchFamily="34" charset="0"/>
              <a:buAutoNum type="arabicPeriod"/>
            </a:pPr>
            <a:r>
              <a:rPr lang="en-IN" altLang="en-US" b="1" dirty="0"/>
              <a:t>Seeking alikeness - </a:t>
            </a:r>
            <a:r>
              <a:rPr lang="en-IN" altLang="en-US" dirty="0"/>
              <a:t>belongingness with a specific group (because others are doing it/ having it, so should I)</a:t>
            </a:r>
          </a:p>
          <a:p>
            <a:pPr lvl="1" indent="-457200">
              <a:spcAft>
                <a:spcPct val="10000"/>
              </a:spcAft>
              <a:buNone/>
            </a:pPr>
            <a:endParaRPr lang="en-IN" altLang="en-US" sz="2200" dirty="0"/>
          </a:p>
          <a:p>
            <a:pPr lvl="1" indent="-457200">
              <a:spcAft>
                <a:spcPct val="10000"/>
              </a:spcAft>
              <a:buNone/>
            </a:pPr>
            <a:r>
              <a:rPr lang="en-IN" altLang="en-US" sz="2200" dirty="0">
                <a:solidFill>
                  <a:srgbClr val="FF0000"/>
                </a:solidFill>
              </a:rPr>
              <a:t>These two become the major sources of peer pressure</a:t>
            </a:r>
          </a:p>
          <a:p>
            <a:pPr lvl="1" indent="-457200">
              <a:spcAft>
                <a:spcPct val="10000"/>
              </a:spcAft>
              <a:buNone/>
            </a:pPr>
            <a:endParaRPr lang="en-IN" altLang="en-US" sz="2200" dirty="0">
              <a:solidFill>
                <a:srgbClr val="FF0000"/>
              </a:solidFill>
            </a:endParaRPr>
          </a:p>
          <a:p>
            <a:pPr lvl="1" indent="-457200">
              <a:spcAft>
                <a:spcPct val="10000"/>
              </a:spcAft>
              <a:buNone/>
            </a:pPr>
            <a:r>
              <a:rPr lang="en-CA" altLang="en-US" sz="2200" dirty="0"/>
              <a:t>Even the other may be in the same state i.e., wanting to be accepted by you!</a:t>
            </a:r>
            <a:endParaRPr lang="en-US" altLang="en-US" sz="2200" dirty="0"/>
          </a:p>
        </p:txBody>
      </p:sp>
      <p:sp>
        <p:nvSpPr>
          <p:cNvPr id="7172" name="Title 3">
            <a:extLst>
              <a:ext uri="{FF2B5EF4-FFF2-40B4-BE49-F238E27FC236}">
                <a16:creationId xmlns:a16="http://schemas.microsoft.com/office/drawing/2014/main" id="{2295C324-46C7-492B-9E00-301EEAD53C1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Concern</a:t>
            </a:r>
            <a:endParaRPr lang="en-US" altLang="en-US" dirty="0"/>
          </a:p>
        </p:txBody>
      </p:sp>
      <p:sp>
        <p:nvSpPr>
          <p:cNvPr id="3" name="Content Placeholder 2">
            <a:extLst>
              <a:ext uri="{FF2B5EF4-FFF2-40B4-BE49-F238E27FC236}">
                <a16:creationId xmlns:a16="http://schemas.microsoft.com/office/drawing/2014/main" id="{ABA85B2B-EF90-4F36-9EB4-2B6E81E513D2}"/>
              </a:ext>
            </a:extLst>
          </p:cNvPr>
          <p:cNvSpPr>
            <a:spLocks noGrp="1"/>
          </p:cNvSpPr>
          <p:nvPr>
            <p:ph sz="quarter" idx="10"/>
          </p:nvPr>
        </p:nvSpPr>
        <p:spPr/>
        <p:txBody>
          <a:bodyPr/>
          <a:lstStyle/>
          <a:p>
            <a:r>
              <a:rPr lang="en-IN" dirty="0"/>
              <a:t>Analysis</a:t>
            </a:r>
          </a:p>
        </p:txBody>
      </p:sp>
      <p:cxnSp>
        <p:nvCxnSpPr>
          <p:cNvPr id="8" name="Straight Connector 7">
            <a:extLst>
              <a:ext uri="{FF2B5EF4-FFF2-40B4-BE49-F238E27FC236}">
                <a16:creationId xmlns:a16="http://schemas.microsoft.com/office/drawing/2014/main" id="{A00A11EF-1C55-4826-BAB2-55CF373CE436}"/>
              </a:ext>
            </a:extLst>
          </p:cNvPr>
          <p:cNvCxnSpPr/>
          <p:nvPr/>
        </p:nvCxnSpPr>
        <p:spPr>
          <a:xfrm>
            <a:off x="611505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5">
            <a:extLst>
              <a:ext uri="{FF2B5EF4-FFF2-40B4-BE49-F238E27FC236}">
                <a16:creationId xmlns:a16="http://schemas.microsoft.com/office/drawing/2014/main" id="{80AA3E07-F573-49FD-B8E8-729423DAB01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CA" altLang="en-US" sz="2000" b="1" dirty="0">
                <a:solidFill>
                  <a:srgbClr val="FF0000"/>
                </a:solidFill>
              </a:rPr>
              <a:t>1. Copying </a:t>
            </a:r>
            <a:r>
              <a:rPr lang="hi-IN" altLang="en-US" sz="2000" b="1" dirty="0">
                <a:solidFill>
                  <a:srgbClr val="FF0000"/>
                </a:solidFill>
              </a:rPr>
              <a:t>(नक़ल)</a:t>
            </a:r>
            <a:r>
              <a:rPr lang="en-CA" altLang="en-US" sz="2000" b="1" dirty="0">
                <a:solidFill>
                  <a:srgbClr val="FF0000"/>
                </a:solidFill>
              </a:rPr>
              <a:t> – we give in to peer pressure</a:t>
            </a:r>
          </a:p>
          <a:p>
            <a:pPr marL="228600" lvl="1" indent="0">
              <a:buNone/>
            </a:pPr>
            <a:endParaRPr lang="en-CA" altLang="en-US" sz="1800" dirty="0"/>
          </a:p>
          <a:p>
            <a:pPr marL="0" indent="0">
              <a:buNone/>
            </a:pPr>
            <a:r>
              <a:rPr lang="en-CA" altLang="en-US" sz="2000" b="1" dirty="0">
                <a:solidFill>
                  <a:srgbClr val="FF0000"/>
                </a:solidFill>
              </a:rPr>
              <a:t>2. Arbitrariness</a:t>
            </a:r>
            <a:r>
              <a:rPr lang="hi-IN" altLang="en-US" sz="2000" b="1" dirty="0">
                <a:solidFill>
                  <a:srgbClr val="FF0000"/>
                </a:solidFill>
              </a:rPr>
              <a:t> (मनमानी)</a:t>
            </a:r>
            <a:r>
              <a:rPr lang="en-CA" altLang="en-US" sz="2000" b="1" dirty="0">
                <a:solidFill>
                  <a:srgbClr val="FF0000"/>
                </a:solidFill>
              </a:rPr>
              <a:t> – we rebel</a:t>
            </a:r>
            <a:r>
              <a:rPr lang="hi-IN" altLang="en-US" sz="2000" b="1" dirty="0">
                <a:solidFill>
                  <a:srgbClr val="FF0000"/>
                </a:solidFill>
              </a:rPr>
              <a:t> (विद्रोह)</a:t>
            </a:r>
            <a:endParaRPr lang="en-IN" altLang="en-US" sz="2000" b="1" dirty="0">
              <a:solidFill>
                <a:srgbClr val="FF0000"/>
              </a:solidFill>
            </a:endParaRPr>
          </a:p>
          <a:p>
            <a:pPr marL="0" indent="0">
              <a:buNone/>
            </a:pPr>
            <a:endParaRPr lang="en-CA" altLang="en-US" sz="2000" b="1" dirty="0">
              <a:solidFill>
                <a:srgbClr val="FF0000"/>
              </a:solidFill>
            </a:endParaRPr>
          </a:p>
          <a:p>
            <a:pPr marL="0" indent="0">
              <a:buNone/>
            </a:pPr>
            <a:endParaRPr lang="en-CA" altLang="en-US" dirty="0"/>
          </a:p>
        </p:txBody>
      </p:sp>
      <p:sp>
        <p:nvSpPr>
          <p:cNvPr id="7170" name="Content Placeholder 4">
            <a:extLst>
              <a:ext uri="{FF2B5EF4-FFF2-40B4-BE49-F238E27FC236}">
                <a16:creationId xmlns:a16="http://schemas.microsoft.com/office/drawing/2014/main" id="{F13B42DD-8C22-4A5E-8F3B-FB2B6DF42E7C}"/>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CA" altLang="en-US" b="1" dirty="0">
                <a:solidFill>
                  <a:srgbClr val="0000FF"/>
                </a:solidFill>
              </a:rPr>
              <a:t>3. Right Understanding (</a:t>
            </a:r>
            <a:r>
              <a:rPr lang="hi-IN" altLang="en-US" b="1" dirty="0">
                <a:solidFill>
                  <a:srgbClr val="0000FF"/>
                </a:solidFill>
              </a:rPr>
              <a:t>सही समझ)</a:t>
            </a:r>
            <a:endParaRPr lang="en-CA" altLang="en-US" b="1" dirty="0">
              <a:solidFill>
                <a:srgbClr val="0000FF"/>
              </a:solidFill>
            </a:endParaRPr>
          </a:p>
          <a:p>
            <a:pPr marL="0" indent="0">
              <a:buNone/>
            </a:pPr>
            <a:r>
              <a:rPr lang="en-CA" altLang="en-US" dirty="0">
                <a:solidFill>
                  <a:srgbClr val="0000FF"/>
                </a:solidFill>
              </a:rPr>
              <a:t>Verifying things on your own right:</a:t>
            </a:r>
          </a:p>
          <a:p>
            <a:pPr marL="457200" lvl="2" indent="0"/>
            <a:r>
              <a:rPr lang="en-CA" altLang="en-US" dirty="0"/>
              <a:t> On the basis of your </a:t>
            </a:r>
            <a:r>
              <a:rPr lang="en-CA" altLang="en-US" b="1" dirty="0"/>
              <a:t>natural acceptance</a:t>
            </a:r>
            <a:r>
              <a:rPr lang="en-CA" altLang="en-US" dirty="0"/>
              <a:t> and</a:t>
            </a:r>
          </a:p>
          <a:p>
            <a:pPr marL="457200" lvl="2" indent="0"/>
            <a:r>
              <a:rPr lang="en-CA" altLang="en-US" dirty="0"/>
              <a:t> On the basis of validating by living accordingly 	 (experiential validation)</a:t>
            </a:r>
          </a:p>
          <a:p>
            <a:pPr marL="0" indent="0">
              <a:buNone/>
            </a:pPr>
            <a:r>
              <a:rPr lang="en-CA" altLang="en-US" dirty="0">
                <a:solidFill>
                  <a:srgbClr val="0000FF"/>
                </a:solidFill>
              </a:rPr>
              <a:t>- (understanding happiness)</a:t>
            </a:r>
          </a:p>
          <a:p>
            <a:pPr marL="0" indent="0">
              <a:buNone/>
            </a:pPr>
            <a:r>
              <a:rPr lang="en-CA" altLang="en-US" dirty="0">
                <a:solidFill>
                  <a:srgbClr val="0000FF"/>
                </a:solidFill>
              </a:rPr>
              <a:t>- (understanding human being) The other is like me</a:t>
            </a:r>
          </a:p>
          <a:p>
            <a:pPr>
              <a:buFontTx/>
              <a:buChar char="-"/>
            </a:pPr>
            <a:r>
              <a:rPr lang="en-CA" altLang="en-US" dirty="0">
                <a:solidFill>
                  <a:srgbClr val="0000FF"/>
                </a:solidFill>
              </a:rPr>
              <a:t>(understanding relationship, trust) We feel happy when we relate to each other, be complimentary to each other, help each other to develop rather than oppose each other</a:t>
            </a:r>
          </a:p>
          <a:p>
            <a:pPr marL="0" indent="0">
              <a:buNone/>
            </a:pPr>
            <a:endParaRPr lang="en-CA" altLang="en-US" sz="2000" b="1" dirty="0">
              <a:solidFill>
                <a:srgbClr val="FF0000"/>
              </a:solidFill>
            </a:endParaRPr>
          </a:p>
        </p:txBody>
      </p:sp>
      <p:sp>
        <p:nvSpPr>
          <p:cNvPr id="7172" name="Title 3">
            <a:extLst>
              <a:ext uri="{FF2B5EF4-FFF2-40B4-BE49-F238E27FC236}">
                <a16:creationId xmlns:a16="http://schemas.microsoft.com/office/drawing/2014/main" id="{2295C324-46C7-492B-9E00-301EEAD53C1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dirty="0"/>
              <a:t>We try to address Peer Pressure by</a:t>
            </a:r>
          </a:p>
        </p:txBody>
      </p:sp>
      <p:sp>
        <p:nvSpPr>
          <p:cNvPr id="3" name="Content Placeholder 2">
            <a:extLst>
              <a:ext uri="{FF2B5EF4-FFF2-40B4-BE49-F238E27FC236}">
                <a16:creationId xmlns:a16="http://schemas.microsoft.com/office/drawing/2014/main" id="{ABA85B2B-EF90-4F36-9EB4-2B6E81E513D2}"/>
              </a:ext>
            </a:extLst>
          </p:cNvPr>
          <p:cNvSpPr>
            <a:spLocks noGrp="1"/>
          </p:cNvSpPr>
          <p:nvPr>
            <p:ph sz="quarter" idx="10"/>
          </p:nvPr>
        </p:nvSpPr>
        <p:spPr/>
        <p:txBody>
          <a:bodyPr/>
          <a:lstStyle/>
          <a:p>
            <a:r>
              <a:rPr lang="en-IN" dirty="0"/>
              <a:t>There is a Third Option</a:t>
            </a:r>
          </a:p>
        </p:txBody>
      </p:sp>
      <p:cxnSp>
        <p:nvCxnSpPr>
          <p:cNvPr id="8" name="Straight Connector 7">
            <a:extLst>
              <a:ext uri="{FF2B5EF4-FFF2-40B4-BE49-F238E27FC236}">
                <a16:creationId xmlns:a16="http://schemas.microsoft.com/office/drawing/2014/main" id="{A00A11EF-1C55-4826-BAB2-55CF373CE436}"/>
              </a:ext>
            </a:extLst>
          </p:cNvPr>
          <p:cNvCxnSpPr/>
          <p:nvPr/>
        </p:nvCxnSpPr>
        <p:spPr>
          <a:xfrm>
            <a:off x="6115050" y="457200"/>
            <a:ext cx="0" cy="6096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5055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0CA7D26C-BDBA-4ED5-B53A-AF0F1F3FEC2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What is Naturally Acceptable to You? What is the Solution?</a:t>
            </a:r>
            <a:endParaRPr lang="en-US" altLang="en-US"/>
          </a:p>
        </p:txBody>
      </p:sp>
      <p:sp>
        <p:nvSpPr>
          <p:cNvPr id="10243" name="Text Placeholder 5">
            <a:extLst>
              <a:ext uri="{FF2B5EF4-FFF2-40B4-BE49-F238E27FC236}">
                <a16:creationId xmlns:a16="http://schemas.microsoft.com/office/drawing/2014/main" id="{60F8B79E-C974-43DB-AF3B-98A8FF886231}"/>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a:bodyPr>
          <a:lstStyle/>
          <a:p>
            <a:pPr marL="0" indent="0">
              <a:buNone/>
              <a:defRPr/>
            </a:pPr>
            <a:r>
              <a:rPr lang="en-IN" altLang="en-US" b="1" u="sng" dirty="0">
                <a:solidFill>
                  <a:srgbClr val="FF0000"/>
                </a:solidFill>
              </a:rPr>
              <a:t>Copying – adopting</a:t>
            </a:r>
            <a:r>
              <a:rPr lang="en-IN" altLang="en-US" dirty="0"/>
              <a:t>		</a:t>
            </a:r>
            <a:r>
              <a:rPr lang="en-IN" altLang="en-US" b="1" u="sng" dirty="0">
                <a:solidFill>
                  <a:srgbClr val="FF0000"/>
                </a:solidFill>
              </a:rPr>
              <a:t>Arbitrariness</a:t>
            </a:r>
            <a:r>
              <a:rPr lang="en-IN" altLang="en-US" b="1" dirty="0"/>
              <a:t>	</a:t>
            </a:r>
            <a:r>
              <a:rPr lang="hi-IN" altLang="en-US" dirty="0"/>
              <a:t>         </a:t>
            </a:r>
            <a:r>
              <a:rPr lang="en-IN" altLang="en-US" b="1" u="sng" dirty="0">
                <a:solidFill>
                  <a:srgbClr val="0000FF"/>
                </a:solidFill>
              </a:rPr>
              <a:t>Right Understanding</a:t>
            </a:r>
          </a:p>
          <a:p>
            <a:pPr marL="0" indent="0">
              <a:buNone/>
              <a:defRPr/>
            </a:pPr>
            <a:r>
              <a:rPr lang="en-IN" altLang="en-US" sz="2000" dirty="0"/>
              <a:t>Living				Living			    Living</a:t>
            </a:r>
          </a:p>
          <a:p>
            <a:pPr marL="0" indent="0">
              <a:buNone/>
              <a:defRPr/>
            </a:pPr>
            <a:r>
              <a:rPr lang="en-IN" altLang="en-US" sz="2000" dirty="0"/>
              <a:t>on the basis of others		on the basis of		    on the basis of</a:t>
            </a:r>
          </a:p>
          <a:p>
            <a:pPr marL="0" indent="0">
              <a:buNone/>
              <a:defRPr/>
            </a:pPr>
            <a:r>
              <a:rPr lang="en-IN" altLang="en-US" sz="2000" dirty="0"/>
              <a:t>(some do’s &amp; don’ts)		one’s own 		    natural acceptance</a:t>
            </a:r>
          </a:p>
          <a:p>
            <a:pPr marL="0" indent="0">
              <a:buNone/>
              <a:defRPr/>
            </a:pPr>
            <a:r>
              <a:rPr lang="en-IN" altLang="en-US" sz="2000" dirty="0"/>
              <a:t>				likes-dislikes</a:t>
            </a:r>
          </a:p>
          <a:p>
            <a:pPr marL="0" indent="0">
              <a:buNone/>
              <a:defRPr/>
            </a:pPr>
            <a:endParaRPr lang="en-IN" altLang="en-US" sz="2000" b="1" dirty="0"/>
          </a:p>
          <a:p>
            <a:pPr marL="0" indent="0">
              <a:buNone/>
              <a:defRPr/>
            </a:pPr>
            <a:r>
              <a:rPr lang="en-IN" altLang="en-US" sz="2000" b="1" dirty="0"/>
              <a:t>Indefinite			Indefinite		    Definite</a:t>
            </a:r>
          </a:p>
          <a:p>
            <a:pPr marL="0" indent="0">
              <a:buNone/>
              <a:defRPr/>
            </a:pPr>
            <a:r>
              <a:rPr lang="en-IN" altLang="en-US" sz="2000" b="1" dirty="0"/>
              <a:t>conduct			conduct		    conduct</a:t>
            </a:r>
          </a:p>
          <a:p>
            <a:pPr>
              <a:defRPr/>
            </a:pPr>
            <a:endParaRPr lang="en-IN" altLang="en-US" dirty="0"/>
          </a:p>
          <a:p>
            <a:pPr marL="0" indent="0">
              <a:buNone/>
              <a:defRPr/>
            </a:pPr>
            <a:r>
              <a:rPr lang="en-IN" altLang="en-US" dirty="0"/>
              <a:t>Sometimes “happy”		Sometimes “happy”	</a:t>
            </a:r>
            <a:r>
              <a:rPr lang="hi-IN" altLang="en-US" dirty="0"/>
              <a:t>    </a:t>
            </a:r>
            <a:r>
              <a:rPr lang="en-IN" altLang="en-US" dirty="0"/>
              <a:t>Always happy</a:t>
            </a:r>
          </a:p>
          <a:p>
            <a:pPr marL="0" indent="0">
              <a:buNone/>
              <a:defRPr/>
            </a:pPr>
            <a:r>
              <a:rPr lang="en-IN" altLang="en-US" dirty="0"/>
              <a:t>Sometimes “sad”		Sometimes “sad”</a:t>
            </a:r>
            <a:r>
              <a:rPr lang="hi-IN" altLang="en-US" dirty="0"/>
              <a:t> 	    (निरंतर सुख)</a:t>
            </a:r>
            <a:endParaRPr lang="en-IN" altLang="en-US" dirty="0"/>
          </a:p>
          <a:p>
            <a:pPr>
              <a:defRPr/>
            </a:pPr>
            <a:endParaRPr lang="en-IN" altLang="en-US" dirty="0"/>
          </a:p>
          <a:p>
            <a:pPr marL="0" indent="0">
              <a:buNone/>
              <a:defRPr/>
            </a:pPr>
            <a:r>
              <a:rPr lang="en-IN" altLang="en-US" dirty="0">
                <a:solidFill>
                  <a:srgbClr val="FF0000"/>
                </a:solidFill>
              </a:rPr>
              <a:t>Decided by other</a:t>
            </a:r>
            <a:r>
              <a:rPr lang="en-IN" altLang="en-US" dirty="0"/>
              <a:t>		</a:t>
            </a:r>
            <a:r>
              <a:rPr lang="en-IN" altLang="en-US" dirty="0">
                <a:solidFill>
                  <a:srgbClr val="FF0000"/>
                </a:solidFill>
              </a:rPr>
              <a:t>Rebel</a:t>
            </a:r>
            <a:r>
              <a:rPr lang="en-IN" altLang="en-US" dirty="0"/>
              <a:t>			    </a:t>
            </a:r>
            <a:r>
              <a:rPr lang="en-IN" altLang="en-US" dirty="0">
                <a:solidFill>
                  <a:srgbClr val="0000FF"/>
                </a:solidFill>
              </a:rPr>
              <a:t>Self-organised</a:t>
            </a:r>
          </a:p>
          <a:p>
            <a:pPr marL="0" indent="0">
              <a:buNone/>
              <a:defRPr/>
            </a:pPr>
            <a:r>
              <a:rPr lang="en-IN" altLang="en-US" dirty="0">
                <a:solidFill>
                  <a:srgbClr val="FF0000"/>
                </a:solidFill>
              </a:rPr>
              <a:t>“</a:t>
            </a:r>
            <a:r>
              <a:rPr lang="hi-IN" altLang="en-US" dirty="0">
                <a:solidFill>
                  <a:srgbClr val="FF0000"/>
                </a:solidFill>
              </a:rPr>
              <a:t>P</a:t>
            </a:r>
            <a:r>
              <a:rPr lang="en-IN" altLang="en-US" dirty="0" err="1">
                <a:solidFill>
                  <a:srgbClr val="FF0000"/>
                </a:solidFill>
              </a:rPr>
              <a:t>eer</a:t>
            </a:r>
            <a:r>
              <a:rPr lang="en-IN" altLang="en-US" dirty="0">
                <a:solidFill>
                  <a:srgbClr val="FF0000"/>
                </a:solidFill>
              </a:rPr>
              <a:t> Pressure”</a:t>
            </a:r>
            <a:r>
              <a:rPr lang="en-IN" altLang="en-US" dirty="0"/>
              <a:t>		</a:t>
            </a:r>
            <a:r>
              <a:rPr lang="en-IN" altLang="en-US" dirty="0">
                <a:solidFill>
                  <a:srgbClr val="FF0000"/>
                </a:solidFill>
              </a:rPr>
              <a:t>“Reaction”		    </a:t>
            </a:r>
            <a:r>
              <a:rPr lang="en-IN" altLang="en-US" dirty="0">
                <a:solidFill>
                  <a:srgbClr val="0000FF"/>
                </a:solidFill>
              </a:rPr>
              <a:t>Self-confident</a:t>
            </a:r>
          </a:p>
          <a:p>
            <a:pPr marL="0" indent="0">
              <a:buNone/>
              <a:defRPr/>
            </a:pPr>
            <a:r>
              <a:rPr lang="hi-IN" altLang="en-US" dirty="0">
                <a:solidFill>
                  <a:srgbClr val="FF0000"/>
                </a:solidFill>
              </a:rPr>
              <a:t>  </a:t>
            </a:r>
            <a:r>
              <a:rPr lang="en-IN" altLang="en-US" dirty="0">
                <a:solidFill>
                  <a:srgbClr val="FF0000"/>
                </a:solidFill>
              </a:rPr>
              <a:t>(</a:t>
            </a:r>
            <a:r>
              <a:rPr lang="hi-IN" altLang="en-US" dirty="0">
                <a:solidFill>
                  <a:srgbClr val="FF0000"/>
                </a:solidFill>
              </a:rPr>
              <a:t>परतंत्रता</a:t>
            </a:r>
            <a:r>
              <a:rPr lang="en-IN" altLang="en-US" dirty="0">
                <a:solidFill>
                  <a:srgbClr val="FF0000"/>
                </a:solidFill>
              </a:rPr>
              <a:t>)</a:t>
            </a:r>
            <a:r>
              <a:rPr lang="en-IN" altLang="en-US" dirty="0"/>
              <a:t>			</a:t>
            </a:r>
            <a:r>
              <a:rPr lang="en-IN" altLang="en-US" dirty="0">
                <a:solidFill>
                  <a:srgbClr val="FF0000"/>
                </a:solidFill>
              </a:rPr>
              <a:t> (</a:t>
            </a:r>
            <a:r>
              <a:rPr lang="hi-IN" altLang="en-US" dirty="0">
                <a:solidFill>
                  <a:srgbClr val="FF0000"/>
                </a:solidFill>
              </a:rPr>
              <a:t>परतंत्रता</a:t>
            </a:r>
            <a:r>
              <a:rPr lang="en-IN" altLang="en-US" dirty="0">
                <a:solidFill>
                  <a:srgbClr val="FF0000"/>
                </a:solidFill>
              </a:rPr>
              <a:t>) </a:t>
            </a:r>
            <a:r>
              <a:rPr lang="en-IN" altLang="en-US" dirty="0"/>
              <a:t>		    </a:t>
            </a:r>
            <a:r>
              <a:rPr lang="en-IN" altLang="en-US" dirty="0">
                <a:solidFill>
                  <a:srgbClr val="0000FF"/>
                </a:solidFill>
              </a:rPr>
              <a:t>(</a:t>
            </a:r>
            <a:r>
              <a:rPr lang="hi-IN" altLang="en-US" dirty="0">
                <a:solidFill>
                  <a:srgbClr val="0000FF"/>
                </a:solidFill>
              </a:rPr>
              <a:t>स्वतंत्रता</a:t>
            </a:r>
            <a:r>
              <a:rPr lang="en-IN" altLang="en-US" dirty="0">
                <a:solidFill>
                  <a:srgbClr val="0000FF"/>
                </a:solidFill>
              </a:rPr>
              <a:t>)</a:t>
            </a:r>
          </a:p>
          <a:p>
            <a:pPr>
              <a:defRPr/>
            </a:pPr>
            <a:endParaRPr lang="en-I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4A2C46-EF67-4263-8414-D5C96A6F5EC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7411" name="Text Placeholder 1">
            <a:extLst>
              <a:ext uri="{FF2B5EF4-FFF2-40B4-BE49-F238E27FC236}">
                <a16:creationId xmlns:a16="http://schemas.microsoft.com/office/drawing/2014/main" id="{980F21F4-2D44-470F-9DFF-55F7D776B0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AC89847-5552-4A02-8C1F-49CBF2800BC7}"/>
              </a:ext>
            </a:extLst>
          </p:cNvPr>
          <p:cNvGraphicFramePr>
            <a:graphicFrameLocks noGrp="1"/>
          </p:cNvGraphicFramePr>
          <p:nvPr/>
        </p:nvGraphicFramePr>
        <p:xfrm>
          <a:off x="0" y="533400"/>
          <a:ext cx="12191999" cy="5943600"/>
        </p:xfrm>
        <a:graphic>
          <a:graphicData uri="http://schemas.openxmlformats.org/drawingml/2006/table">
            <a:tbl>
              <a:tblPr firstRow="1" firstCol="1" bandRow="1">
                <a:tableStyleId>{5C22544A-7EE6-4342-B048-85BDC9FD1C3A}</a:tableStyleId>
              </a:tblPr>
              <a:tblGrid>
                <a:gridCol w="1297282">
                  <a:extLst>
                    <a:ext uri="{9D8B030D-6E8A-4147-A177-3AD203B41FA5}">
                      <a16:colId xmlns:a16="http://schemas.microsoft.com/office/drawing/2014/main" val="20000"/>
                    </a:ext>
                  </a:extLst>
                </a:gridCol>
                <a:gridCol w="2131947">
                  <a:extLst>
                    <a:ext uri="{9D8B030D-6E8A-4147-A177-3AD203B41FA5}">
                      <a16:colId xmlns:a16="http://schemas.microsoft.com/office/drawing/2014/main" val="20001"/>
                    </a:ext>
                  </a:extLst>
                </a:gridCol>
                <a:gridCol w="4509890">
                  <a:extLst>
                    <a:ext uri="{9D8B030D-6E8A-4147-A177-3AD203B41FA5}">
                      <a16:colId xmlns:a16="http://schemas.microsoft.com/office/drawing/2014/main" val="20002"/>
                    </a:ext>
                  </a:extLst>
                </a:gridCol>
                <a:gridCol w="4252880">
                  <a:extLst>
                    <a:ext uri="{9D8B030D-6E8A-4147-A177-3AD203B41FA5}">
                      <a16:colId xmlns:a16="http://schemas.microsoft.com/office/drawing/2014/main" val="20003"/>
                    </a:ext>
                  </a:extLst>
                </a:gridCol>
              </a:tblGrid>
              <a:tr h="639704">
                <a:tc>
                  <a:txBody>
                    <a:bodyPr/>
                    <a:lstStyle/>
                    <a:p>
                      <a:pPr marL="0" marR="0" algn="just">
                        <a:lnSpc>
                          <a:spcPct val="107000"/>
                        </a:lnSpc>
                        <a:spcBef>
                          <a:spcPts val="0"/>
                        </a:spcBef>
                        <a:spcAft>
                          <a:spcPts val="0"/>
                        </a:spcAft>
                      </a:pPr>
                      <a:r>
                        <a:rPr lang="en-US" sz="2000" dirty="0">
                          <a:solidFill>
                            <a:schemeClr val="tx1"/>
                          </a:solidFill>
                          <a:effectLst/>
                        </a:rPr>
                        <a:t>Session</a:t>
                      </a:r>
                    </a:p>
                    <a:p>
                      <a:pPr marL="0" marR="0" algn="just">
                        <a:lnSpc>
                          <a:spcPct val="107000"/>
                        </a:lnSpc>
                        <a:spcBef>
                          <a:spcPts val="0"/>
                        </a:spcBef>
                        <a:spcAft>
                          <a:spcPts val="0"/>
                        </a:spcAft>
                      </a:pPr>
                      <a:r>
                        <a:rPr lang="en-US" sz="20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Topic Title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l">
                        <a:lnSpc>
                          <a:spcPct val="107000"/>
                        </a:lnSpc>
                        <a:spcBef>
                          <a:spcPts val="0"/>
                        </a:spcBef>
                        <a:spcAft>
                          <a:spcPts val="0"/>
                        </a:spcAft>
                      </a:pPr>
                      <a:r>
                        <a:rPr lang="en-US" sz="2000" dirty="0">
                          <a:solidFill>
                            <a:schemeClr val="tx1"/>
                          </a:solidFill>
                          <a:effectLst/>
                        </a:rPr>
                        <a:t>Basic Realities</a:t>
                      </a:r>
                      <a:br>
                        <a:rPr lang="en-US" sz="2000" dirty="0">
                          <a:solidFill>
                            <a:schemeClr val="tx1"/>
                          </a:solidFill>
                          <a:effectLst/>
                        </a:rPr>
                      </a:br>
                      <a:r>
                        <a:rPr lang="en-US" sz="2000" dirty="0">
                          <a:solidFill>
                            <a:schemeClr val="tx1"/>
                          </a:solidFill>
                          <a:effectLst/>
                        </a:rPr>
                        <a:t>(underlying harmony)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0"/>
                  </a:ext>
                </a:extLst>
              </a:tr>
              <a:tr h="639704">
                <a:tc>
                  <a:txBody>
                    <a:bodyPr/>
                    <a:lstStyle/>
                    <a:p>
                      <a:pPr marL="0" marR="0" algn="just">
                        <a:lnSpc>
                          <a:spcPct val="107000"/>
                        </a:lnSpc>
                        <a:spcBef>
                          <a:spcPts val="0"/>
                        </a:spcBef>
                        <a:spcAft>
                          <a:spcPts val="0"/>
                        </a:spcAft>
                      </a:pPr>
                      <a:r>
                        <a:rPr lang="en-US" sz="2000">
                          <a:solidFill>
                            <a:schemeClr val="bg1">
                              <a:lumMod val="65000"/>
                            </a:schemeClr>
                          </a:solidFill>
                          <a:effectLst/>
                        </a:rPr>
                        <a:t>1</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Welcome and Introductions</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Getting to know each other</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Mangal"/>
                        </a:rPr>
                        <a:t>Basic need to relate</a:t>
                      </a:r>
                    </a:p>
                  </a:txBody>
                  <a:tcPr marL="59407" marR="59407" marT="0" marB="0"/>
                </a:tc>
                <a:extLst>
                  <a:ext uri="{0D108BD9-81ED-4DB2-BD59-A6C34878D82A}">
                    <a16:rowId xmlns:a16="http://schemas.microsoft.com/office/drawing/2014/main" val="10001"/>
                  </a:ext>
                </a:extLst>
              </a:tr>
              <a:tr h="1427915">
                <a:tc>
                  <a:txBody>
                    <a:bodyPr/>
                    <a:lstStyle/>
                    <a:p>
                      <a:pPr marL="0" marR="0" algn="just">
                        <a:lnSpc>
                          <a:spcPct val="107000"/>
                        </a:lnSpc>
                        <a:spcBef>
                          <a:spcPts val="0"/>
                        </a:spcBef>
                        <a:spcAft>
                          <a:spcPts val="0"/>
                        </a:spcAft>
                      </a:pPr>
                      <a:r>
                        <a:rPr lang="en-US" sz="2000" b="1">
                          <a:solidFill>
                            <a:schemeClr val="bg1">
                              <a:lumMod val="75000"/>
                            </a:schemeClr>
                          </a:solidFill>
                          <a:effectLst/>
                        </a:rPr>
                        <a:t>2 and 3</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Aspirations and Concerns</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bg1">
                              <a:lumMod val="75000"/>
                            </a:schemeClr>
                          </a:solidFill>
                          <a:effectLst/>
                        </a:rPr>
                        <a:t>Individual academic, career…</a:t>
                      </a:r>
                    </a:p>
                    <a:p>
                      <a:pPr marL="0" marR="0" algn="just">
                        <a:lnSpc>
                          <a:spcPct val="107000"/>
                        </a:lnSpc>
                        <a:spcBef>
                          <a:spcPts val="0"/>
                        </a:spcBef>
                        <a:spcAft>
                          <a:spcPts val="0"/>
                        </a:spcAft>
                      </a:pPr>
                      <a:r>
                        <a:rPr lang="en-US" sz="2000" b="1">
                          <a:solidFill>
                            <a:schemeClr val="bg1">
                              <a:lumMod val="75000"/>
                            </a:schemeClr>
                          </a:solidFill>
                          <a:effectLst/>
                        </a:rPr>
                        <a:t>Expectations of family, peers, society, nation…</a:t>
                      </a:r>
                    </a:p>
                    <a:p>
                      <a:pPr marL="0" marR="0" algn="just">
                        <a:lnSpc>
                          <a:spcPct val="107000"/>
                        </a:lnSpc>
                        <a:spcBef>
                          <a:spcPts val="0"/>
                        </a:spcBef>
                        <a:spcAft>
                          <a:spcPts val="0"/>
                        </a:spcAft>
                      </a:pPr>
                      <a:r>
                        <a:rPr lang="en-US" sz="2000" b="1">
                          <a:solidFill>
                            <a:schemeClr val="bg1">
                              <a:lumMod val="75000"/>
                            </a:schemeClr>
                          </a:solidFill>
                          <a:effectLst/>
                        </a:rPr>
                        <a:t>Fixing one’s goals</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Basic human aspirations and their fulfilment</a:t>
                      </a:r>
                    </a:p>
                    <a:p>
                      <a:pPr marL="0" marR="0" algn="just">
                        <a:lnSpc>
                          <a:spcPct val="107000"/>
                        </a:lnSpc>
                        <a:spcBef>
                          <a:spcPts val="0"/>
                        </a:spcBef>
                        <a:spcAft>
                          <a:spcPts val="0"/>
                        </a:spcAft>
                      </a:pPr>
                      <a:r>
                        <a:rPr lang="en-US" sz="2000" b="1" dirty="0">
                          <a:solidFill>
                            <a:schemeClr val="bg1">
                              <a:lumMod val="75000"/>
                            </a:schemeClr>
                          </a:solidFill>
                          <a:effectLst/>
                        </a:rPr>
                        <a:t>Need for a holistic, humane world-vision, Self-exploration</a:t>
                      </a:r>
                    </a:p>
                  </a:txBody>
                  <a:tcPr marL="59407" marR="59407" marT="0" marB="0"/>
                </a:tc>
                <a:extLst>
                  <a:ext uri="{0D108BD9-81ED-4DB2-BD59-A6C34878D82A}">
                    <a16:rowId xmlns:a16="http://schemas.microsoft.com/office/drawing/2014/main" val="10002"/>
                  </a:ext>
                </a:extLst>
              </a:tr>
              <a:tr h="1758093">
                <a:tc>
                  <a:txBody>
                    <a:bodyPr/>
                    <a:lstStyle/>
                    <a:p>
                      <a:pPr marL="0" marR="0" algn="just">
                        <a:lnSpc>
                          <a:spcPct val="107000"/>
                        </a:lnSpc>
                        <a:spcBef>
                          <a:spcPts val="0"/>
                        </a:spcBef>
                        <a:spcAft>
                          <a:spcPts val="0"/>
                        </a:spcAft>
                      </a:pPr>
                      <a:r>
                        <a:rPr lang="en-US" sz="2000" b="1">
                          <a:solidFill>
                            <a:schemeClr val="tx1"/>
                          </a:solidFill>
                          <a:effectLst/>
                        </a:rPr>
                        <a:t>4 and 5</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Self-Management</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Self-confidence, peer pressure, time management, anger, stress…</a:t>
                      </a:r>
                    </a:p>
                    <a:p>
                      <a:pPr marL="0" marR="0" algn="just">
                        <a:lnSpc>
                          <a:spcPct val="107000"/>
                        </a:lnSpc>
                        <a:spcBef>
                          <a:spcPts val="0"/>
                        </a:spcBef>
                        <a:spcAft>
                          <a:spcPts val="0"/>
                        </a:spcAft>
                      </a:pPr>
                      <a:r>
                        <a:rPr lang="en-US" sz="2000" b="1" dirty="0">
                          <a:solidFill>
                            <a:schemeClr val="tx1"/>
                          </a:solidFill>
                          <a:effectLst/>
                        </a:rPr>
                        <a:t>Personality development, self-improvement…</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Happiness</a:t>
                      </a:r>
                    </a:p>
                    <a:p>
                      <a:pPr marL="0" marR="0" algn="just">
                        <a:lnSpc>
                          <a:spcPct val="107000"/>
                        </a:lnSpc>
                        <a:spcBef>
                          <a:spcPts val="0"/>
                        </a:spcBef>
                        <a:spcAft>
                          <a:spcPts val="0"/>
                        </a:spcAft>
                      </a:pPr>
                      <a:r>
                        <a:rPr lang="en-US" sz="2000" b="1" dirty="0">
                          <a:solidFill>
                            <a:schemeClr val="tx1"/>
                          </a:solidFill>
                          <a:effectLst/>
                        </a:rPr>
                        <a:t>Harmony in the human being</a:t>
                      </a:r>
                    </a:p>
                    <a:p>
                      <a:pPr marL="0" marR="0" algn="just">
                        <a:lnSpc>
                          <a:spcPct val="107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Mangal"/>
                        </a:rPr>
                        <a:t>Harmony in the Family</a:t>
                      </a:r>
                    </a:p>
                  </a:txBody>
                  <a:tcPr marL="59407" marR="59407" marT="0" marB="0"/>
                </a:tc>
                <a:extLst>
                  <a:ext uri="{0D108BD9-81ED-4DB2-BD59-A6C34878D82A}">
                    <a16:rowId xmlns:a16="http://schemas.microsoft.com/office/drawing/2014/main" val="10003"/>
                  </a:ext>
                </a:extLst>
              </a:tr>
              <a:tr h="1478184">
                <a:tc>
                  <a:txBody>
                    <a:bodyPr/>
                    <a:lstStyle/>
                    <a:p>
                      <a:pPr marL="0" marR="0" algn="just">
                        <a:lnSpc>
                          <a:spcPct val="107000"/>
                        </a:lnSpc>
                        <a:spcBef>
                          <a:spcPts val="0"/>
                        </a:spcBef>
                        <a:spcAft>
                          <a:spcPts val="0"/>
                        </a:spcAft>
                      </a:pPr>
                      <a:r>
                        <a:rPr lang="en-US" sz="2000">
                          <a:solidFill>
                            <a:schemeClr val="bg1">
                              <a:lumMod val="65000"/>
                            </a:schemeClr>
                          </a:solidFill>
                          <a:effectLst/>
                        </a:rPr>
                        <a:t>6 and 7</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Health</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Health issues, healthy diet, healthy lifestyle</a:t>
                      </a:r>
                    </a:p>
                    <a:p>
                      <a:pPr marL="0" marR="0" algn="just">
                        <a:lnSpc>
                          <a:spcPct val="107000"/>
                        </a:lnSpc>
                        <a:spcBef>
                          <a:spcPts val="0"/>
                        </a:spcBef>
                        <a:spcAft>
                          <a:spcPts val="0"/>
                        </a:spcAft>
                      </a:pPr>
                      <a:r>
                        <a:rPr lang="en-US" sz="2000" dirty="0">
                          <a:solidFill>
                            <a:schemeClr val="bg1">
                              <a:lumMod val="65000"/>
                            </a:schemeClr>
                          </a:solidFill>
                          <a:effectLst/>
                        </a:rPr>
                        <a:t>Hostel life</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rPr>
                        <a:t>Harmony of the Self and Body</a:t>
                      </a:r>
                    </a:p>
                    <a:p>
                      <a:pPr marL="0" marR="0" algn="just">
                        <a:lnSpc>
                          <a:spcPct val="107000"/>
                        </a:lnSpc>
                        <a:spcBef>
                          <a:spcPts val="0"/>
                        </a:spcBef>
                        <a:spcAft>
                          <a:spcPts val="0"/>
                        </a:spcAft>
                      </a:pPr>
                      <a:r>
                        <a:rPr lang="en-US" sz="2000" dirty="0">
                          <a:solidFill>
                            <a:schemeClr val="bg1">
                              <a:lumMod val="65000"/>
                            </a:schemeClr>
                          </a:solidFill>
                          <a:effectLst/>
                        </a:rPr>
                        <a:t>Mental and physical health</a:t>
                      </a:r>
                      <a:endParaRPr lang="en-US" sz="2000" dirty="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95327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0">
            <a:extLst>
              <a:ext uri="{FF2B5EF4-FFF2-40B4-BE49-F238E27FC236}">
                <a16:creationId xmlns:a16="http://schemas.microsoft.com/office/drawing/2014/main" id="{6D24EE05-13E8-419A-B12A-AEBC6D83D8E6}"/>
              </a:ext>
            </a:extLst>
          </p:cNvPr>
          <p:cNvSpPr>
            <a:spLocks noGrp="1"/>
          </p:cNvSpPr>
          <p:nvPr>
            <p:ph type="ctrTitle"/>
          </p:nvPr>
        </p:nvSpPr>
        <p:spPr bwMode="auto">
          <a:xfrm>
            <a:off x="1830582" y="0"/>
            <a:ext cx="8607021"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pPr marL="457109" indent="-457109" algn="ctr"/>
            <a:r>
              <a:rPr lang="en-GB" altLang="en-US" sz="3599">
                <a:latin typeface="Arial" panose="020B0604020202020204" pitchFamily="34" charset="0"/>
                <a:cs typeface="Arial" panose="020B0604020202020204" pitchFamily="34" charset="0"/>
              </a:rPr>
              <a:t>   UHV-I</a:t>
            </a: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Session 6</a:t>
            </a: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Understanding Health</a:t>
            </a:r>
            <a:br>
              <a:rPr lang="en-GB" altLang="en-US" sz="3599">
                <a:latin typeface="Arial" panose="020B0604020202020204" pitchFamily="34" charset="0"/>
                <a:cs typeface="Arial" panose="020B0604020202020204" pitchFamily="34" charset="0"/>
              </a:rPr>
            </a:br>
            <a:r>
              <a:rPr lang="en-GB" altLang="en-US" sz="2200">
                <a:latin typeface="Arial" panose="020B0604020202020204" pitchFamily="34" charset="0"/>
                <a:cs typeface="Arial" panose="020B0604020202020204" pitchFamily="34" charset="0"/>
              </a:rPr>
              <a:t>(Part 1 of 2)</a:t>
            </a: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endParaRPr lang="en-GB" altLang="en-US" sz="2200">
              <a:latin typeface="Arial" panose="020B0604020202020204" pitchFamily="34" charset="0"/>
              <a:cs typeface="Arial" panose="020B0604020202020204" pitchFamily="34" charset="0"/>
            </a:endParaRPr>
          </a:p>
        </p:txBody>
      </p:sp>
      <p:sp>
        <p:nvSpPr>
          <p:cNvPr id="60419" name="Rectangle 2">
            <a:extLst>
              <a:ext uri="{FF2B5EF4-FFF2-40B4-BE49-F238E27FC236}">
                <a16:creationId xmlns:a16="http://schemas.microsoft.com/office/drawing/2014/main" id="{26CE4676-81AF-42BA-AB6E-7380FE7A594F}"/>
              </a:ext>
            </a:extLst>
          </p:cNvPr>
          <p:cNvSpPr>
            <a:spLocks noChangeArrowheads="1"/>
          </p:cNvSpPr>
          <p:nvPr/>
        </p:nvSpPr>
        <p:spPr bwMode="auto">
          <a:xfrm>
            <a:off x="1563943" y="5369271"/>
            <a:ext cx="9064115" cy="148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1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ext Placeholder 2">
            <a:extLst>
              <a:ext uri="{FF2B5EF4-FFF2-40B4-BE49-F238E27FC236}">
                <a16:creationId xmlns:a16="http://schemas.microsoft.com/office/drawing/2014/main" id="{6144CFE7-38D7-4315-A37A-046746962CDE}"/>
              </a:ext>
            </a:extLst>
          </p:cNvPr>
          <p:cNvSpPr>
            <a:spLocks noGrp="1" noChangeArrowheads="1"/>
          </p:cNvSpPr>
          <p:nvPr>
            <p:ph sz="half" idx="1"/>
          </p:nvPr>
        </p:nvSpPr>
        <p:spPr bwMode="auto">
          <a:xfrm>
            <a:off x="2204" y="609459"/>
            <a:ext cx="6005710"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marL="0" indent="0" eaLnBrk="1" hangingPunct="1">
              <a:buNone/>
            </a:pPr>
            <a:r>
              <a:rPr lang="en-US" altLang="en-US"/>
              <a:t>To be happy</a:t>
            </a:r>
          </a:p>
          <a:p>
            <a:pPr marL="0" indent="0" eaLnBrk="1" fontAlgn="t" hangingPunct="1">
              <a:buNone/>
            </a:pPr>
            <a:r>
              <a:rPr lang="en-IN" altLang="en-US" b="1"/>
              <a:t>To be healthy</a:t>
            </a:r>
            <a:endParaRPr lang="en-US" altLang="en-US" b="1"/>
          </a:p>
          <a:p>
            <a:pPr marL="0" indent="0" eaLnBrk="1" fontAlgn="t" hangingPunct="1">
              <a:buNone/>
            </a:pPr>
            <a:r>
              <a:rPr lang="en-IN" altLang="en-US"/>
              <a:t>Knowledge – quest for knowledge</a:t>
            </a:r>
            <a:endParaRPr lang="en-US" altLang="en-US"/>
          </a:p>
          <a:p>
            <a:pPr marL="0" indent="0">
              <a:buNone/>
            </a:pPr>
            <a:r>
              <a:rPr lang="en-IN" altLang="en-US"/>
              <a:t>Ability to decide properly on my own, independently</a:t>
            </a:r>
          </a:p>
          <a:p>
            <a:pPr marL="0" indent="0">
              <a:buNone/>
            </a:pPr>
            <a:r>
              <a:rPr lang="en-IN" altLang="en-US"/>
              <a:t>Purification of the mind</a:t>
            </a:r>
          </a:p>
          <a:p>
            <a:pPr marL="0" indent="0">
              <a:buNone/>
            </a:pPr>
            <a:r>
              <a:rPr lang="en-IN" altLang="en-US"/>
              <a:t>Controlling the mind</a:t>
            </a:r>
          </a:p>
          <a:p>
            <a:pPr marL="0" indent="0">
              <a:buNone/>
            </a:pPr>
            <a:r>
              <a:rPr lang="en-IN" altLang="en-US"/>
              <a:t>Self confidence</a:t>
            </a:r>
          </a:p>
        </p:txBody>
      </p:sp>
      <p:sp>
        <p:nvSpPr>
          <p:cNvPr id="62467" name="Content Placeholder 3">
            <a:extLst>
              <a:ext uri="{FF2B5EF4-FFF2-40B4-BE49-F238E27FC236}">
                <a16:creationId xmlns:a16="http://schemas.microsoft.com/office/drawing/2014/main" id="{DF845528-C3CE-4415-A473-311A0C3B39E8}"/>
              </a:ext>
            </a:extLst>
          </p:cNvPr>
          <p:cNvSpPr>
            <a:spLocks noGrp="1" noChangeArrowheads="1"/>
          </p:cNvSpPr>
          <p:nvPr>
            <p:ph sz="half" idx="2"/>
          </p:nvPr>
        </p:nvSpPr>
        <p:spPr bwMode="auto">
          <a:xfrm>
            <a:off x="6180913" y="609459"/>
            <a:ext cx="4485237"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marL="0" indent="0">
              <a:buNone/>
            </a:pPr>
            <a:r>
              <a:rPr lang="en-IN" altLang="en-US" sz="2000">
                <a:solidFill>
                  <a:srgbClr val="FF0000"/>
                </a:solidFill>
              </a:rPr>
              <a:t>Coming out of stress</a:t>
            </a:r>
          </a:p>
          <a:p>
            <a:pPr marL="0" indent="0">
              <a:buNone/>
            </a:pPr>
            <a:r>
              <a:rPr lang="en-IN" altLang="en-US" sz="2000">
                <a:solidFill>
                  <a:srgbClr val="FF0000"/>
                </a:solidFill>
              </a:rPr>
              <a:t>Managing pressure of academics</a:t>
            </a:r>
          </a:p>
          <a:p>
            <a:pPr marL="0" indent="0">
              <a:buNone/>
            </a:pPr>
            <a:r>
              <a:rPr lang="en-IN" altLang="en-US" sz="2000">
                <a:solidFill>
                  <a:srgbClr val="FF0000"/>
                </a:solidFill>
              </a:rPr>
              <a:t>Time management</a:t>
            </a:r>
          </a:p>
          <a:p>
            <a:pPr marL="0" indent="0">
              <a:buNone/>
            </a:pPr>
            <a:r>
              <a:rPr lang="en-IN" altLang="en-US" sz="2000" b="1">
                <a:solidFill>
                  <a:srgbClr val="FF0000"/>
                </a:solidFill>
              </a:rPr>
              <a:t>Loss of time due to illness</a:t>
            </a:r>
          </a:p>
          <a:p>
            <a:pPr marL="0" indent="0">
              <a:buNone/>
            </a:pPr>
            <a:r>
              <a:rPr lang="en-IN" altLang="en-US" sz="2000">
                <a:solidFill>
                  <a:srgbClr val="FF0000"/>
                </a:solidFill>
              </a:rPr>
              <a:t>Entertainment</a:t>
            </a:r>
          </a:p>
          <a:p>
            <a:pPr marL="0" indent="0">
              <a:buNone/>
            </a:pPr>
            <a:r>
              <a:rPr lang="en-IN" altLang="en-US" sz="2000">
                <a:solidFill>
                  <a:srgbClr val="FF0000"/>
                </a:solidFill>
              </a:rPr>
              <a:t>Domination of one gender by the other</a:t>
            </a:r>
          </a:p>
          <a:p>
            <a:pPr marL="0" indent="0">
              <a:buNone/>
            </a:pPr>
            <a:r>
              <a:rPr lang="en-IN" altLang="en-US" sz="2000">
                <a:solidFill>
                  <a:srgbClr val="FF0000"/>
                </a:solidFill>
              </a:rPr>
              <a:t>Pressure of placement</a:t>
            </a:r>
          </a:p>
          <a:p>
            <a:pPr marL="0" indent="0">
              <a:buNone/>
            </a:pPr>
            <a:r>
              <a:rPr lang="en-IN" altLang="en-US" sz="2000">
                <a:solidFill>
                  <a:srgbClr val="FF0000"/>
                </a:solidFill>
              </a:rPr>
              <a:t>Overcoming –ve thinking</a:t>
            </a:r>
          </a:p>
          <a:p>
            <a:pPr marL="0" indent="0">
              <a:buNone/>
            </a:pPr>
            <a:r>
              <a:rPr lang="en-IN" altLang="en-US" sz="2000">
                <a:solidFill>
                  <a:srgbClr val="FF0000"/>
                </a:solidFill>
              </a:rPr>
              <a:t>Attending classes</a:t>
            </a:r>
          </a:p>
          <a:p>
            <a:pPr marL="0" indent="0">
              <a:buNone/>
            </a:pPr>
            <a:r>
              <a:rPr lang="en-IN" altLang="en-US" sz="2000">
                <a:solidFill>
                  <a:srgbClr val="FF0000"/>
                </a:solidFill>
              </a:rPr>
              <a:t>Peer pressure</a:t>
            </a:r>
          </a:p>
          <a:p>
            <a:pPr marL="0" indent="0">
              <a:buNone/>
            </a:pPr>
            <a:r>
              <a:rPr lang="en-IN" altLang="en-US" sz="2000">
                <a:solidFill>
                  <a:srgbClr val="FF0000"/>
                </a:solidFill>
              </a:rPr>
              <a:t>Temptations</a:t>
            </a:r>
          </a:p>
          <a:p>
            <a:pPr marL="0" indent="0">
              <a:buNone/>
            </a:pPr>
            <a:r>
              <a:rPr lang="en-IN" altLang="en-US" sz="2000">
                <a:solidFill>
                  <a:srgbClr val="FF0000"/>
                </a:solidFill>
              </a:rPr>
              <a:t>Anger</a:t>
            </a:r>
          </a:p>
          <a:p>
            <a:pPr marL="0" indent="0">
              <a:buNone/>
            </a:pPr>
            <a:r>
              <a:rPr lang="en-IN" altLang="en-US" sz="2000">
                <a:solidFill>
                  <a:srgbClr val="FF0000"/>
                </a:solidFill>
              </a:rPr>
              <a:t>Depression</a:t>
            </a:r>
          </a:p>
          <a:p>
            <a:pPr marL="0" indent="0">
              <a:buNone/>
            </a:pPr>
            <a:r>
              <a:rPr lang="en-IN" altLang="en-US" sz="2000">
                <a:solidFill>
                  <a:srgbClr val="FF0000"/>
                </a:solidFill>
              </a:rPr>
              <a:t>Suicidal thoughts</a:t>
            </a:r>
          </a:p>
          <a:p>
            <a:pPr marL="0" indent="0">
              <a:buNone/>
            </a:pPr>
            <a:endParaRPr lang="en-IN" altLang="en-US" sz="2000">
              <a:solidFill>
                <a:srgbClr val="FF0000"/>
              </a:solidFill>
            </a:endParaRPr>
          </a:p>
        </p:txBody>
      </p:sp>
      <p:sp>
        <p:nvSpPr>
          <p:cNvPr id="62468" name="Title 1">
            <a:extLst>
              <a:ext uri="{FF2B5EF4-FFF2-40B4-BE49-F238E27FC236}">
                <a16:creationId xmlns:a16="http://schemas.microsoft.com/office/drawing/2014/main" id="{64F74509-D4BC-427E-A202-E2DF6F286464}"/>
              </a:ext>
            </a:extLst>
          </p:cNvPr>
          <p:cNvSpPr>
            <a:spLocks noGrp="1" noChangeArrowheads="1"/>
          </p:cNvSpPr>
          <p:nvPr>
            <p:ph type="title"/>
          </p:nvPr>
        </p:nvSpPr>
        <p:spPr bwMode="auto">
          <a:xfrm>
            <a:off x="2205" y="76182"/>
            <a:ext cx="9140297"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Aspirations and Concerns at the Individual Level</a:t>
            </a:r>
            <a:endParaRPr lang="en-US" alt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3">
            <a:extLst>
              <a:ext uri="{FF2B5EF4-FFF2-40B4-BE49-F238E27FC236}">
                <a16:creationId xmlns:a16="http://schemas.microsoft.com/office/drawing/2014/main" id="{2C17FDA6-C021-4087-84BA-57F4E11F67E9}"/>
              </a:ext>
            </a:extLst>
          </p:cNvPr>
          <p:cNvSpPr>
            <a:spLocks noGrp="1" noChangeArrowheads="1"/>
          </p:cNvSpPr>
          <p:nvPr>
            <p:ph sz="half" idx="1"/>
          </p:nvPr>
        </p:nvSpPr>
        <p:spPr bwMode="auto">
          <a:xfrm>
            <a:off x="2204" y="609459"/>
            <a:ext cx="6005710"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b="1"/>
              <a:t>To be healthy</a:t>
            </a:r>
          </a:p>
          <a:p>
            <a:endParaRPr lang="en-US" altLang="en-US" b="1"/>
          </a:p>
          <a:p>
            <a:r>
              <a:rPr lang="en-US" altLang="en-US"/>
              <a:t>Want to eat tasty but healthy food</a:t>
            </a:r>
          </a:p>
          <a:p>
            <a:r>
              <a:rPr lang="en-US" altLang="en-US"/>
              <a:t>Want a healthy, peaceful environment</a:t>
            </a:r>
          </a:p>
        </p:txBody>
      </p:sp>
      <p:sp>
        <p:nvSpPr>
          <p:cNvPr id="63491" name="Content Placeholder 4">
            <a:extLst>
              <a:ext uri="{FF2B5EF4-FFF2-40B4-BE49-F238E27FC236}">
                <a16:creationId xmlns:a16="http://schemas.microsoft.com/office/drawing/2014/main" id="{71FF2C27-7DB7-46F8-ABE1-896206C677C2}"/>
              </a:ext>
            </a:extLst>
          </p:cNvPr>
          <p:cNvSpPr>
            <a:spLocks noGrp="1" noChangeArrowheads="1"/>
          </p:cNvSpPr>
          <p:nvPr>
            <p:ph sz="half" idx="2"/>
          </p:nvPr>
        </p:nvSpPr>
        <p:spPr bwMode="auto">
          <a:xfrm>
            <a:off x="6180913" y="609459"/>
            <a:ext cx="4485237"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Infections (environment)</a:t>
            </a:r>
          </a:p>
          <a:p>
            <a:r>
              <a:rPr lang="en-US" altLang="en-US"/>
              <a:t>Non-communicable disorders like obesity</a:t>
            </a:r>
          </a:p>
          <a:p>
            <a:endParaRPr lang="en-US" altLang="en-US"/>
          </a:p>
          <a:p>
            <a:r>
              <a:rPr lang="en-US" altLang="en-US"/>
              <a:t>Tension, depression</a:t>
            </a:r>
          </a:p>
          <a:p>
            <a:r>
              <a:rPr lang="en-US" altLang="en-US"/>
              <a:t>Inefficient use of time</a:t>
            </a:r>
          </a:p>
          <a:p>
            <a:endParaRPr lang="en-US" altLang="en-US"/>
          </a:p>
          <a:p>
            <a:r>
              <a:rPr lang="en-US" altLang="en-US" b="1"/>
              <a:t>Time loss due to illnesses</a:t>
            </a:r>
          </a:p>
        </p:txBody>
      </p:sp>
      <p:sp>
        <p:nvSpPr>
          <p:cNvPr id="63492" name="Title 2">
            <a:extLst>
              <a:ext uri="{FF2B5EF4-FFF2-40B4-BE49-F238E27FC236}">
                <a16:creationId xmlns:a16="http://schemas.microsoft.com/office/drawing/2014/main" id="{FB3F1F55-3D69-4243-BF7A-06B61323AFD7}"/>
              </a:ext>
            </a:extLst>
          </p:cNvPr>
          <p:cNvSpPr>
            <a:spLocks noGrp="1" noChangeArrowheads="1"/>
          </p:cNvSpPr>
          <p:nvPr>
            <p:ph type="title"/>
          </p:nvPr>
        </p:nvSpPr>
        <p:spPr bwMode="auto">
          <a:xfrm>
            <a:off x="2205" y="76182"/>
            <a:ext cx="9140297"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dirty="0"/>
              <a:t>Aspirations						Concerns</a:t>
            </a:r>
            <a:endParaRPr lang="en-US" altLang="en-US" dirty="0"/>
          </a:p>
        </p:txBody>
      </p:sp>
      <p:sp>
        <p:nvSpPr>
          <p:cNvPr id="63493" name="Rectangle 5">
            <a:extLst>
              <a:ext uri="{FF2B5EF4-FFF2-40B4-BE49-F238E27FC236}">
                <a16:creationId xmlns:a16="http://schemas.microsoft.com/office/drawing/2014/main" id="{7A749936-78BA-4D8D-AF48-B08BFE4B5EF9}"/>
              </a:ext>
            </a:extLst>
          </p:cNvPr>
          <p:cNvSpPr>
            <a:spLocks noChangeArrowheads="1"/>
          </p:cNvSpPr>
          <p:nvPr/>
        </p:nvSpPr>
        <p:spPr bwMode="auto">
          <a:xfrm>
            <a:off x="1976598" y="5639083"/>
            <a:ext cx="8232457" cy="76975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None/>
            </a:pPr>
            <a:r>
              <a:rPr lang="en-IN" altLang="en-US" sz="2200">
                <a:solidFill>
                  <a:schemeClr val="bg1"/>
                </a:solidFill>
              </a:rPr>
              <a:t>Let us explore how understanding human being can help us in:</a:t>
            </a:r>
          </a:p>
          <a:p>
            <a:pPr>
              <a:buFont typeface="Arial" panose="020B0604020202020204" pitchFamily="34" charset="0"/>
              <a:buNone/>
            </a:pPr>
            <a:r>
              <a:rPr lang="en-IN" altLang="en-US" sz="2200">
                <a:solidFill>
                  <a:schemeClr val="bg1"/>
                </a:solidFill>
              </a:rPr>
              <a:t>realising our aspirations and also resolving the issues holistically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FC9399F-E076-4C27-A6F0-362553DBB1D0}"/>
              </a:ext>
            </a:extLst>
          </p:cNvPr>
          <p:cNvGraphicFramePr>
            <a:graphicFrameLocks noGrp="1"/>
          </p:cNvGraphicFramePr>
          <p:nvPr/>
        </p:nvGraphicFramePr>
        <p:xfrm>
          <a:off x="1525852" y="0"/>
          <a:ext cx="9140297" cy="4339221"/>
        </p:xfrm>
        <a:graphic>
          <a:graphicData uri="http://schemas.openxmlformats.org/drawingml/2006/table">
            <a:tbl>
              <a:tblPr/>
              <a:tblGrid>
                <a:gridCol w="1938771">
                  <a:extLst>
                    <a:ext uri="{9D8B030D-6E8A-4147-A177-3AD203B41FA5}">
                      <a16:colId xmlns:a16="http://schemas.microsoft.com/office/drawing/2014/main" val="20000"/>
                    </a:ext>
                  </a:extLst>
                </a:gridCol>
                <a:gridCol w="3550590">
                  <a:extLst>
                    <a:ext uri="{9D8B030D-6E8A-4147-A177-3AD203B41FA5}">
                      <a16:colId xmlns:a16="http://schemas.microsoft.com/office/drawing/2014/main" val="20001"/>
                    </a:ext>
                  </a:extLst>
                </a:gridCol>
                <a:gridCol w="3650936">
                  <a:extLst>
                    <a:ext uri="{9D8B030D-6E8A-4147-A177-3AD203B41FA5}">
                      <a16:colId xmlns:a16="http://schemas.microsoft.com/office/drawing/2014/main" val="20002"/>
                    </a:ext>
                  </a:extLst>
                </a:gridCol>
              </a:tblGrid>
              <a:tr h="768571">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73" marR="56773"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73" marR="56773"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73" marR="56773"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289">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73" marR="56773"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73" marR="56773"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73" marR="56773"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289">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73" marR="56773"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73" marR="56773"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73" marR="56773"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2"/>
                  </a:ext>
                </a:extLst>
              </a:tr>
              <a:tr h="204154">
                <a:tc>
                  <a:txBody>
                    <a:bodyPr/>
                    <a:lstStyle/>
                    <a:p>
                      <a:pPr marL="0" marR="0" algn="l">
                        <a:spcBef>
                          <a:spcPts val="0"/>
                        </a:spcBef>
                        <a:spcAft>
                          <a:spcPts val="0"/>
                        </a:spcAft>
                      </a:pPr>
                      <a:endParaRPr lang="en-US" sz="1100" b="1" dirty="0">
                        <a:latin typeface="Arial"/>
                        <a:ea typeface="Times New Roman"/>
                        <a:cs typeface="Times New Roman"/>
                      </a:endParaRPr>
                    </a:p>
                  </a:txBody>
                  <a:tcPr marL="56773" marR="56773" marT="0" marB="0">
                    <a:lnL>
                      <a:noFill/>
                    </a:lnL>
                    <a:lnR>
                      <a:noFill/>
                    </a:lnR>
                    <a:lnT>
                      <a:noFill/>
                    </a:lnT>
                    <a:lnB w="12700" cap="flat" cmpd="sng" algn="ctr">
                      <a:no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73" marR="56773" marT="0" marB="0">
                    <a:lnL>
                      <a:noFill/>
                    </a:lnL>
                    <a:lnR>
                      <a:noFill/>
                    </a:lnR>
                    <a:lnT>
                      <a:noFill/>
                    </a:lnT>
                    <a:lnB w="12700" cap="flat" cmpd="sng" algn="ctr">
                      <a:no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73" marR="56773" marT="0" marB="0">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823072">
                <a:tc>
                  <a:txBody>
                    <a:bodyPr/>
                    <a:lstStyle/>
                    <a:p>
                      <a:endParaRPr lang="en-US" sz="1800" dirty="0"/>
                    </a:p>
                  </a:txBody>
                  <a:tcPr marL="91403" marR="91403" marT="45727" marB="45727">
                    <a:lnL>
                      <a:noFill/>
                    </a:lnL>
                    <a:lnR>
                      <a:noFill/>
                    </a:lnR>
                    <a:lnT>
                      <a:noFill/>
                    </a:lnT>
                    <a:lnB w="12700" cap="flat" cmpd="sng" algn="ctr">
                      <a:noFill/>
                      <a:prstDash val="solid"/>
                      <a:round/>
                      <a:headEnd type="none" w="med" len="med"/>
                      <a:tailEnd type="none" w="med" len="med"/>
                    </a:lnB>
                    <a:solidFill>
                      <a:srgbClr val="FFFFFF"/>
                    </a:solidFill>
                  </a:tcPr>
                </a:tc>
                <a:tc>
                  <a:txBody>
                    <a:bodyPr/>
                    <a:lstStyle/>
                    <a:p>
                      <a:pPr algn="r"/>
                      <a:endParaRPr lang="en-US" sz="800" b="1" dirty="0">
                        <a:solidFill>
                          <a:schemeClr val="bg1"/>
                        </a:solidFill>
                        <a:latin typeface="Arial" pitchFamily="34" charset="0"/>
                        <a:cs typeface="Arial" pitchFamily="34" charset="0"/>
                      </a:endParaRPr>
                    </a:p>
                    <a:p>
                      <a:pPr algn="r"/>
                      <a:r>
                        <a:rPr lang="en-US" sz="2000" b="1" dirty="0">
                          <a:solidFill>
                            <a:schemeClr val="bg1"/>
                          </a:solidFill>
                          <a:latin typeface="Arial" pitchFamily="34" charset="0"/>
                          <a:cs typeface="Arial" pitchFamily="34" charset="0"/>
                        </a:rPr>
                        <a:t>Feeling of Self-regulation</a:t>
                      </a:r>
                      <a:r>
                        <a:rPr lang="hi-IN" sz="2000" b="1" dirty="0">
                          <a:solidFill>
                            <a:schemeClr val="bg1"/>
                          </a:solidFill>
                          <a:latin typeface="Arial" pitchFamily="34" charset="0"/>
                          <a:cs typeface="Arial" pitchFamily="34" charset="0"/>
                        </a:rPr>
                        <a:t>(संयम)</a:t>
                      </a:r>
                      <a:endParaRPr lang="en-GB" sz="2000" b="1" dirty="0">
                        <a:solidFill>
                          <a:schemeClr val="bg1"/>
                        </a:solidFill>
                        <a:latin typeface="Arial" pitchFamily="34" charset="0"/>
                        <a:cs typeface="Arial" pitchFamily="34" charset="0"/>
                      </a:endParaRPr>
                    </a:p>
                  </a:txBody>
                  <a:tcPr marL="91403" marR="91403" marT="45727" marB="45727">
                    <a:lnL>
                      <a:noFill/>
                    </a:lnL>
                    <a:lnR>
                      <a:noFill/>
                    </a:lnR>
                    <a:lnT>
                      <a:noFill/>
                    </a:lnT>
                    <a:lnB w="12700" cap="flat" cmpd="sng" algn="ctr">
                      <a:noFill/>
                      <a:prstDash val="solid"/>
                      <a:round/>
                      <a:headEnd type="none" w="med" len="med"/>
                      <a:tailEnd type="none" w="med" len="med"/>
                    </a:lnB>
                    <a:solidFill>
                      <a:srgbClr val="800080"/>
                    </a:solidFill>
                  </a:tcPr>
                </a:tc>
                <a:tc>
                  <a:txBody>
                    <a:bodyPr/>
                    <a:lstStyle/>
                    <a:p>
                      <a:pPr algn="l"/>
                      <a:endParaRPr lang="en-US" sz="1100" b="1" dirty="0">
                        <a:solidFill>
                          <a:schemeClr val="tx1"/>
                        </a:solidFill>
                        <a:latin typeface="Arial" pitchFamily="34" charset="0"/>
                        <a:cs typeface="Arial" pitchFamily="34" charset="0"/>
                      </a:endParaRPr>
                    </a:p>
                    <a:p>
                      <a:pPr algn="l"/>
                      <a:r>
                        <a:rPr lang="en-US" sz="2000" b="1" dirty="0">
                          <a:solidFill>
                            <a:schemeClr val="tx1"/>
                          </a:solidFill>
                          <a:latin typeface="Arial" pitchFamily="34" charset="0"/>
                          <a:cs typeface="Arial" pitchFamily="34" charset="0"/>
                        </a:rPr>
                        <a:t>      Health</a:t>
                      </a:r>
                      <a:r>
                        <a:rPr lang="hi-IN" sz="2000" b="1" dirty="0">
                          <a:solidFill>
                            <a:schemeClr val="tx1"/>
                          </a:solidFill>
                          <a:latin typeface="Arial" pitchFamily="34" charset="0"/>
                          <a:cs typeface="Arial" pitchFamily="34" charset="0"/>
                        </a:rPr>
                        <a:t> (स्वास्थ्य)</a:t>
                      </a:r>
                      <a:endParaRPr lang="en-GB" sz="2000" b="1" dirty="0">
                        <a:solidFill>
                          <a:schemeClr val="tx1"/>
                        </a:solidFill>
                        <a:latin typeface="Arial" pitchFamily="34" charset="0"/>
                        <a:cs typeface="Arial" pitchFamily="34" charset="0"/>
                      </a:endParaRPr>
                    </a:p>
                  </a:txBody>
                  <a:tcPr marL="91403" marR="91403" marT="45727" marB="45727">
                    <a:lnL>
                      <a:noFill/>
                    </a:lnL>
                    <a:lnR>
                      <a:noFill/>
                    </a:lnR>
                    <a:lnT>
                      <a:noFill/>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1310846">
                <a:tc>
                  <a:txBody>
                    <a:bodyPr/>
                    <a:lstStyle/>
                    <a:p>
                      <a:endParaRPr lang="en-US" sz="1800" dirty="0"/>
                    </a:p>
                  </a:txBody>
                  <a:tcPr marL="91403" marR="91403" marT="45727" marB="45727">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algn="r"/>
                      <a:r>
                        <a:rPr lang="en-US" sz="2000" dirty="0">
                          <a:solidFill>
                            <a:schemeClr val="bg1"/>
                          </a:solidFill>
                          <a:latin typeface="Arial" pitchFamily="34" charset="0"/>
                          <a:cs typeface="Arial" pitchFamily="34" charset="0"/>
                        </a:rPr>
                        <a:t>Feeling of responsibility toward the body – for</a:t>
                      </a:r>
                      <a:r>
                        <a:rPr lang="en-US" sz="2000" baseline="0" dirty="0">
                          <a:solidFill>
                            <a:schemeClr val="bg1"/>
                          </a:solidFill>
                          <a:latin typeface="Arial" pitchFamily="34" charset="0"/>
                          <a:cs typeface="Arial" pitchFamily="34" charset="0"/>
                        </a:rPr>
                        <a:t> </a:t>
                      </a:r>
                    </a:p>
                    <a:p>
                      <a:pPr algn="r"/>
                      <a:r>
                        <a:rPr lang="en-US" sz="2000" baseline="0" dirty="0">
                          <a:solidFill>
                            <a:schemeClr val="bg1"/>
                          </a:solidFill>
                          <a:latin typeface="Arial" pitchFamily="34" charset="0"/>
                          <a:cs typeface="Arial" pitchFamily="34" charset="0"/>
                        </a:rPr>
                        <a:t>Nurturing, Protection and Right Utilization of the Body</a:t>
                      </a:r>
                      <a:endParaRPr lang="en-GB" sz="2000" dirty="0">
                        <a:solidFill>
                          <a:schemeClr val="bg1"/>
                        </a:solidFill>
                        <a:latin typeface="Arial" pitchFamily="34" charset="0"/>
                        <a:cs typeface="Arial" pitchFamily="34" charset="0"/>
                      </a:endParaRPr>
                    </a:p>
                  </a:txBody>
                  <a:tcPr marL="91403" marR="91403" marT="45727" marB="45727">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457200" indent="-457200" algn="l">
                        <a:buFont typeface="+mj-lt"/>
                        <a:buAutoNum type="arabicPeriod"/>
                      </a:pPr>
                      <a:r>
                        <a:rPr lang="en-US" sz="2000" dirty="0">
                          <a:solidFill>
                            <a:schemeClr val="tx1"/>
                          </a:solidFill>
                          <a:latin typeface="Arial" pitchFamily="34" charset="0"/>
                          <a:cs typeface="Arial" pitchFamily="34" charset="0"/>
                        </a:rPr>
                        <a:t>The Body acts according to the Self</a:t>
                      </a:r>
                    </a:p>
                    <a:p>
                      <a:pPr marL="457200" indent="-457200" algn="l">
                        <a:buFont typeface="+mj-lt"/>
                        <a:buAutoNum type="arabicPeriod"/>
                      </a:pPr>
                      <a:r>
                        <a:rPr lang="en-US" sz="2000" dirty="0">
                          <a:solidFill>
                            <a:schemeClr val="tx1"/>
                          </a:solidFill>
                          <a:latin typeface="Arial" pitchFamily="34" charset="0"/>
                          <a:cs typeface="Arial" pitchFamily="34" charset="0"/>
                        </a:rPr>
                        <a:t>Parts of the body are in    harmony (in order)</a:t>
                      </a:r>
                      <a:endParaRPr lang="en-GB" sz="2000" dirty="0">
                        <a:solidFill>
                          <a:schemeClr val="tx1"/>
                        </a:solidFill>
                        <a:latin typeface="Arial" pitchFamily="34" charset="0"/>
                        <a:cs typeface="Arial" pitchFamily="34" charset="0"/>
                      </a:endParaRPr>
                    </a:p>
                  </a:txBody>
                  <a:tcPr marL="91403" marR="91403" marT="45727" marB="45727">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64537" name="Rectangle 8">
            <a:extLst>
              <a:ext uri="{FF2B5EF4-FFF2-40B4-BE49-F238E27FC236}">
                <a16:creationId xmlns:a16="http://schemas.microsoft.com/office/drawing/2014/main" id="{B2D5EA49-814F-42A3-8577-4D8D7E5D07BE}"/>
              </a:ext>
            </a:extLst>
          </p:cNvPr>
          <p:cNvSpPr>
            <a:spLocks noChangeArrowheads="1"/>
          </p:cNvSpPr>
          <p:nvPr/>
        </p:nvSpPr>
        <p:spPr bwMode="auto">
          <a:xfrm>
            <a:off x="6020612" y="0"/>
            <a:ext cx="1826790" cy="83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799" b="1">
                <a:solidFill>
                  <a:srgbClr val="C00000"/>
                </a:solidFill>
                <a:latin typeface="Kruti Dev 010" pitchFamily="2" charset="0"/>
                <a:ea typeface="Batang" panose="02030600000101010101" pitchFamily="18" charset="-127"/>
                <a:cs typeface="KrutiDev040BoldItalic"/>
              </a:rPr>
              <a:t>lgvfLrRo</a:t>
            </a:r>
            <a:endParaRPr lang="en-US" altLang="en-US" sz="2799"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CCB3475D-309F-4F71-9BF3-73CA7862F0C9}"/>
              </a:ext>
            </a:extLst>
          </p:cNvPr>
          <p:cNvCxnSpPr/>
          <p:nvPr/>
        </p:nvCxnSpPr>
        <p:spPr>
          <a:xfrm>
            <a:off x="5639700" y="380911"/>
            <a:ext cx="2740979"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ight Arrow 15">
            <a:extLst>
              <a:ext uri="{FF2B5EF4-FFF2-40B4-BE49-F238E27FC236}">
                <a16:creationId xmlns:a16="http://schemas.microsoft.com/office/drawing/2014/main" id="{43505A0A-9001-43FB-AC72-657D8E0CDB70}"/>
              </a:ext>
            </a:extLst>
          </p:cNvPr>
          <p:cNvSpPr/>
          <p:nvPr/>
        </p:nvSpPr>
        <p:spPr bwMode="auto">
          <a:xfrm>
            <a:off x="7009396" y="2402919"/>
            <a:ext cx="304729" cy="304729"/>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1400" dirty="0">
              <a:solidFill>
                <a:prstClr val="black"/>
              </a:solidFill>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E02C9-0812-4A02-B772-304E5BC74BFD}"/>
              </a:ext>
            </a:extLst>
          </p:cNvPr>
          <p:cNvSpPr/>
          <p:nvPr/>
        </p:nvSpPr>
        <p:spPr bwMode="auto">
          <a:xfrm>
            <a:off x="2451151" y="685642"/>
            <a:ext cx="7453175" cy="204264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08E9D509-47A7-4C83-9434-3E29DE8616A8}"/>
              </a:ext>
            </a:extLst>
          </p:cNvPr>
          <p:cNvSpPr/>
          <p:nvPr/>
        </p:nvSpPr>
        <p:spPr bwMode="auto">
          <a:xfrm>
            <a:off x="6096794" y="4359854"/>
            <a:ext cx="2207702" cy="6697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76998430-DB5E-4076-BEF3-8C645D01BCD2}"/>
              </a:ext>
            </a:extLst>
          </p:cNvPr>
          <p:cNvSpPr/>
          <p:nvPr/>
        </p:nvSpPr>
        <p:spPr bwMode="auto">
          <a:xfrm>
            <a:off x="2440040" y="4359854"/>
            <a:ext cx="2209289" cy="66977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6565" name="Title 1">
            <a:extLst>
              <a:ext uri="{FF2B5EF4-FFF2-40B4-BE49-F238E27FC236}">
                <a16:creationId xmlns:a16="http://schemas.microsoft.com/office/drawing/2014/main" id="{4E5FFFEA-BADB-43B2-A4E5-DBC36D167A0A}"/>
              </a:ext>
            </a:extLst>
          </p:cNvPr>
          <p:cNvSpPr>
            <a:spLocks noGrp="1"/>
          </p:cNvSpPr>
          <p:nvPr>
            <p:ph type="title"/>
          </p:nvPr>
        </p:nvSpPr>
        <p:spPr bwMode="auto">
          <a:xfrm>
            <a:off x="2205" y="76182"/>
            <a:ext cx="9140297"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Program</a:t>
            </a:r>
            <a:endParaRPr lang="en-US" altLang="en-US"/>
          </a:p>
        </p:txBody>
      </p:sp>
      <p:sp>
        <p:nvSpPr>
          <p:cNvPr id="3" name="Rectangle 2">
            <a:extLst>
              <a:ext uri="{FF2B5EF4-FFF2-40B4-BE49-F238E27FC236}">
                <a16:creationId xmlns:a16="http://schemas.microsoft.com/office/drawing/2014/main" id="{12FD0303-13A7-46B1-A910-E66E9DECB21C}"/>
              </a:ext>
            </a:extLst>
          </p:cNvPr>
          <p:cNvSpPr/>
          <p:nvPr/>
        </p:nvSpPr>
        <p:spPr>
          <a:xfrm>
            <a:off x="5152450" y="699926"/>
            <a:ext cx="4710610" cy="747539"/>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41BA422E-99E1-4C4B-B07D-EA1FC3FB0C98}"/>
              </a:ext>
            </a:extLst>
          </p:cNvPr>
          <p:cNvSpPr/>
          <p:nvPr/>
        </p:nvSpPr>
        <p:spPr>
          <a:xfrm>
            <a:off x="2440040" y="928473"/>
            <a:ext cx="1828377" cy="977674"/>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34456B21-230C-4016-A70B-9CC59C0C67A3}"/>
              </a:ext>
            </a:extLst>
          </p:cNvPr>
          <p:cNvSpPr/>
          <p:nvPr/>
        </p:nvSpPr>
        <p:spPr>
          <a:xfrm>
            <a:off x="4279527" y="928473"/>
            <a:ext cx="869749" cy="533277"/>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66569" name="Text Placeholder 2">
            <a:extLst>
              <a:ext uri="{FF2B5EF4-FFF2-40B4-BE49-F238E27FC236}">
                <a16:creationId xmlns:a16="http://schemas.microsoft.com/office/drawing/2014/main" id="{5C8873DC-EA89-4FB7-9262-C5D6ED39A980}"/>
              </a:ext>
            </a:extLst>
          </p:cNvPr>
          <p:cNvSpPr>
            <a:spLocks noGrp="1" noChangeArrowheads="1"/>
          </p:cNvSpPr>
          <p:nvPr>
            <p:ph type="body" sz="quarter" idx="13"/>
          </p:nvPr>
        </p:nvSpPr>
        <p:spPr bwMode="auto">
          <a:xfrm>
            <a:off x="160203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685663" lvl="1" indent="-457109">
              <a:spcBef>
                <a:spcPct val="0"/>
              </a:spcBef>
              <a:buNone/>
            </a:pPr>
            <a:endParaRPr altLang="en-US" sz="2200"/>
          </a:p>
          <a:p>
            <a:pPr marL="685663" lvl="1" indent="-457109">
              <a:spcBef>
                <a:spcPct val="0"/>
              </a:spcBef>
              <a:buNone/>
            </a:pPr>
            <a:r>
              <a:rPr altLang="en-US" sz="2200" b="1"/>
              <a:t>		</a:t>
            </a:r>
            <a:r>
              <a:rPr altLang="en-US" sz="2200" b="1">
                <a:solidFill>
                  <a:srgbClr val="FFFF00"/>
                </a:solidFill>
              </a:rPr>
              <a:t>1    Intake	and	Daily Routine (Lifestyle)</a:t>
            </a:r>
          </a:p>
          <a:p>
            <a:pPr marL="685663" lvl="1" indent="-457109">
              <a:spcBef>
                <a:spcPct val="0"/>
              </a:spcBef>
              <a:buNone/>
            </a:pPr>
            <a:endParaRPr altLang="en-US" sz="1000" b="1">
              <a:solidFill>
                <a:srgbClr val="FFFF00"/>
              </a:solidFill>
            </a:endParaRPr>
          </a:p>
          <a:p>
            <a:pPr marL="685663" lvl="1" indent="-457109">
              <a:spcBef>
                <a:spcPct val="0"/>
              </a:spcBef>
              <a:buNone/>
            </a:pPr>
            <a:r>
              <a:rPr altLang="en-US" sz="2200" b="1">
                <a:solidFill>
                  <a:srgbClr val="FFFF00"/>
                </a:solidFill>
              </a:rPr>
              <a:t>		2    Labour </a:t>
            </a:r>
            <a:r>
              <a:rPr altLang="en-US" sz="2200"/>
              <a:t>	and	Exercise</a:t>
            </a:r>
          </a:p>
          <a:p>
            <a:pPr marL="685663" lvl="1" indent="-457109">
              <a:spcBef>
                <a:spcPct val="0"/>
              </a:spcBef>
              <a:buNone/>
            </a:pPr>
            <a:endParaRPr altLang="en-US" sz="1000"/>
          </a:p>
          <a:p>
            <a:pPr marL="685663" lvl="1" indent="-457109">
              <a:spcBef>
                <a:spcPct val="0"/>
              </a:spcBef>
              <a:buNone/>
            </a:pPr>
            <a:r>
              <a:rPr altLang="en-US" sz="2200"/>
              <a:t>		3    Postures for regulating </a:t>
            </a:r>
            <a:r>
              <a:rPr lang="en-ZW" altLang="en-US" sz="2200"/>
              <a:t>internal &amp; external body organs </a:t>
            </a:r>
            <a:r>
              <a:rPr altLang="en-US" sz="2200"/>
              <a:t>		     </a:t>
            </a:r>
            <a:r>
              <a:rPr lang="en-ZW" altLang="en-US" sz="2200"/>
              <a:t>          </a:t>
            </a:r>
          </a:p>
          <a:p>
            <a:pPr marL="685663" lvl="1" indent="-457109">
              <a:spcBef>
                <a:spcPct val="0"/>
              </a:spcBef>
              <a:buNone/>
            </a:pPr>
            <a:r>
              <a:rPr lang="en-ZW" altLang="en-US" sz="2200"/>
              <a:t>               and Regulated Breathing</a:t>
            </a:r>
          </a:p>
          <a:p>
            <a:pPr marL="685663" lvl="1" indent="-457109">
              <a:spcBef>
                <a:spcPct val="0"/>
              </a:spcBef>
              <a:buNone/>
            </a:pPr>
            <a:r>
              <a:rPr lang="en-ZW" altLang="en-US" sz="1000"/>
              <a:t>		        </a:t>
            </a:r>
            <a:endParaRPr altLang="en-US" sz="1000"/>
          </a:p>
          <a:p>
            <a:pPr marL="685663" lvl="1" indent="-457109">
              <a:spcBef>
                <a:spcPct val="0"/>
              </a:spcBef>
              <a:buNone/>
            </a:pPr>
            <a:endParaRPr altLang="en-US" sz="2200"/>
          </a:p>
          <a:p>
            <a:pPr marL="685663" lvl="1" indent="-457109">
              <a:spcBef>
                <a:spcPct val="0"/>
              </a:spcBef>
              <a:buNone/>
            </a:pPr>
            <a:endParaRPr altLang="en-US" sz="2200"/>
          </a:p>
          <a:p>
            <a:pPr marL="685663" lvl="1" indent="-457109">
              <a:spcBef>
                <a:spcPct val="0"/>
              </a:spcBef>
              <a:buNone/>
            </a:pPr>
            <a:endParaRPr altLang="en-US" sz="2200"/>
          </a:p>
          <a:p>
            <a:pPr marL="685663" lvl="1" indent="-457109">
              <a:spcBef>
                <a:spcPct val="0"/>
              </a:spcBef>
              <a:buNone/>
            </a:pPr>
            <a:endParaRPr altLang="en-US" sz="2200"/>
          </a:p>
          <a:p>
            <a:pPr marL="685663" lvl="1" indent="-457109">
              <a:spcBef>
                <a:spcPct val="0"/>
              </a:spcBef>
              <a:buNone/>
            </a:pPr>
            <a:endParaRPr altLang="en-US" sz="2200"/>
          </a:p>
          <a:p>
            <a:pPr marL="685663" lvl="1" indent="-457109">
              <a:spcBef>
                <a:spcPct val="0"/>
              </a:spcBef>
              <a:buNone/>
            </a:pPr>
            <a:r>
              <a:rPr altLang="en-US" sz="2200">
                <a:solidFill>
                  <a:schemeClr val="bg1"/>
                </a:solidFill>
              </a:rPr>
              <a:t>		4    Medicine</a:t>
            </a:r>
            <a:r>
              <a:rPr altLang="en-US" sz="2200"/>
              <a:t> 		and 	</a:t>
            </a:r>
            <a:r>
              <a:rPr altLang="en-US" sz="2200">
                <a:solidFill>
                  <a:schemeClr val="bg1"/>
                </a:solidFill>
              </a:rPr>
              <a:t>Treatment</a:t>
            </a:r>
          </a:p>
        </p:txBody>
      </p:sp>
      <p:sp>
        <p:nvSpPr>
          <p:cNvPr id="66570" name="TextBox 4">
            <a:extLst>
              <a:ext uri="{FF2B5EF4-FFF2-40B4-BE49-F238E27FC236}">
                <a16:creationId xmlns:a16="http://schemas.microsoft.com/office/drawing/2014/main" id="{54512E41-F33C-4F4E-8AD0-E613286E5886}"/>
              </a:ext>
            </a:extLst>
          </p:cNvPr>
          <p:cNvSpPr txBox="1">
            <a:spLocks noChangeArrowheads="1"/>
          </p:cNvSpPr>
          <p:nvPr/>
        </p:nvSpPr>
        <p:spPr bwMode="auto">
          <a:xfrm>
            <a:off x="2440041" y="533277"/>
            <a:ext cx="2785418" cy="3698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66571" name="TextBox 8">
            <a:extLst>
              <a:ext uri="{FF2B5EF4-FFF2-40B4-BE49-F238E27FC236}">
                <a16:creationId xmlns:a16="http://schemas.microsoft.com/office/drawing/2014/main" id="{18EA422F-A9E9-4360-A6B5-EF4513C7BCEB}"/>
              </a:ext>
            </a:extLst>
          </p:cNvPr>
          <p:cNvSpPr txBox="1">
            <a:spLocks noChangeArrowheads="1"/>
          </p:cNvSpPr>
          <p:nvPr/>
        </p:nvSpPr>
        <p:spPr bwMode="auto">
          <a:xfrm>
            <a:off x="2440040" y="2804463"/>
            <a:ext cx="2209289" cy="14792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(B) For bringing body back to harmony from temporary disharmony</a:t>
            </a:r>
            <a:endParaRPr lang="en-US" altLang="en-US">
              <a:solidFill>
                <a:srgbClr val="FFFFFF"/>
              </a:solidFill>
            </a:endParaRPr>
          </a:p>
        </p:txBody>
      </p:sp>
      <p:sp>
        <p:nvSpPr>
          <p:cNvPr id="66572" name="TextBox 9">
            <a:extLst>
              <a:ext uri="{FF2B5EF4-FFF2-40B4-BE49-F238E27FC236}">
                <a16:creationId xmlns:a16="http://schemas.microsoft.com/office/drawing/2014/main" id="{7FDEE943-B2E5-40FC-A02F-D3AD6B057E70}"/>
              </a:ext>
            </a:extLst>
          </p:cNvPr>
          <p:cNvSpPr txBox="1">
            <a:spLocks noChangeArrowheads="1"/>
          </p:cNvSpPr>
          <p:nvPr/>
        </p:nvSpPr>
        <p:spPr bwMode="auto">
          <a:xfrm>
            <a:off x="6096794" y="2804463"/>
            <a:ext cx="2207702" cy="14792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(C) Dependence on drug / machine to perform a body function</a:t>
            </a:r>
          </a:p>
          <a:p>
            <a:endParaRPr lang="en-US" altLang="en-US">
              <a:solidFill>
                <a:srgbClr val="FFFFFF"/>
              </a:solidFill>
            </a:endParaRPr>
          </a:p>
        </p:txBody>
      </p:sp>
      <p:sp>
        <p:nvSpPr>
          <p:cNvPr id="66573" name="Rectangle 3">
            <a:extLst>
              <a:ext uri="{FF2B5EF4-FFF2-40B4-BE49-F238E27FC236}">
                <a16:creationId xmlns:a16="http://schemas.microsoft.com/office/drawing/2014/main" id="{6307A979-3FE8-415D-B967-C762F7F86D02}"/>
              </a:ext>
            </a:extLst>
          </p:cNvPr>
          <p:cNvSpPr>
            <a:spLocks noChangeArrowheads="1"/>
          </p:cNvSpPr>
          <p:nvPr/>
        </p:nvSpPr>
        <p:spPr bwMode="auto">
          <a:xfrm>
            <a:off x="1678217" y="5181988"/>
            <a:ext cx="8759385" cy="147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a:t>1a. Intake includes air, water, sunlight, food  (food is nutritious, digestible &amp; tasty and waste is excretable), all intake through our senses (sound, sight, smell etc)</a:t>
            </a:r>
          </a:p>
          <a:p>
            <a:pPr>
              <a:buFont typeface="Symbol" panose="05050102010706020507" pitchFamily="18" charset="2"/>
              <a:buNone/>
            </a:pPr>
            <a:r>
              <a:rPr lang="en-IN" altLang="en-US"/>
              <a:t>1b. Rising time, sleeping time, eating time…</a:t>
            </a:r>
          </a:p>
          <a:p>
            <a:pPr>
              <a:buFont typeface="Symbol" panose="05050102010706020507" pitchFamily="18" charset="2"/>
              <a:buNone/>
            </a:pPr>
            <a:r>
              <a:rPr lang="en-IN" altLang="en-US"/>
              <a:t>2a. Outcome of labour is production of physical facility</a:t>
            </a:r>
          </a:p>
          <a:p>
            <a:pPr>
              <a:buFont typeface="Symbol" panose="05050102010706020507" pitchFamily="18" charset="2"/>
              <a:buNone/>
            </a:pPr>
            <a:r>
              <a:rPr lang="en-IN" altLang="en-US"/>
              <a:t>2b. No physical facility is produced by exercise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A035BFA-6EBD-4F30-B782-3733954DAD1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Goals of SIP</a:t>
            </a:r>
          </a:p>
        </p:txBody>
      </p:sp>
      <p:sp>
        <p:nvSpPr>
          <p:cNvPr id="3" name="Text Placeholder 2">
            <a:extLst>
              <a:ext uri="{FF2B5EF4-FFF2-40B4-BE49-F238E27FC236}">
                <a16:creationId xmlns:a16="http://schemas.microsoft.com/office/drawing/2014/main" id="{7BF05F6A-935E-4126-B71A-909557646302}"/>
              </a:ext>
            </a:extLst>
          </p:cNvPr>
          <p:cNvSpPr>
            <a:spLocks noGrp="1"/>
          </p:cNvSpPr>
          <p:nvPr>
            <p:ph type="body" sz="quarter" idx="13"/>
          </p:nvPr>
        </p:nvSpPr>
        <p:spPr>
          <a:solidFill>
            <a:schemeClr val="bg1"/>
          </a:solidFill>
        </p:spPr>
        <p:txBody>
          <a:bodyPr/>
          <a:lstStyle/>
          <a:p>
            <a:pPr>
              <a:defRPr/>
            </a:pPr>
            <a:r>
              <a:rPr dirty="0"/>
              <a:t>To become familiar with the ethos and culture of the new surroundings</a:t>
            </a:r>
          </a:p>
          <a:p>
            <a:pPr>
              <a:defRPr/>
            </a:pPr>
            <a:endParaRPr dirty="0"/>
          </a:p>
          <a:p>
            <a:pPr>
              <a:defRPr/>
            </a:pPr>
            <a:r>
              <a:rPr dirty="0"/>
              <a:t>To develop bonds with peers, seniors, faculty and staff</a:t>
            </a:r>
          </a:p>
          <a:p>
            <a:pPr>
              <a:defRPr/>
            </a:pPr>
            <a:endParaRPr dirty="0"/>
          </a:p>
          <a:p>
            <a:pPr>
              <a:defRPr/>
            </a:pPr>
            <a:r>
              <a:rPr dirty="0"/>
              <a:t>To provide an exposure to a holistic vision of life </a:t>
            </a:r>
            <a:r>
              <a:rPr lang="en-IN" dirty="0"/>
              <a:t>		    </a:t>
            </a:r>
            <a:r>
              <a:rPr dirty="0"/>
              <a:t>       				   (based on larger national and human good; or the well-being of all)</a:t>
            </a:r>
          </a:p>
          <a:p>
            <a:pPr marL="0" indent="0">
              <a:buFont typeface="Symbol" pitchFamily="18" charset="2"/>
              <a:buNone/>
              <a:defRPr/>
            </a:pPr>
            <a:r>
              <a:rPr dirty="0"/>
              <a:t>   Develop awareness, sensitivity and understanding of the</a:t>
            </a:r>
          </a:p>
          <a:p>
            <a:pPr marL="0" indent="0">
              <a:buFont typeface="Symbol" pitchFamily="18" charset="2"/>
              <a:buNone/>
              <a:defRPr/>
            </a:pPr>
            <a:r>
              <a:rPr dirty="0"/>
              <a:t>   Self---family---Society---Nation---International---Entire Nature</a:t>
            </a:r>
          </a:p>
          <a:p>
            <a:pPr>
              <a:defRPr/>
            </a:pPr>
            <a:endParaRPr dirty="0"/>
          </a:p>
          <a:p>
            <a:pPr>
              <a:defRPr/>
            </a:pPr>
            <a:r>
              <a:rPr dirty="0"/>
              <a:t>To develop a healthy lifestyle and ethical professional discipline</a:t>
            </a:r>
          </a:p>
          <a:p>
            <a:pPr>
              <a:defRPr/>
            </a:pPr>
            <a:endParaRPr dirty="0"/>
          </a:p>
          <a:p>
            <a:pPr>
              <a:defRPr/>
            </a:pPr>
            <a:r>
              <a:rPr dirty="0"/>
              <a:t>To connect and appreciate the diversity of cultures</a:t>
            </a:r>
          </a:p>
          <a:p>
            <a:pPr>
              <a:defRPr/>
            </a:pPr>
            <a:endParaRPr dirty="0"/>
          </a:p>
          <a:p>
            <a:pPr>
              <a:defRPr/>
            </a:pPr>
            <a:r>
              <a:rPr dirty="0"/>
              <a:t>To overcome weaknesses in some essential professional skills to be ready for higher study (only for those who need,</a:t>
            </a:r>
            <a:r>
              <a:rPr lang="en-US" dirty="0"/>
              <a:t> e.g., mathematics, languages/communication</a:t>
            </a:r>
            <a:r>
              <a:rPr dirty="0"/>
              <a:t>)</a:t>
            </a:r>
            <a:endParaRPr dirty="0">
              <a:solidFill>
                <a:srgbClr val="0000CC"/>
              </a:solidFill>
            </a:endParaRPr>
          </a:p>
        </p:txBody>
      </p:sp>
    </p:spTree>
    <p:extLst>
      <p:ext uri="{BB962C8B-B14F-4D97-AF65-F5344CB8AC3E}">
        <p14:creationId xmlns:p14="http://schemas.microsoft.com/office/powerpoint/2010/main" val="2881556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6988C8-F8AE-4104-AACB-021D3E0F0978}"/>
              </a:ext>
            </a:extLst>
          </p:cNvPr>
          <p:cNvSpPr/>
          <p:nvPr/>
        </p:nvSpPr>
        <p:spPr bwMode="auto">
          <a:xfrm>
            <a:off x="2451151" y="685642"/>
            <a:ext cx="7453175" cy="204264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C0525E09-7B20-41E4-A866-E5C2F88EA1A3}"/>
              </a:ext>
            </a:extLst>
          </p:cNvPr>
          <p:cNvSpPr/>
          <p:nvPr/>
        </p:nvSpPr>
        <p:spPr bwMode="auto">
          <a:xfrm>
            <a:off x="6096794" y="4359854"/>
            <a:ext cx="2207702" cy="6697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7B99D6EF-0B2E-4508-8311-AB4C2B77B274}"/>
              </a:ext>
            </a:extLst>
          </p:cNvPr>
          <p:cNvSpPr/>
          <p:nvPr/>
        </p:nvSpPr>
        <p:spPr bwMode="auto">
          <a:xfrm>
            <a:off x="2440040" y="4359854"/>
            <a:ext cx="2209289" cy="66977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7589" name="Title 1">
            <a:extLst>
              <a:ext uri="{FF2B5EF4-FFF2-40B4-BE49-F238E27FC236}">
                <a16:creationId xmlns:a16="http://schemas.microsoft.com/office/drawing/2014/main" id="{293AC7B3-3017-4F57-88B1-B3F94B3BAF3F}"/>
              </a:ext>
            </a:extLst>
          </p:cNvPr>
          <p:cNvSpPr>
            <a:spLocks noGrp="1"/>
          </p:cNvSpPr>
          <p:nvPr>
            <p:ph type="title"/>
          </p:nvPr>
        </p:nvSpPr>
        <p:spPr bwMode="auto">
          <a:xfrm>
            <a:off x="0" y="76182"/>
            <a:ext cx="12192000"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Priority</a:t>
            </a:r>
            <a:endParaRPr lang="en-US" altLang="en-US"/>
          </a:p>
        </p:txBody>
      </p:sp>
      <p:sp>
        <p:nvSpPr>
          <p:cNvPr id="3" name="Rectangle 2">
            <a:extLst>
              <a:ext uri="{FF2B5EF4-FFF2-40B4-BE49-F238E27FC236}">
                <a16:creationId xmlns:a16="http://schemas.microsoft.com/office/drawing/2014/main" id="{FE975F0E-4356-4607-A457-B1DCEA223258}"/>
              </a:ext>
            </a:extLst>
          </p:cNvPr>
          <p:cNvSpPr/>
          <p:nvPr/>
        </p:nvSpPr>
        <p:spPr>
          <a:xfrm>
            <a:off x="5152450" y="699926"/>
            <a:ext cx="4710610" cy="747539"/>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7AA0B157-C8F6-4996-AC1D-E74CC3A7E102}"/>
              </a:ext>
            </a:extLst>
          </p:cNvPr>
          <p:cNvSpPr/>
          <p:nvPr/>
        </p:nvSpPr>
        <p:spPr>
          <a:xfrm>
            <a:off x="2440040" y="928473"/>
            <a:ext cx="1828377" cy="977674"/>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12255F4A-AD1B-44A7-979C-A3572C4DB2CE}"/>
              </a:ext>
            </a:extLst>
          </p:cNvPr>
          <p:cNvSpPr/>
          <p:nvPr/>
        </p:nvSpPr>
        <p:spPr>
          <a:xfrm>
            <a:off x="4279527" y="928473"/>
            <a:ext cx="869749" cy="533277"/>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67593" name="Text Placeholder 2">
            <a:extLst>
              <a:ext uri="{FF2B5EF4-FFF2-40B4-BE49-F238E27FC236}">
                <a16:creationId xmlns:a16="http://schemas.microsoft.com/office/drawing/2014/main" id="{6D1E20DF-2652-40B8-8C06-07ADC018B9AE}"/>
              </a:ext>
            </a:extLst>
          </p:cNvPr>
          <p:cNvSpPr>
            <a:spLocks noGrp="1" noChangeArrowheads="1"/>
          </p:cNvSpPr>
          <p:nvPr>
            <p:ph type="body" sz="quarter" idx="13"/>
          </p:nvPr>
        </p:nvSpPr>
        <p:spPr bwMode="auto">
          <a:xfrm>
            <a:off x="1706785" y="718972"/>
            <a:ext cx="9645005" cy="59438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685663" lvl="1" indent="-457109">
              <a:spcBef>
                <a:spcPct val="0"/>
              </a:spcBef>
              <a:buNone/>
            </a:pPr>
            <a:endParaRPr altLang="en-US" sz="2200"/>
          </a:p>
          <a:p>
            <a:pPr marL="685663" lvl="1" indent="-457109">
              <a:spcBef>
                <a:spcPct val="0"/>
              </a:spcBef>
              <a:buNone/>
            </a:pPr>
            <a:r>
              <a:rPr altLang="en-US" sz="2200" b="1"/>
              <a:t>		</a:t>
            </a:r>
            <a:r>
              <a:rPr altLang="en-US" sz="2200" b="1">
                <a:solidFill>
                  <a:srgbClr val="FFFF00"/>
                </a:solidFill>
              </a:rPr>
              <a:t>1    Intake	and	Daily Routine (Lifestyle)</a:t>
            </a:r>
          </a:p>
          <a:p>
            <a:pPr marL="685663" lvl="1" indent="-457109">
              <a:spcBef>
                <a:spcPct val="0"/>
              </a:spcBef>
              <a:buNone/>
            </a:pPr>
            <a:endParaRPr altLang="en-US" sz="1000" b="1">
              <a:solidFill>
                <a:srgbClr val="FFFF00"/>
              </a:solidFill>
            </a:endParaRPr>
          </a:p>
          <a:p>
            <a:pPr marL="685663" lvl="1" indent="-457109">
              <a:spcBef>
                <a:spcPct val="0"/>
              </a:spcBef>
              <a:buNone/>
            </a:pPr>
            <a:r>
              <a:rPr altLang="en-US" sz="2200" b="1">
                <a:solidFill>
                  <a:srgbClr val="FFFF00"/>
                </a:solidFill>
              </a:rPr>
              <a:t>		2    Labour </a:t>
            </a:r>
            <a:r>
              <a:rPr altLang="en-US" sz="2200"/>
              <a:t>	and	Exercise</a:t>
            </a:r>
          </a:p>
          <a:p>
            <a:pPr marL="685663" lvl="1" indent="-457109">
              <a:spcBef>
                <a:spcPct val="0"/>
              </a:spcBef>
              <a:buNone/>
            </a:pPr>
            <a:endParaRPr altLang="en-US" sz="1000"/>
          </a:p>
          <a:p>
            <a:pPr marL="685663" lvl="1" indent="-457109">
              <a:spcBef>
                <a:spcPct val="0"/>
              </a:spcBef>
              <a:buNone/>
            </a:pPr>
            <a:r>
              <a:rPr altLang="en-US" sz="2200"/>
              <a:t>		3   Postures for regulating </a:t>
            </a:r>
            <a:r>
              <a:rPr lang="en-ZW" altLang="en-US" sz="2200"/>
              <a:t>internal &amp; external body organs </a:t>
            </a:r>
            <a:r>
              <a:rPr altLang="en-US" sz="2200"/>
              <a:t>		     </a:t>
            </a:r>
            <a:r>
              <a:rPr lang="en-ZW" altLang="en-US" sz="2200"/>
              <a:t>                  	      and Regulated Breathing</a:t>
            </a:r>
          </a:p>
          <a:p>
            <a:pPr marL="685663" lvl="1" indent="-457109">
              <a:spcBef>
                <a:spcPct val="0"/>
              </a:spcBef>
              <a:buNone/>
            </a:pPr>
            <a:r>
              <a:rPr lang="en-ZW" altLang="en-US" sz="1000"/>
              <a:t>		        </a:t>
            </a:r>
            <a:endParaRPr altLang="en-US" sz="1000"/>
          </a:p>
          <a:p>
            <a:pPr marL="685663" lvl="1" indent="-457109">
              <a:spcBef>
                <a:spcPct val="0"/>
              </a:spcBef>
              <a:buNone/>
            </a:pPr>
            <a:endParaRPr altLang="en-US" sz="2200"/>
          </a:p>
          <a:p>
            <a:pPr marL="685663" lvl="1" indent="-457109">
              <a:spcBef>
                <a:spcPct val="0"/>
              </a:spcBef>
              <a:buNone/>
            </a:pPr>
            <a:endParaRPr altLang="en-US" sz="2200"/>
          </a:p>
          <a:p>
            <a:pPr marL="685663" lvl="1" indent="-457109">
              <a:spcBef>
                <a:spcPct val="0"/>
              </a:spcBef>
              <a:buNone/>
            </a:pPr>
            <a:endParaRPr altLang="en-US" sz="2200"/>
          </a:p>
          <a:p>
            <a:pPr marL="685663" lvl="1" indent="-457109">
              <a:spcBef>
                <a:spcPct val="0"/>
              </a:spcBef>
              <a:buNone/>
            </a:pPr>
            <a:endParaRPr altLang="en-US" sz="2200"/>
          </a:p>
          <a:p>
            <a:pPr marL="685663" lvl="1" indent="-457109">
              <a:spcBef>
                <a:spcPct val="0"/>
              </a:spcBef>
              <a:buNone/>
            </a:pPr>
            <a:endParaRPr altLang="en-US" sz="2200"/>
          </a:p>
          <a:p>
            <a:pPr marL="685663" lvl="1" indent="-457109">
              <a:spcBef>
                <a:spcPct val="0"/>
              </a:spcBef>
              <a:buNone/>
            </a:pPr>
            <a:r>
              <a:rPr altLang="en-US" sz="2200">
                <a:solidFill>
                  <a:schemeClr val="bg1"/>
                </a:solidFill>
              </a:rPr>
              <a:t>		4    Medicine</a:t>
            </a:r>
            <a:r>
              <a:rPr altLang="en-US" sz="2200"/>
              <a:t> 		and 	</a:t>
            </a:r>
            <a:r>
              <a:rPr altLang="en-US" sz="2200">
                <a:solidFill>
                  <a:schemeClr val="bg1"/>
                </a:solidFill>
              </a:rPr>
              <a:t>Treatment</a:t>
            </a:r>
          </a:p>
        </p:txBody>
      </p:sp>
      <p:sp>
        <p:nvSpPr>
          <p:cNvPr id="67594" name="TextBox 4">
            <a:extLst>
              <a:ext uri="{FF2B5EF4-FFF2-40B4-BE49-F238E27FC236}">
                <a16:creationId xmlns:a16="http://schemas.microsoft.com/office/drawing/2014/main" id="{61EB3CBB-1851-40FC-BA22-9F2DD33E0EA3}"/>
              </a:ext>
            </a:extLst>
          </p:cNvPr>
          <p:cNvSpPr txBox="1">
            <a:spLocks noChangeArrowheads="1"/>
          </p:cNvSpPr>
          <p:nvPr/>
        </p:nvSpPr>
        <p:spPr bwMode="auto">
          <a:xfrm>
            <a:off x="2440041" y="533277"/>
            <a:ext cx="2785418" cy="3698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67595" name="TextBox 8">
            <a:extLst>
              <a:ext uri="{FF2B5EF4-FFF2-40B4-BE49-F238E27FC236}">
                <a16:creationId xmlns:a16="http://schemas.microsoft.com/office/drawing/2014/main" id="{67AFEEF6-1CF3-40F5-B573-F126874F02CC}"/>
              </a:ext>
            </a:extLst>
          </p:cNvPr>
          <p:cNvSpPr txBox="1">
            <a:spLocks noChangeArrowheads="1"/>
          </p:cNvSpPr>
          <p:nvPr/>
        </p:nvSpPr>
        <p:spPr bwMode="auto">
          <a:xfrm>
            <a:off x="2440040" y="2804463"/>
            <a:ext cx="2209289" cy="147920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(B) For bringing body back to harmony from temporary disharmony</a:t>
            </a:r>
            <a:endParaRPr lang="en-US" altLang="en-US">
              <a:solidFill>
                <a:srgbClr val="FFFFFF"/>
              </a:solidFill>
            </a:endParaRPr>
          </a:p>
        </p:txBody>
      </p:sp>
      <p:sp>
        <p:nvSpPr>
          <p:cNvPr id="67596" name="TextBox 9">
            <a:extLst>
              <a:ext uri="{FF2B5EF4-FFF2-40B4-BE49-F238E27FC236}">
                <a16:creationId xmlns:a16="http://schemas.microsoft.com/office/drawing/2014/main" id="{80F1BFB8-1893-4D26-A9D8-1965745A4C63}"/>
              </a:ext>
            </a:extLst>
          </p:cNvPr>
          <p:cNvSpPr txBox="1">
            <a:spLocks noChangeArrowheads="1"/>
          </p:cNvSpPr>
          <p:nvPr/>
        </p:nvSpPr>
        <p:spPr bwMode="auto">
          <a:xfrm>
            <a:off x="6096794" y="2804463"/>
            <a:ext cx="2207702" cy="147920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(C) Dependence on drug / machine to perform a body function</a:t>
            </a:r>
          </a:p>
          <a:p>
            <a:endParaRPr lang="en-US" altLang="en-US">
              <a:solidFill>
                <a:srgbClr val="FFFFFF"/>
              </a:solidFill>
            </a:endParaRPr>
          </a:p>
        </p:txBody>
      </p:sp>
      <p:sp>
        <p:nvSpPr>
          <p:cNvPr id="14" name="Oval 5">
            <a:extLst>
              <a:ext uri="{FF2B5EF4-FFF2-40B4-BE49-F238E27FC236}">
                <a16:creationId xmlns:a16="http://schemas.microsoft.com/office/drawing/2014/main" id="{C8EA6AA5-E353-48C0-8ED7-4E95585222E9}"/>
              </a:ext>
            </a:extLst>
          </p:cNvPr>
          <p:cNvSpPr/>
          <p:nvPr/>
        </p:nvSpPr>
        <p:spPr>
          <a:xfrm>
            <a:off x="9218684" y="1363347"/>
            <a:ext cx="685641" cy="60945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b</a:t>
            </a:r>
          </a:p>
        </p:txBody>
      </p:sp>
      <p:sp>
        <p:nvSpPr>
          <p:cNvPr id="15" name="Oval 14">
            <a:extLst>
              <a:ext uri="{FF2B5EF4-FFF2-40B4-BE49-F238E27FC236}">
                <a16:creationId xmlns:a16="http://schemas.microsoft.com/office/drawing/2014/main" id="{626E2EB1-D72C-4401-9A14-5133C5B1A17D}"/>
              </a:ext>
            </a:extLst>
          </p:cNvPr>
          <p:cNvSpPr/>
          <p:nvPr/>
        </p:nvSpPr>
        <p:spPr>
          <a:xfrm>
            <a:off x="1678217" y="533276"/>
            <a:ext cx="685641" cy="60945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799" b="1" dirty="0">
                <a:solidFill>
                  <a:schemeClr val="bg1"/>
                </a:solidFill>
              </a:rPr>
              <a:t>1</a:t>
            </a:r>
          </a:p>
        </p:txBody>
      </p:sp>
      <p:sp>
        <p:nvSpPr>
          <p:cNvPr id="16" name="Oval 15">
            <a:extLst>
              <a:ext uri="{FF2B5EF4-FFF2-40B4-BE49-F238E27FC236}">
                <a16:creationId xmlns:a16="http://schemas.microsoft.com/office/drawing/2014/main" id="{75CF51CD-7949-4EA2-9E52-37A26BF03909}"/>
              </a:ext>
            </a:extLst>
          </p:cNvPr>
          <p:cNvSpPr/>
          <p:nvPr/>
        </p:nvSpPr>
        <p:spPr>
          <a:xfrm>
            <a:off x="1678217" y="2818747"/>
            <a:ext cx="685641" cy="61104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799" b="1" dirty="0">
                <a:solidFill>
                  <a:schemeClr val="bg1"/>
                </a:solidFill>
              </a:rPr>
              <a:t>2</a:t>
            </a:r>
          </a:p>
        </p:txBody>
      </p:sp>
      <p:sp>
        <p:nvSpPr>
          <p:cNvPr id="17" name="Oval 4">
            <a:extLst>
              <a:ext uri="{FF2B5EF4-FFF2-40B4-BE49-F238E27FC236}">
                <a16:creationId xmlns:a16="http://schemas.microsoft.com/office/drawing/2014/main" id="{0BE14A5C-78B2-491B-954B-F2A5D5CE2B68}"/>
              </a:ext>
            </a:extLst>
          </p:cNvPr>
          <p:cNvSpPr/>
          <p:nvPr/>
        </p:nvSpPr>
        <p:spPr>
          <a:xfrm>
            <a:off x="5342906" y="2818747"/>
            <a:ext cx="685641" cy="61104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799" b="1">
                <a:solidFill>
                  <a:schemeClr val="bg1"/>
                </a:solidFill>
              </a:rPr>
              <a:t>3</a:t>
            </a:r>
          </a:p>
        </p:txBody>
      </p:sp>
      <p:sp>
        <p:nvSpPr>
          <p:cNvPr id="18" name="Oval 5">
            <a:extLst>
              <a:ext uri="{FF2B5EF4-FFF2-40B4-BE49-F238E27FC236}">
                <a16:creationId xmlns:a16="http://schemas.microsoft.com/office/drawing/2014/main" id="{3D1ECACC-C4DC-4040-9765-336C04E68863}"/>
              </a:ext>
            </a:extLst>
          </p:cNvPr>
          <p:cNvSpPr/>
          <p:nvPr/>
        </p:nvSpPr>
        <p:spPr>
          <a:xfrm>
            <a:off x="9218684" y="609459"/>
            <a:ext cx="685641" cy="60945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a</a:t>
            </a:r>
          </a:p>
        </p:txBody>
      </p:sp>
      <p:pic>
        <p:nvPicPr>
          <p:cNvPr id="19" name="Picture 1">
            <a:extLst>
              <a:ext uri="{FF2B5EF4-FFF2-40B4-BE49-F238E27FC236}">
                <a16:creationId xmlns:a16="http://schemas.microsoft.com/office/drawing/2014/main" id="{A955233F-8A91-40FD-B242-D801500F0B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4867" y="5181988"/>
            <a:ext cx="841180" cy="8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B2E62AE8-F83B-4527-81CD-F0F7B2F3BEC4}"/>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Sum Up</a:t>
            </a:r>
            <a:endParaRPr lang="en-IN" altLang="en-US"/>
          </a:p>
        </p:txBody>
      </p:sp>
      <p:sp>
        <p:nvSpPr>
          <p:cNvPr id="68611" name="Text Placeholder 1">
            <a:extLst>
              <a:ext uri="{FF2B5EF4-FFF2-40B4-BE49-F238E27FC236}">
                <a16:creationId xmlns:a16="http://schemas.microsoft.com/office/drawing/2014/main" id="{30A2CA26-149B-4902-A186-746BB3044E1E}"/>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912630">
              <a:buNone/>
            </a:pPr>
            <a:r>
              <a:rPr altLang="en-US"/>
              <a:t>Human Being is co-existence of Self and Body, Body is an instrument of the Self</a:t>
            </a:r>
          </a:p>
          <a:p>
            <a:pPr defTabSz="912630">
              <a:buNone/>
            </a:pPr>
            <a:endParaRPr altLang="en-US" sz="1100"/>
          </a:p>
          <a:p>
            <a:pPr defTabSz="912630">
              <a:buNone/>
            </a:pPr>
            <a:r>
              <a:rPr altLang="en-US"/>
              <a:t>Physical Facility is required, in a limited quantity, for Nurturing, Protection &amp; Right Utilisation of the Body</a:t>
            </a:r>
          </a:p>
          <a:p>
            <a:pPr defTabSz="912630">
              <a:buNone/>
            </a:pPr>
            <a:endParaRPr altLang="en-US" sz="1100"/>
          </a:p>
          <a:p>
            <a:pPr defTabSz="912630">
              <a:buNone/>
            </a:pPr>
            <a:r>
              <a:rPr altLang="en-US"/>
              <a:t>The Self and the Body are in Harmony when there is a feeling of Self-regulation in the Self and Health in the Body</a:t>
            </a:r>
          </a:p>
          <a:p>
            <a:pPr lvl="1" defTabSz="912630"/>
            <a:r>
              <a:rPr altLang="en-US"/>
              <a:t>Self-regulation = Feeling of responsibility toward the body – for Nurturing, Protection and Right Utilization of the Body</a:t>
            </a:r>
          </a:p>
          <a:p>
            <a:pPr lvl="1" defTabSz="912630"/>
            <a:r>
              <a:rPr altLang="en-US"/>
              <a:t>Health = The body acts according to Self and parts of the body are in harmony (in order)</a:t>
            </a:r>
          </a:p>
          <a:p>
            <a:pPr defTabSz="912630"/>
            <a:endParaRPr lang="en-I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4A2C46-EF67-4263-8414-D5C96A6F5EC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7411" name="Text Placeholder 1">
            <a:extLst>
              <a:ext uri="{FF2B5EF4-FFF2-40B4-BE49-F238E27FC236}">
                <a16:creationId xmlns:a16="http://schemas.microsoft.com/office/drawing/2014/main" id="{980F21F4-2D44-470F-9DFF-55F7D776B0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AC89847-5552-4A02-8C1F-49CBF2800BC7}"/>
              </a:ext>
            </a:extLst>
          </p:cNvPr>
          <p:cNvGraphicFramePr>
            <a:graphicFrameLocks noGrp="1"/>
          </p:cNvGraphicFramePr>
          <p:nvPr>
            <p:extLst>
              <p:ext uri="{D42A27DB-BD31-4B8C-83A1-F6EECF244321}">
                <p14:modId xmlns:p14="http://schemas.microsoft.com/office/powerpoint/2010/main" val="2829914106"/>
              </p:ext>
            </p:extLst>
          </p:nvPr>
        </p:nvGraphicFramePr>
        <p:xfrm>
          <a:off x="0" y="533400"/>
          <a:ext cx="12191999" cy="5943600"/>
        </p:xfrm>
        <a:graphic>
          <a:graphicData uri="http://schemas.openxmlformats.org/drawingml/2006/table">
            <a:tbl>
              <a:tblPr firstRow="1" firstCol="1" bandRow="1">
                <a:tableStyleId>{5C22544A-7EE6-4342-B048-85BDC9FD1C3A}</a:tableStyleId>
              </a:tblPr>
              <a:tblGrid>
                <a:gridCol w="1297282">
                  <a:extLst>
                    <a:ext uri="{9D8B030D-6E8A-4147-A177-3AD203B41FA5}">
                      <a16:colId xmlns:a16="http://schemas.microsoft.com/office/drawing/2014/main" val="20000"/>
                    </a:ext>
                  </a:extLst>
                </a:gridCol>
                <a:gridCol w="2131947">
                  <a:extLst>
                    <a:ext uri="{9D8B030D-6E8A-4147-A177-3AD203B41FA5}">
                      <a16:colId xmlns:a16="http://schemas.microsoft.com/office/drawing/2014/main" val="20001"/>
                    </a:ext>
                  </a:extLst>
                </a:gridCol>
                <a:gridCol w="4509890">
                  <a:extLst>
                    <a:ext uri="{9D8B030D-6E8A-4147-A177-3AD203B41FA5}">
                      <a16:colId xmlns:a16="http://schemas.microsoft.com/office/drawing/2014/main" val="20002"/>
                    </a:ext>
                  </a:extLst>
                </a:gridCol>
                <a:gridCol w="4252880">
                  <a:extLst>
                    <a:ext uri="{9D8B030D-6E8A-4147-A177-3AD203B41FA5}">
                      <a16:colId xmlns:a16="http://schemas.microsoft.com/office/drawing/2014/main" val="20003"/>
                    </a:ext>
                  </a:extLst>
                </a:gridCol>
              </a:tblGrid>
              <a:tr h="639704">
                <a:tc>
                  <a:txBody>
                    <a:bodyPr/>
                    <a:lstStyle/>
                    <a:p>
                      <a:pPr marL="0" marR="0" algn="just">
                        <a:lnSpc>
                          <a:spcPct val="107000"/>
                        </a:lnSpc>
                        <a:spcBef>
                          <a:spcPts val="0"/>
                        </a:spcBef>
                        <a:spcAft>
                          <a:spcPts val="0"/>
                        </a:spcAft>
                      </a:pPr>
                      <a:r>
                        <a:rPr lang="en-US" sz="2000" dirty="0">
                          <a:solidFill>
                            <a:schemeClr val="tx1"/>
                          </a:solidFill>
                          <a:effectLst/>
                        </a:rPr>
                        <a:t>Session</a:t>
                      </a:r>
                    </a:p>
                    <a:p>
                      <a:pPr marL="0" marR="0" algn="just">
                        <a:lnSpc>
                          <a:spcPct val="107000"/>
                        </a:lnSpc>
                        <a:spcBef>
                          <a:spcPts val="0"/>
                        </a:spcBef>
                        <a:spcAft>
                          <a:spcPts val="0"/>
                        </a:spcAft>
                      </a:pPr>
                      <a:r>
                        <a:rPr lang="en-US" sz="20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Topic Title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l">
                        <a:lnSpc>
                          <a:spcPct val="107000"/>
                        </a:lnSpc>
                        <a:spcBef>
                          <a:spcPts val="0"/>
                        </a:spcBef>
                        <a:spcAft>
                          <a:spcPts val="0"/>
                        </a:spcAft>
                      </a:pPr>
                      <a:r>
                        <a:rPr lang="en-US" sz="2000" dirty="0">
                          <a:solidFill>
                            <a:schemeClr val="tx1"/>
                          </a:solidFill>
                          <a:effectLst/>
                        </a:rPr>
                        <a:t>Basic Realities</a:t>
                      </a:r>
                      <a:br>
                        <a:rPr lang="en-US" sz="2000" dirty="0">
                          <a:solidFill>
                            <a:schemeClr val="tx1"/>
                          </a:solidFill>
                          <a:effectLst/>
                        </a:rPr>
                      </a:br>
                      <a:r>
                        <a:rPr lang="en-US" sz="2000" dirty="0">
                          <a:solidFill>
                            <a:schemeClr val="tx1"/>
                          </a:solidFill>
                          <a:effectLst/>
                        </a:rPr>
                        <a:t>(underlying harmony)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0"/>
                  </a:ext>
                </a:extLst>
              </a:tr>
              <a:tr h="639704">
                <a:tc>
                  <a:txBody>
                    <a:bodyPr/>
                    <a:lstStyle/>
                    <a:p>
                      <a:pPr marL="0" marR="0" algn="just">
                        <a:lnSpc>
                          <a:spcPct val="107000"/>
                        </a:lnSpc>
                        <a:spcBef>
                          <a:spcPts val="0"/>
                        </a:spcBef>
                        <a:spcAft>
                          <a:spcPts val="0"/>
                        </a:spcAft>
                      </a:pPr>
                      <a:r>
                        <a:rPr lang="en-US" sz="2000">
                          <a:solidFill>
                            <a:schemeClr val="bg1">
                              <a:lumMod val="65000"/>
                            </a:schemeClr>
                          </a:solidFill>
                          <a:effectLst/>
                        </a:rPr>
                        <a:t>1</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Welcome and Introductions</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Getting to know each other</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Mangal"/>
                        </a:rPr>
                        <a:t>Basic need to relate</a:t>
                      </a:r>
                    </a:p>
                  </a:txBody>
                  <a:tcPr marL="59407" marR="59407" marT="0" marB="0"/>
                </a:tc>
                <a:extLst>
                  <a:ext uri="{0D108BD9-81ED-4DB2-BD59-A6C34878D82A}">
                    <a16:rowId xmlns:a16="http://schemas.microsoft.com/office/drawing/2014/main" val="10001"/>
                  </a:ext>
                </a:extLst>
              </a:tr>
              <a:tr h="1427915">
                <a:tc>
                  <a:txBody>
                    <a:bodyPr/>
                    <a:lstStyle/>
                    <a:p>
                      <a:pPr marL="0" marR="0" algn="just">
                        <a:lnSpc>
                          <a:spcPct val="107000"/>
                        </a:lnSpc>
                        <a:spcBef>
                          <a:spcPts val="0"/>
                        </a:spcBef>
                        <a:spcAft>
                          <a:spcPts val="0"/>
                        </a:spcAft>
                      </a:pPr>
                      <a:r>
                        <a:rPr lang="en-US" sz="2000" b="1">
                          <a:solidFill>
                            <a:schemeClr val="bg1">
                              <a:lumMod val="75000"/>
                            </a:schemeClr>
                          </a:solidFill>
                          <a:effectLst/>
                        </a:rPr>
                        <a:t>2 and 3</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Aspirations and Concerns</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bg1">
                              <a:lumMod val="75000"/>
                            </a:schemeClr>
                          </a:solidFill>
                          <a:effectLst/>
                        </a:rPr>
                        <a:t>Individual academic, career…</a:t>
                      </a:r>
                    </a:p>
                    <a:p>
                      <a:pPr marL="0" marR="0" algn="just">
                        <a:lnSpc>
                          <a:spcPct val="107000"/>
                        </a:lnSpc>
                        <a:spcBef>
                          <a:spcPts val="0"/>
                        </a:spcBef>
                        <a:spcAft>
                          <a:spcPts val="0"/>
                        </a:spcAft>
                      </a:pPr>
                      <a:r>
                        <a:rPr lang="en-US" sz="2000" b="1">
                          <a:solidFill>
                            <a:schemeClr val="bg1">
                              <a:lumMod val="75000"/>
                            </a:schemeClr>
                          </a:solidFill>
                          <a:effectLst/>
                        </a:rPr>
                        <a:t>Expectations of family, peers, society, nation…</a:t>
                      </a:r>
                    </a:p>
                    <a:p>
                      <a:pPr marL="0" marR="0" algn="just">
                        <a:lnSpc>
                          <a:spcPct val="107000"/>
                        </a:lnSpc>
                        <a:spcBef>
                          <a:spcPts val="0"/>
                        </a:spcBef>
                        <a:spcAft>
                          <a:spcPts val="0"/>
                        </a:spcAft>
                      </a:pPr>
                      <a:r>
                        <a:rPr lang="en-US" sz="2000" b="1">
                          <a:solidFill>
                            <a:schemeClr val="bg1">
                              <a:lumMod val="75000"/>
                            </a:schemeClr>
                          </a:solidFill>
                          <a:effectLst/>
                        </a:rPr>
                        <a:t>Fixing one’s goals</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Basic human aspirations and their fulfilment</a:t>
                      </a:r>
                    </a:p>
                    <a:p>
                      <a:pPr marL="0" marR="0" algn="just">
                        <a:lnSpc>
                          <a:spcPct val="107000"/>
                        </a:lnSpc>
                        <a:spcBef>
                          <a:spcPts val="0"/>
                        </a:spcBef>
                        <a:spcAft>
                          <a:spcPts val="0"/>
                        </a:spcAft>
                      </a:pPr>
                      <a:r>
                        <a:rPr lang="en-US" sz="2000" b="1" dirty="0">
                          <a:solidFill>
                            <a:schemeClr val="bg1">
                              <a:lumMod val="75000"/>
                            </a:schemeClr>
                          </a:solidFill>
                          <a:effectLst/>
                        </a:rPr>
                        <a:t>Need for a holistic, humane world-vision, Self-exploration</a:t>
                      </a:r>
                    </a:p>
                  </a:txBody>
                  <a:tcPr marL="59407" marR="59407" marT="0" marB="0"/>
                </a:tc>
                <a:extLst>
                  <a:ext uri="{0D108BD9-81ED-4DB2-BD59-A6C34878D82A}">
                    <a16:rowId xmlns:a16="http://schemas.microsoft.com/office/drawing/2014/main" val="10002"/>
                  </a:ext>
                </a:extLst>
              </a:tr>
              <a:tr h="1758093">
                <a:tc>
                  <a:txBody>
                    <a:bodyPr/>
                    <a:lstStyle/>
                    <a:p>
                      <a:pPr marL="0" marR="0" algn="just">
                        <a:lnSpc>
                          <a:spcPct val="107000"/>
                        </a:lnSpc>
                        <a:spcBef>
                          <a:spcPts val="0"/>
                        </a:spcBef>
                        <a:spcAft>
                          <a:spcPts val="0"/>
                        </a:spcAft>
                      </a:pPr>
                      <a:r>
                        <a:rPr lang="en-US" sz="2000" b="1">
                          <a:solidFill>
                            <a:schemeClr val="bg1">
                              <a:lumMod val="75000"/>
                            </a:schemeClr>
                          </a:solidFill>
                          <a:effectLst/>
                        </a:rPr>
                        <a:t>4 and 5</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Self-Management</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Self-confidence, peer pressure, time management, anger, stress…</a:t>
                      </a:r>
                    </a:p>
                    <a:p>
                      <a:pPr marL="0" marR="0" algn="just">
                        <a:lnSpc>
                          <a:spcPct val="107000"/>
                        </a:lnSpc>
                        <a:spcBef>
                          <a:spcPts val="0"/>
                        </a:spcBef>
                        <a:spcAft>
                          <a:spcPts val="0"/>
                        </a:spcAft>
                      </a:pPr>
                      <a:r>
                        <a:rPr lang="en-US" sz="2000" b="1" dirty="0">
                          <a:solidFill>
                            <a:schemeClr val="bg1">
                              <a:lumMod val="75000"/>
                            </a:schemeClr>
                          </a:solidFill>
                          <a:effectLst/>
                        </a:rPr>
                        <a:t>Personality development, self-improvement…</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Happiness</a:t>
                      </a:r>
                    </a:p>
                    <a:p>
                      <a:pPr marL="0" marR="0" algn="just">
                        <a:lnSpc>
                          <a:spcPct val="107000"/>
                        </a:lnSpc>
                        <a:spcBef>
                          <a:spcPts val="0"/>
                        </a:spcBef>
                        <a:spcAft>
                          <a:spcPts val="0"/>
                        </a:spcAft>
                      </a:pPr>
                      <a:r>
                        <a:rPr lang="en-US" sz="2000" b="1" dirty="0">
                          <a:solidFill>
                            <a:schemeClr val="bg1">
                              <a:lumMod val="75000"/>
                            </a:schemeClr>
                          </a:solidFill>
                          <a:effectLst/>
                        </a:rPr>
                        <a:t>Harmony in the human being</a:t>
                      </a:r>
                    </a:p>
                    <a:p>
                      <a:pPr marL="0" marR="0" algn="just">
                        <a:lnSpc>
                          <a:spcPct val="107000"/>
                        </a:lnSpc>
                        <a:spcBef>
                          <a:spcPts val="0"/>
                        </a:spcBef>
                        <a:spcAft>
                          <a:spcPts val="0"/>
                        </a:spcAft>
                      </a:pPr>
                      <a:r>
                        <a:rPr lang="en-US" sz="2000" b="1" dirty="0">
                          <a:solidFill>
                            <a:schemeClr val="bg1">
                              <a:lumMod val="75000"/>
                            </a:schemeClr>
                          </a:solidFill>
                          <a:effectLst/>
                          <a:latin typeface="Calibri" panose="020F0502020204030204" pitchFamily="34" charset="0"/>
                          <a:ea typeface="Calibri" panose="020F0502020204030204" pitchFamily="34" charset="0"/>
                          <a:cs typeface="Mangal"/>
                        </a:rPr>
                        <a:t>Harmony in the Family</a:t>
                      </a:r>
                    </a:p>
                  </a:txBody>
                  <a:tcPr marL="59407" marR="59407" marT="0" marB="0"/>
                </a:tc>
                <a:extLst>
                  <a:ext uri="{0D108BD9-81ED-4DB2-BD59-A6C34878D82A}">
                    <a16:rowId xmlns:a16="http://schemas.microsoft.com/office/drawing/2014/main" val="10003"/>
                  </a:ext>
                </a:extLst>
              </a:tr>
              <a:tr h="1478184">
                <a:tc>
                  <a:txBody>
                    <a:bodyPr/>
                    <a:lstStyle/>
                    <a:p>
                      <a:pPr marL="0" marR="0" algn="just">
                        <a:lnSpc>
                          <a:spcPct val="107000"/>
                        </a:lnSpc>
                        <a:spcBef>
                          <a:spcPts val="0"/>
                        </a:spcBef>
                        <a:spcAft>
                          <a:spcPts val="0"/>
                        </a:spcAft>
                      </a:pPr>
                      <a:r>
                        <a:rPr lang="en-US" sz="2000" b="1">
                          <a:solidFill>
                            <a:schemeClr val="tx1"/>
                          </a:solidFill>
                          <a:effectLst/>
                        </a:rPr>
                        <a:t>6 and 7</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tx1"/>
                          </a:solidFill>
                          <a:effectLst/>
                        </a:rPr>
                        <a:t>Health</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Health issues, healthy diet, healthy lifestyle</a:t>
                      </a:r>
                    </a:p>
                    <a:p>
                      <a:pPr marL="0" marR="0" algn="just">
                        <a:lnSpc>
                          <a:spcPct val="107000"/>
                        </a:lnSpc>
                        <a:spcBef>
                          <a:spcPts val="0"/>
                        </a:spcBef>
                        <a:spcAft>
                          <a:spcPts val="0"/>
                        </a:spcAft>
                      </a:pPr>
                      <a:r>
                        <a:rPr lang="en-US" sz="2000" b="1" dirty="0">
                          <a:solidFill>
                            <a:schemeClr val="tx1"/>
                          </a:solidFill>
                          <a:effectLst/>
                        </a:rPr>
                        <a:t>Hostel life</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Harmony of the Self and Body</a:t>
                      </a:r>
                    </a:p>
                    <a:p>
                      <a:pPr marL="0" marR="0" algn="just">
                        <a:lnSpc>
                          <a:spcPct val="107000"/>
                        </a:lnSpc>
                        <a:spcBef>
                          <a:spcPts val="0"/>
                        </a:spcBef>
                        <a:spcAft>
                          <a:spcPts val="0"/>
                        </a:spcAft>
                      </a:pPr>
                      <a:r>
                        <a:rPr lang="en-US" sz="2000" b="1" dirty="0">
                          <a:solidFill>
                            <a:schemeClr val="tx1"/>
                          </a:solidFill>
                          <a:effectLst/>
                        </a:rPr>
                        <a:t>Mental and physical health</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9247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0">
            <a:extLst>
              <a:ext uri="{FF2B5EF4-FFF2-40B4-BE49-F238E27FC236}">
                <a16:creationId xmlns:a16="http://schemas.microsoft.com/office/drawing/2014/main" id="{8DB9D575-73A1-42BB-95BC-B5937A617131}"/>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pPr marL="457109" indent="-457109" algn="ctr"/>
            <a:r>
              <a:rPr lang="en-GB" altLang="en-US" sz="3599">
                <a:latin typeface="Arial" panose="020B0604020202020204" pitchFamily="34" charset="0"/>
                <a:cs typeface="Arial" panose="020B0604020202020204" pitchFamily="34" charset="0"/>
              </a:rPr>
              <a:t>   UHV-I</a:t>
            </a: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Session 7</a:t>
            </a: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Program for Health</a:t>
            </a:r>
            <a:br>
              <a:rPr lang="en-GB" altLang="en-US" sz="3599">
                <a:latin typeface="Arial" panose="020B0604020202020204" pitchFamily="34" charset="0"/>
                <a:cs typeface="Arial" panose="020B0604020202020204" pitchFamily="34" charset="0"/>
              </a:rPr>
            </a:br>
            <a:r>
              <a:rPr lang="en-GB" altLang="en-US" sz="2200">
                <a:latin typeface="Arial" panose="020B0604020202020204" pitchFamily="34" charset="0"/>
                <a:cs typeface="Arial" panose="020B0604020202020204" pitchFamily="34" charset="0"/>
              </a:rPr>
              <a:t>(Part 2 of 2)</a:t>
            </a: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endParaRPr lang="en-GB" altLang="en-US" sz="2200">
              <a:latin typeface="Arial" panose="020B0604020202020204" pitchFamily="34" charset="0"/>
              <a:cs typeface="Arial" panose="020B0604020202020204" pitchFamily="34" charset="0"/>
            </a:endParaRPr>
          </a:p>
        </p:txBody>
      </p:sp>
      <p:sp>
        <p:nvSpPr>
          <p:cNvPr id="69635" name="Rectangle 2">
            <a:extLst>
              <a:ext uri="{FF2B5EF4-FFF2-40B4-BE49-F238E27FC236}">
                <a16:creationId xmlns:a16="http://schemas.microsoft.com/office/drawing/2014/main" id="{6EC54437-BDDD-4520-A966-6E8C36746E33}"/>
              </a:ext>
            </a:extLst>
          </p:cNvPr>
          <p:cNvSpPr>
            <a:spLocks noChangeArrowheads="1"/>
          </p:cNvSpPr>
          <p:nvPr/>
        </p:nvSpPr>
        <p:spPr bwMode="auto">
          <a:xfrm>
            <a:off x="52993" y="5369270"/>
            <a:ext cx="12086015" cy="119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1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11ECC7F-874F-402D-A3B3-94D154447184}"/>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Looking at Health holistically</a:t>
            </a:r>
            <a:endParaRPr lang="en-US" altLang="en-US"/>
          </a:p>
        </p:txBody>
      </p:sp>
      <p:sp>
        <p:nvSpPr>
          <p:cNvPr id="71683" name="Text Placeholder 2">
            <a:extLst>
              <a:ext uri="{FF2B5EF4-FFF2-40B4-BE49-F238E27FC236}">
                <a16:creationId xmlns:a16="http://schemas.microsoft.com/office/drawing/2014/main" id="{4A80AFB5-FDD5-41DB-9A79-520DC963B270}"/>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0" indent="0">
              <a:buNone/>
            </a:pPr>
            <a:r>
              <a:rPr lang="en-IN" altLang="en-US" b="1"/>
              <a:t>Health of the Human being = Health of the Self </a:t>
            </a:r>
            <a:r>
              <a:rPr lang="en-IN" altLang="en-US" b="1">
                <a:sym typeface="Wingdings" panose="05000000000000000000" pitchFamily="2" charset="2"/>
              </a:rPr>
              <a:t> Health of the Body</a:t>
            </a:r>
          </a:p>
          <a:p>
            <a:pPr marL="0" indent="0">
              <a:buNone/>
            </a:pPr>
            <a:endParaRPr lang="en-IN" altLang="en-US">
              <a:solidFill>
                <a:srgbClr val="0000FF"/>
              </a:solidFill>
              <a:sym typeface="Wingdings" panose="05000000000000000000" pitchFamily="2" charset="2"/>
            </a:endParaRPr>
          </a:p>
          <a:p>
            <a:pPr marL="0" indent="0">
              <a:buNone/>
            </a:pPr>
            <a:r>
              <a:rPr lang="en-IN" altLang="en-US">
                <a:sym typeface="Wingdings" panose="05000000000000000000" pitchFamily="2" charset="2"/>
              </a:rPr>
              <a:t>The family has an impact on the health of the individual</a:t>
            </a:r>
          </a:p>
          <a:p>
            <a:pPr marL="228554" lvl="1" indent="0">
              <a:buNone/>
            </a:pPr>
            <a:r>
              <a:rPr lang="en-IN" altLang="en-US">
                <a:solidFill>
                  <a:srgbClr val="1E00AA"/>
                </a:solidFill>
                <a:sym typeface="Wingdings" panose="05000000000000000000" pitchFamily="2" charset="2"/>
              </a:rPr>
              <a:t>A family that keeps “an early to rise and early to bed” schedule is healthier</a:t>
            </a:r>
          </a:p>
          <a:p>
            <a:pPr marL="228554" lvl="1" indent="0">
              <a:buNone/>
            </a:pPr>
            <a:r>
              <a:rPr lang="en-IN" altLang="en-US">
                <a:solidFill>
                  <a:srgbClr val="FF0000"/>
                </a:solidFill>
                <a:sym typeface="Wingdings" panose="05000000000000000000" pitchFamily="2" charset="2"/>
              </a:rPr>
              <a:t>A family with internal strife, fighting etc. may be more prone to illness</a:t>
            </a:r>
          </a:p>
          <a:p>
            <a:pPr marL="0" indent="0">
              <a:buNone/>
            </a:pPr>
            <a:endParaRPr lang="en-IN" altLang="en-US">
              <a:sym typeface="Wingdings" panose="05000000000000000000" pitchFamily="2" charset="2"/>
            </a:endParaRPr>
          </a:p>
        </p:txBody>
      </p:sp>
      <p:grpSp>
        <p:nvGrpSpPr>
          <p:cNvPr id="2" name="Group 11">
            <a:extLst>
              <a:ext uri="{FF2B5EF4-FFF2-40B4-BE49-F238E27FC236}">
                <a16:creationId xmlns:a16="http://schemas.microsoft.com/office/drawing/2014/main" id="{B11A564E-4F8B-477B-A954-F89E9DBED95A}"/>
              </a:ext>
            </a:extLst>
          </p:cNvPr>
          <p:cNvGrpSpPr>
            <a:grpSpLocks/>
          </p:cNvGrpSpPr>
          <p:nvPr/>
        </p:nvGrpSpPr>
        <p:grpSpPr bwMode="auto">
          <a:xfrm>
            <a:off x="2205" y="4267800"/>
            <a:ext cx="12187592" cy="2818748"/>
            <a:chOff x="0" y="4267200"/>
            <a:chExt cx="9144000" cy="2819400"/>
          </a:xfrm>
        </p:grpSpPr>
        <p:grpSp>
          <p:nvGrpSpPr>
            <p:cNvPr id="71686" name="Group 10">
              <a:extLst>
                <a:ext uri="{FF2B5EF4-FFF2-40B4-BE49-F238E27FC236}">
                  <a16:creationId xmlns:a16="http://schemas.microsoft.com/office/drawing/2014/main" id="{C9C65703-B646-4A6D-81A5-AA8472283BE6}"/>
                </a:ext>
              </a:extLst>
            </p:cNvPr>
            <p:cNvGrpSpPr>
              <a:grpSpLocks/>
            </p:cNvGrpSpPr>
            <p:nvPr/>
          </p:nvGrpSpPr>
          <p:grpSpPr bwMode="auto">
            <a:xfrm>
              <a:off x="0" y="4267200"/>
              <a:ext cx="9144000" cy="2819400"/>
              <a:chOff x="0" y="4267200"/>
              <a:chExt cx="9144000" cy="2819400"/>
            </a:xfrm>
          </p:grpSpPr>
          <p:sp>
            <p:nvSpPr>
              <p:cNvPr id="71690" name="Text Placeholder 6">
                <a:extLst>
                  <a:ext uri="{FF2B5EF4-FFF2-40B4-BE49-F238E27FC236}">
                    <a16:creationId xmlns:a16="http://schemas.microsoft.com/office/drawing/2014/main" id="{B2E5E214-29EC-4CBC-9084-2010D04865CC}"/>
                  </a:ext>
                </a:extLst>
              </p:cNvPr>
              <p:cNvSpPr txBox="1">
                <a:spLocks/>
              </p:cNvSpPr>
              <p:nvPr/>
            </p:nvSpPr>
            <p:spPr bwMode="auto">
              <a:xfrm>
                <a:off x="0" y="42672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Symbol" panose="05050102010706020507" pitchFamily="18" charset="2"/>
                  <a:buNone/>
                </a:pPr>
                <a:r>
                  <a:rPr lang="en-IN" altLang="en-US" sz="2200" b="1"/>
                  <a:t>Holistic</a:t>
                </a:r>
              </a:p>
              <a:p>
                <a:pPr eaLnBrk="1" hangingPunct="1">
                  <a:spcBef>
                    <a:spcPct val="20000"/>
                  </a:spcBef>
                  <a:buFont typeface="Symbol" panose="05050102010706020507" pitchFamily="18" charset="2"/>
                  <a:buNone/>
                </a:pPr>
                <a:r>
                  <a:rPr lang="en-IN" altLang="en-US" sz="2200" b="1"/>
                  <a:t>Health</a:t>
                </a:r>
                <a:r>
                  <a:rPr lang="en-IN" altLang="en-US" sz="2200"/>
                  <a:t>		Health of the </a:t>
                </a:r>
                <a:r>
                  <a:rPr lang="en-IN" altLang="en-US" sz="2200" b="1"/>
                  <a:t>Self</a:t>
                </a:r>
                <a:r>
                  <a:rPr lang="en-IN" altLang="en-US" sz="2200"/>
                  <a:t>		Health of the </a:t>
                </a:r>
                <a:r>
                  <a:rPr lang="en-IN" altLang="en-US" sz="2200" b="1"/>
                  <a:t>Body</a:t>
                </a:r>
              </a:p>
              <a:p>
                <a:pPr eaLnBrk="1" hangingPunct="1">
                  <a:spcBef>
                    <a:spcPct val="20000"/>
                  </a:spcBef>
                  <a:buFont typeface="Symbol" panose="05050102010706020507" pitchFamily="18" charset="2"/>
                  <a:buNone/>
                </a:pPr>
                <a:endParaRPr lang="en-IN" altLang="en-US" sz="2799"/>
              </a:p>
              <a:p>
                <a:pPr eaLnBrk="1" hangingPunct="1">
                  <a:spcBef>
                    <a:spcPct val="20000"/>
                  </a:spcBef>
                  <a:buFont typeface="Symbol" panose="05050102010706020507" pitchFamily="18" charset="2"/>
                  <a:buNone/>
                </a:pPr>
                <a:r>
                  <a:rPr lang="en-IN" altLang="en-US" sz="2200"/>
                  <a:t>Health of the </a:t>
                </a:r>
                <a:r>
                  <a:rPr lang="en-IN" altLang="en-US" sz="2200" b="1"/>
                  <a:t>Environment</a:t>
                </a:r>
                <a:r>
                  <a:rPr lang="en-IN" altLang="en-US" sz="2200"/>
                  <a:t> 	   = Health of Family, Society, Nature</a:t>
                </a:r>
              </a:p>
            </p:txBody>
          </p:sp>
          <p:cxnSp>
            <p:nvCxnSpPr>
              <p:cNvPr id="5" name="Straight Arrow Connector 4">
                <a:extLst>
                  <a:ext uri="{FF2B5EF4-FFF2-40B4-BE49-F238E27FC236}">
                    <a16:creationId xmlns:a16="http://schemas.microsoft.com/office/drawing/2014/main" id="{03AC8ED0-9683-47EF-9DA6-43D6C327C82D}"/>
                  </a:ext>
                </a:extLst>
              </p:cNvPr>
              <p:cNvCxnSpPr/>
              <p:nvPr/>
            </p:nvCxnSpPr>
            <p:spPr>
              <a:xfrm flipV="1">
                <a:off x="4723825" y="51054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A867E98-F269-4864-B7BA-9FA9C7F362C6}"/>
                  </a:ext>
                </a:extLst>
              </p:cNvPr>
              <p:cNvCxnSpPr/>
              <p:nvPr/>
            </p:nvCxnSpPr>
            <p:spPr>
              <a:xfrm>
                <a:off x="1858808" y="5105400"/>
                <a:ext cx="6095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Oval 6">
              <a:extLst>
                <a:ext uri="{FF2B5EF4-FFF2-40B4-BE49-F238E27FC236}">
                  <a16:creationId xmlns:a16="http://schemas.microsoft.com/office/drawing/2014/main" id="{B0FD00AB-6A59-4639-B28E-C7B5303ABC01}"/>
                </a:ext>
              </a:extLst>
            </p:cNvPr>
            <p:cNvSpPr/>
            <p:nvPr/>
          </p:nvSpPr>
          <p:spPr bwMode="auto">
            <a:xfrm>
              <a:off x="3199626" y="4648200"/>
              <a:ext cx="45726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1</a:t>
              </a:r>
            </a:p>
          </p:txBody>
        </p:sp>
        <p:sp>
          <p:nvSpPr>
            <p:cNvPr id="8" name="Oval 7">
              <a:extLst>
                <a:ext uri="{FF2B5EF4-FFF2-40B4-BE49-F238E27FC236}">
                  <a16:creationId xmlns:a16="http://schemas.microsoft.com/office/drawing/2014/main" id="{2F3A0EF1-58E1-455B-A5E7-3C12B6572796}"/>
                </a:ext>
              </a:extLst>
            </p:cNvPr>
            <p:cNvSpPr/>
            <p:nvPr/>
          </p:nvSpPr>
          <p:spPr bwMode="auto">
            <a:xfrm>
              <a:off x="6171813" y="4648200"/>
              <a:ext cx="45726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2</a:t>
              </a:r>
            </a:p>
          </p:txBody>
        </p:sp>
        <p:sp>
          <p:nvSpPr>
            <p:cNvPr id="9" name="Oval 8">
              <a:extLst>
                <a:ext uri="{FF2B5EF4-FFF2-40B4-BE49-F238E27FC236}">
                  <a16:creationId xmlns:a16="http://schemas.microsoft.com/office/drawing/2014/main" id="{1DAA1C13-6728-4992-A96D-642810351857}"/>
                </a:ext>
              </a:extLst>
            </p:cNvPr>
            <p:cNvSpPr/>
            <p:nvPr/>
          </p:nvSpPr>
          <p:spPr bwMode="auto">
            <a:xfrm>
              <a:off x="2570894" y="6019800"/>
              <a:ext cx="45726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3</a:t>
              </a:r>
            </a:p>
          </p:txBody>
        </p:sp>
      </p:grpSp>
      <p:sp>
        <p:nvSpPr>
          <p:cNvPr id="13" name="Rectangle 12">
            <a:extLst>
              <a:ext uri="{FF2B5EF4-FFF2-40B4-BE49-F238E27FC236}">
                <a16:creationId xmlns:a16="http://schemas.microsoft.com/office/drawing/2014/main" id="{D315E368-162F-449A-87FC-0567975B8A85}"/>
              </a:ext>
            </a:extLst>
          </p:cNvPr>
          <p:cNvSpPr>
            <a:spLocks noChangeArrowheads="1"/>
          </p:cNvSpPr>
          <p:nvPr/>
        </p:nvSpPr>
        <p:spPr bwMode="auto">
          <a:xfrm>
            <a:off x="3630390" y="3244099"/>
            <a:ext cx="3698019" cy="37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US" altLang="en-US">
                <a:sym typeface="Wingdings" panose="05000000000000000000" pitchFamily="2" charset="2"/>
              </a:rPr>
              <a:t>Like that, in the society and nature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9A4052B-D879-445A-9157-64A17CAF27F4}"/>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Discussion: Health of the Family, Friends Circle…</a:t>
            </a:r>
            <a:endParaRPr lang="en-US" altLang="en-US"/>
          </a:p>
        </p:txBody>
      </p:sp>
      <p:sp>
        <p:nvSpPr>
          <p:cNvPr id="72707" name="Text Placeholder 2">
            <a:extLst>
              <a:ext uri="{FF2B5EF4-FFF2-40B4-BE49-F238E27FC236}">
                <a16:creationId xmlns:a16="http://schemas.microsoft.com/office/drawing/2014/main" id="{33168191-58E2-4884-AD0A-C4A11577A609}"/>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0" indent="0">
              <a:buNone/>
            </a:pPr>
            <a:r>
              <a:rPr lang="en-IN" altLang="en-US"/>
              <a:t>Food habits</a:t>
            </a:r>
          </a:p>
          <a:p>
            <a:pPr marL="0" indent="0">
              <a:buNone/>
            </a:pPr>
            <a:r>
              <a:rPr lang="en-IN" altLang="en-US"/>
              <a:t>Daily routine</a:t>
            </a:r>
          </a:p>
          <a:p>
            <a:pPr marL="0" indent="0">
              <a:buNone/>
            </a:pPr>
            <a:r>
              <a:rPr lang="en-IN" altLang="en-US"/>
              <a:t>Collective labour</a:t>
            </a:r>
          </a:p>
          <a:p>
            <a:pPr marL="0" indent="0">
              <a:buNone/>
            </a:pPr>
            <a:r>
              <a:rPr lang="en-IN" altLang="en-US"/>
              <a:t>Collective exercise…</a:t>
            </a:r>
          </a:p>
          <a:p>
            <a:pPr marL="0" indent="0">
              <a:buNone/>
            </a:pPr>
            <a:endParaRPr lang="en-IN" altLang="en-US"/>
          </a:p>
          <a:p>
            <a:pPr marL="0" indent="0">
              <a:buNone/>
            </a:pPr>
            <a:r>
              <a:rPr lang="en-IN" altLang="en-US"/>
              <a:t>Home remedies…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20B7F6E-1763-4A50-A126-8B4442764BE6}"/>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Discussion: Health of the Society (Institution…)</a:t>
            </a:r>
            <a:endParaRPr lang="en-US" altLang="en-US"/>
          </a:p>
        </p:txBody>
      </p:sp>
      <p:sp>
        <p:nvSpPr>
          <p:cNvPr id="73731" name="Text Placeholder 2">
            <a:extLst>
              <a:ext uri="{FF2B5EF4-FFF2-40B4-BE49-F238E27FC236}">
                <a16:creationId xmlns:a16="http://schemas.microsoft.com/office/drawing/2014/main" id="{8CEB5147-08DF-4FBE-85B4-39E4C00F4872}"/>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0" indent="0">
              <a:buNone/>
            </a:pPr>
            <a:r>
              <a:rPr lang="en-IN" altLang="en-US"/>
              <a:t>Hostel – Timings for healthy lifestyle (sleeping time, waking time…)</a:t>
            </a:r>
          </a:p>
          <a:p>
            <a:pPr marL="0" indent="0">
              <a:buNone/>
            </a:pPr>
            <a:r>
              <a:rPr lang="en-IN" altLang="en-US"/>
              <a:t>Mess – Options for tasty and healthy food, giloy kadah…</a:t>
            </a:r>
          </a:p>
          <a:p>
            <a:pPr marL="0" indent="0">
              <a:buNone/>
            </a:pPr>
            <a:r>
              <a:rPr lang="en-IN" altLang="en-US"/>
              <a:t>Canteen – Tasty and healthy options</a:t>
            </a:r>
          </a:p>
          <a:p>
            <a:pPr marL="0" indent="0">
              <a:buNone/>
            </a:pPr>
            <a:r>
              <a:rPr lang="en-IN" altLang="en-US"/>
              <a:t>Juice stall – fresh fruit and vegetable juice</a:t>
            </a:r>
          </a:p>
          <a:p>
            <a:pPr marL="0" indent="0">
              <a:buNone/>
            </a:pPr>
            <a:r>
              <a:rPr lang="en-IN" altLang="en-US"/>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200DB9D-F0D5-454B-B482-CA75A467AA72}"/>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Discussion: Health of the Natural Environment</a:t>
            </a:r>
            <a:endParaRPr lang="en-US" altLang="en-US"/>
          </a:p>
        </p:txBody>
      </p:sp>
      <p:sp>
        <p:nvSpPr>
          <p:cNvPr id="74755" name="Text Placeholder 2">
            <a:extLst>
              <a:ext uri="{FF2B5EF4-FFF2-40B4-BE49-F238E27FC236}">
                <a16:creationId xmlns:a16="http://schemas.microsoft.com/office/drawing/2014/main" id="{724908F0-1B65-4056-83B3-9FFBCD984132}"/>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0" indent="0">
              <a:buNone/>
            </a:pPr>
            <a:r>
              <a:rPr lang="en-IN" altLang="en-US"/>
              <a:t>Clean and fresh air</a:t>
            </a:r>
          </a:p>
          <a:p>
            <a:pPr marL="0" indent="0">
              <a:buNone/>
            </a:pPr>
            <a:r>
              <a:rPr lang="en-IN" altLang="en-US"/>
              <a:t>Water</a:t>
            </a:r>
          </a:p>
          <a:p>
            <a:pPr marL="0" indent="0">
              <a:buNone/>
            </a:pPr>
            <a:r>
              <a:rPr lang="en-IN" altLang="en-US"/>
              <a:t>Free of viruses</a:t>
            </a:r>
          </a:p>
          <a:p>
            <a:pPr marL="0" indent="0">
              <a:buNone/>
            </a:pPr>
            <a:r>
              <a:rPr lang="en-IN" altLang="en-US"/>
              <a:t>…</a:t>
            </a:r>
          </a:p>
          <a:p>
            <a:pPr marL="0" indent="0">
              <a:buNone/>
            </a:pPr>
            <a:endParaRPr lang="en-IN" altLang="en-US"/>
          </a:p>
          <a:p>
            <a:pPr marL="0" indent="0">
              <a:buNone/>
            </a:pPr>
            <a:endParaRPr lang="en-IN" altLang="en-US"/>
          </a:p>
          <a:p>
            <a:pPr marL="0" indent="0">
              <a:buNone/>
            </a:pPr>
            <a:r>
              <a:rPr lang="en-IN" altLang="en-US"/>
              <a:t>Natural Farming Club – In campus production by way of labour</a:t>
            </a:r>
            <a:endParaRPr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03CD605-BFA6-4800-96D5-2EB7285CA959}"/>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Key Points</a:t>
            </a:r>
          </a:p>
        </p:txBody>
      </p:sp>
      <p:sp>
        <p:nvSpPr>
          <p:cNvPr id="75779" name="Text Placeholder 2">
            <a:extLst>
              <a:ext uri="{FF2B5EF4-FFF2-40B4-BE49-F238E27FC236}">
                <a16:creationId xmlns:a16="http://schemas.microsoft.com/office/drawing/2014/main" id="{23651AF4-2117-497D-8FF8-C8C9ECBD3B9A}"/>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912630"/>
            <a:r>
              <a:rPr altLang="en-US" dirty="0"/>
              <a:t>Holistic Health: Health of the Self, Body and Environment</a:t>
            </a:r>
          </a:p>
          <a:p>
            <a:pPr defTabSz="912630"/>
            <a:r>
              <a:rPr altLang="en-US" dirty="0"/>
              <a:t>Programs of Self-regulation with a </a:t>
            </a:r>
            <a:r>
              <a:rPr lang="en-IN" altLang="en-US" dirty="0"/>
              <a:t>holistic, humane world-vision</a:t>
            </a:r>
            <a:endParaRPr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4A2C46-EF67-4263-8414-D5C96A6F5EC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7411" name="Text Placeholder 1">
            <a:extLst>
              <a:ext uri="{FF2B5EF4-FFF2-40B4-BE49-F238E27FC236}">
                <a16:creationId xmlns:a16="http://schemas.microsoft.com/office/drawing/2014/main" id="{980F21F4-2D44-470F-9DFF-55F7D776B0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BAC89847-5552-4A02-8C1F-49CBF2800BC7}"/>
              </a:ext>
            </a:extLst>
          </p:cNvPr>
          <p:cNvGraphicFramePr>
            <a:graphicFrameLocks noGrp="1"/>
          </p:cNvGraphicFramePr>
          <p:nvPr/>
        </p:nvGraphicFramePr>
        <p:xfrm>
          <a:off x="0" y="533400"/>
          <a:ext cx="12191999" cy="5943600"/>
        </p:xfrm>
        <a:graphic>
          <a:graphicData uri="http://schemas.openxmlformats.org/drawingml/2006/table">
            <a:tbl>
              <a:tblPr firstRow="1" firstCol="1" bandRow="1">
                <a:tableStyleId>{5C22544A-7EE6-4342-B048-85BDC9FD1C3A}</a:tableStyleId>
              </a:tblPr>
              <a:tblGrid>
                <a:gridCol w="1297282">
                  <a:extLst>
                    <a:ext uri="{9D8B030D-6E8A-4147-A177-3AD203B41FA5}">
                      <a16:colId xmlns:a16="http://schemas.microsoft.com/office/drawing/2014/main" val="20000"/>
                    </a:ext>
                  </a:extLst>
                </a:gridCol>
                <a:gridCol w="2131947">
                  <a:extLst>
                    <a:ext uri="{9D8B030D-6E8A-4147-A177-3AD203B41FA5}">
                      <a16:colId xmlns:a16="http://schemas.microsoft.com/office/drawing/2014/main" val="20001"/>
                    </a:ext>
                  </a:extLst>
                </a:gridCol>
                <a:gridCol w="4509890">
                  <a:extLst>
                    <a:ext uri="{9D8B030D-6E8A-4147-A177-3AD203B41FA5}">
                      <a16:colId xmlns:a16="http://schemas.microsoft.com/office/drawing/2014/main" val="20002"/>
                    </a:ext>
                  </a:extLst>
                </a:gridCol>
                <a:gridCol w="4252880">
                  <a:extLst>
                    <a:ext uri="{9D8B030D-6E8A-4147-A177-3AD203B41FA5}">
                      <a16:colId xmlns:a16="http://schemas.microsoft.com/office/drawing/2014/main" val="20003"/>
                    </a:ext>
                  </a:extLst>
                </a:gridCol>
              </a:tblGrid>
              <a:tr h="639704">
                <a:tc>
                  <a:txBody>
                    <a:bodyPr/>
                    <a:lstStyle/>
                    <a:p>
                      <a:pPr marL="0" marR="0" algn="just">
                        <a:lnSpc>
                          <a:spcPct val="107000"/>
                        </a:lnSpc>
                        <a:spcBef>
                          <a:spcPts val="0"/>
                        </a:spcBef>
                        <a:spcAft>
                          <a:spcPts val="0"/>
                        </a:spcAft>
                      </a:pPr>
                      <a:r>
                        <a:rPr lang="en-US" sz="2000" dirty="0">
                          <a:solidFill>
                            <a:schemeClr val="tx1"/>
                          </a:solidFill>
                          <a:effectLst/>
                        </a:rPr>
                        <a:t>Session</a:t>
                      </a:r>
                    </a:p>
                    <a:p>
                      <a:pPr marL="0" marR="0" algn="just">
                        <a:lnSpc>
                          <a:spcPct val="107000"/>
                        </a:lnSpc>
                        <a:spcBef>
                          <a:spcPts val="0"/>
                        </a:spcBef>
                        <a:spcAft>
                          <a:spcPts val="0"/>
                        </a:spcAft>
                      </a:pPr>
                      <a:r>
                        <a:rPr lang="en-US" sz="2000" dirty="0">
                          <a:solidFill>
                            <a:schemeClr val="tx1"/>
                          </a:solidFill>
                          <a:effectLst/>
                        </a:rPr>
                        <a:t>No.</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Topic Title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tx1"/>
                          </a:solidFill>
                          <a:effectLst/>
                        </a:rPr>
                        <a:t>Aspirations and Concerns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l">
                        <a:lnSpc>
                          <a:spcPct val="107000"/>
                        </a:lnSpc>
                        <a:spcBef>
                          <a:spcPts val="0"/>
                        </a:spcBef>
                        <a:spcAft>
                          <a:spcPts val="0"/>
                        </a:spcAft>
                      </a:pPr>
                      <a:r>
                        <a:rPr lang="en-US" sz="2000" dirty="0">
                          <a:solidFill>
                            <a:schemeClr val="tx1"/>
                          </a:solidFill>
                          <a:effectLst/>
                        </a:rPr>
                        <a:t>Basic Realities</a:t>
                      </a:r>
                      <a:br>
                        <a:rPr lang="en-US" sz="2000" dirty="0">
                          <a:solidFill>
                            <a:schemeClr val="tx1"/>
                          </a:solidFill>
                          <a:effectLst/>
                        </a:rPr>
                      </a:br>
                      <a:r>
                        <a:rPr lang="en-US" sz="2000" dirty="0">
                          <a:solidFill>
                            <a:schemeClr val="tx1"/>
                          </a:solidFill>
                          <a:effectLst/>
                        </a:rPr>
                        <a:t>(underlying harmony)</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0"/>
                  </a:ext>
                </a:extLst>
              </a:tr>
              <a:tr h="639704">
                <a:tc>
                  <a:txBody>
                    <a:bodyPr/>
                    <a:lstStyle/>
                    <a:p>
                      <a:pPr marL="0" marR="0" algn="just">
                        <a:lnSpc>
                          <a:spcPct val="107000"/>
                        </a:lnSpc>
                        <a:spcBef>
                          <a:spcPts val="0"/>
                        </a:spcBef>
                        <a:spcAft>
                          <a:spcPts val="0"/>
                        </a:spcAft>
                      </a:pPr>
                      <a:r>
                        <a:rPr lang="en-US" sz="2000">
                          <a:solidFill>
                            <a:schemeClr val="bg1">
                              <a:lumMod val="65000"/>
                            </a:schemeClr>
                          </a:solidFill>
                          <a:effectLst/>
                        </a:rPr>
                        <a:t>1</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Welcome and Introductions</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a:solidFill>
                            <a:schemeClr val="bg1">
                              <a:lumMod val="65000"/>
                            </a:schemeClr>
                          </a:solidFill>
                          <a:effectLst/>
                        </a:rPr>
                        <a:t>Getting to know each other</a:t>
                      </a:r>
                      <a:endParaRPr lang="en-US" sz="2000">
                        <a:solidFill>
                          <a:schemeClr val="bg1">
                            <a:lumMod val="6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Mangal"/>
                        </a:rPr>
                        <a:t>Basic need to relate</a:t>
                      </a:r>
                    </a:p>
                  </a:txBody>
                  <a:tcPr marL="59407" marR="59407" marT="0" marB="0"/>
                </a:tc>
                <a:extLst>
                  <a:ext uri="{0D108BD9-81ED-4DB2-BD59-A6C34878D82A}">
                    <a16:rowId xmlns:a16="http://schemas.microsoft.com/office/drawing/2014/main" val="10001"/>
                  </a:ext>
                </a:extLst>
              </a:tr>
              <a:tr h="1427915">
                <a:tc>
                  <a:txBody>
                    <a:bodyPr/>
                    <a:lstStyle/>
                    <a:p>
                      <a:pPr marL="0" marR="0" algn="just">
                        <a:lnSpc>
                          <a:spcPct val="107000"/>
                        </a:lnSpc>
                        <a:spcBef>
                          <a:spcPts val="0"/>
                        </a:spcBef>
                        <a:spcAft>
                          <a:spcPts val="0"/>
                        </a:spcAft>
                      </a:pPr>
                      <a:r>
                        <a:rPr lang="en-US" sz="2000" b="1">
                          <a:solidFill>
                            <a:schemeClr val="bg1">
                              <a:lumMod val="75000"/>
                            </a:schemeClr>
                          </a:solidFill>
                          <a:effectLst/>
                        </a:rPr>
                        <a:t>2 and 3</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Aspirations and Concerns</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bg1">
                              <a:lumMod val="75000"/>
                            </a:schemeClr>
                          </a:solidFill>
                          <a:effectLst/>
                        </a:rPr>
                        <a:t>Individual academic, career…</a:t>
                      </a:r>
                    </a:p>
                    <a:p>
                      <a:pPr marL="0" marR="0" algn="just">
                        <a:lnSpc>
                          <a:spcPct val="107000"/>
                        </a:lnSpc>
                        <a:spcBef>
                          <a:spcPts val="0"/>
                        </a:spcBef>
                        <a:spcAft>
                          <a:spcPts val="0"/>
                        </a:spcAft>
                      </a:pPr>
                      <a:r>
                        <a:rPr lang="en-US" sz="2000" b="1">
                          <a:solidFill>
                            <a:schemeClr val="bg1">
                              <a:lumMod val="75000"/>
                            </a:schemeClr>
                          </a:solidFill>
                          <a:effectLst/>
                        </a:rPr>
                        <a:t>Expectations of family, peers, society, nation…</a:t>
                      </a:r>
                    </a:p>
                    <a:p>
                      <a:pPr marL="0" marR="0" algn="just">
                        <a:lnSpc>
                          <a:spcPct val="107000"/>
                        </a:lnSpc>
                        <a:spcBef>
                          <a:spcPts val="0"/>
                        </a:spcBef>
                        <a:spcAft>
                          <a:spcPts val="0"/>
                        </a:spcAft>
                      </a:pPr>
                      <a:r>
                        <a:rPr lang="en-US" sz="2000" b="1">
                          <a:solidFill>
                            <a:schemeClr val="bg1">
                              <a:lumMod val="75000"/>
                            </a:schemeClr>
                          </a:solidFill>
                          <a:effectLst/>
                        </a:rPr>
                        <a:t>Fixing one’s goals</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Basic human aspirations and their fulfilment</a:t>
                      </a:r>
                    </a:p>
                    <a:p>
                      <a:pPr marL="0" marR="0" algn="just">
                        <a:lnSpc>
                          <a:spcPct val="107000"/>
                        </a:lnSpc>
                        <a:spcBef>
                          <a:spcPts val="0"/>
                        </a:spcBef>
                        <a:spcAft>
                          <a:spcPts val="0"/>
                        </a:spcAft>
                      </a:pPr>
                      <a:r>
                        <a:rPr lang="en-US" sz="2000" b="1" dirty="0">
                          <a:solidFill>
                            <a:schemeClr val="bg1">
                              <a:lumMod val="75000"/>
                            </a:schemeClr>
                          </a:solidFill>
                          <a:effectLst/>
                        </a:rPr>
                        <a:t>Need for a holistic, humane world-vision, Self-exploration</a:t>
                      </a:r>
                    </a:p>
                  </a:txBody>
                  <a:tcPr marL="59407" marR="59407" marT="0" marB="0"/>
                </a:tc>
                <a:extLst>
                  <a:ext uri="{0D108BD9-81ED-4DB2-BD59-A6C34878D82A}">
                    <a16:rowId xmlns:a16="http://schemas.microsoft.com/office/drawing/2014/main" val="10002"/>
                  </a:ext>
                </a:extLst>
              </a:tr>
              <a:tr h="1758093">
                <a:tc>
                  <a:txBody>
                    <a:bodyPr/>
                    <a:lstStyle/>
                    <a:p>
                      <a:pPr marL="0" marR="0" algn="just">
                        <a:lnSpc>
                          <a:spcPct val="107000"/>
                        </a:lnSpc>
                        <a:spcBef>
                          <a:spcPts val="0"/>
                        </a:spcBef>
                        <a:spcAft>
                          <a:spcPts val="0"/>
                        </a:spcAft>
                      </a:pPr>
                      <a:r>
                        <a:rPr lang="en-US" sz="2000" b="1">
                          <a:solidFill>
                            <a:schemeClr val="bg1">
                              <a:lumMod val="75000"/>
                            </a:schemeClr>
                          </a:solidFill>
                          <a:effectLst/>
                        </a:rPr>
                        <a:t>4 and 5</a:t>
                      </a:r>
                      <a:endParaRPr lang="en-US" sz="2000" b="1">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Self-Management</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Self-confidence, peer pressure, time management, anger, stress…</a:t>
                      </a:r>
                    </a:p>
                    <a:p>
                      <a:pPr marL="0" marR="0" algn="just">
                        <a:lnSpc>
                          <a:spcPct val="107000"/>
                        </a:lnSpc>
                        <a:spcBef>
                          <a:spcPts val="0"/>
                        </a:spcBef>
                        <a:spcAft>
                          <a:spcPts val="0"/>
                        </a:spcAft>
                      </a:pPr>
                      <a:r>
                        <a:rPr lang="en-US" sz="2000" b="1" dirty="0">
                          <a:solidFill>
                            <a:schemeClr val="bg1">
                              <a:lumMod val="75000"/>
                            </a:schemeClr>
                          </a:solidFill>
                          <a:effectLst/>
                        </a:rPr>
                        <a:t>Personality development, self-improvement…</a:t>
                      </a:r>
                      <a:endParaRPr lang="en-US" sz="2000" b="1"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bg1">
                              <a:lumMod val="75000"/>
                            </a:schemeClr>
                          </a:solidFill>
                          <a:effectLst/>
                        </a:rPr>
                        <a:t>Happiness</a:t>
                      </a:r>
                    </a:p>
                    <a:p>
                      <a:pPr marL="0" marR="0" algn="just">
                        <a:lnSpc>
                          <a:spcPct val="107000"/>
                        </a:lnSpc>
                        <a:spcBef>
                          <a:spcPts val="0"/>
                        </a:spcBef>
                        <a:spcAft>
                          <a:spcPts val="0"/>
                        </a:spcAft>
                      </a:pPr>
                      <a:r>
                        <a:rPr lang="en-US" sz="2000" b="1" dirty="0">
                          <a:solidFill>
                            <a:schemeClr val="bg1">
                              <a:lumMod val="75000"/>
                            </a:schemeClr>
                          </a:solidFill>
                          <a:effectLst/>
                        </a:rPr>
                        <a:t>Harmony in the human being</a:t>
                      </a:r>
                    </a:p>
                    <a:p>
                      <a:pPr marL="0" marR="0" algn="just">
                        <a:lnSpc>
                          <a:spcPct val="107000"/>
                        </a:lnSpc>
                        <a:spcBef>
                          <a:spcPts val="0"/>
                        </a:spcBef>
                        <a:spcAft>
                          <a:spcPts val="0"/>
                        </a:spcAft>
                      </a:pPr>
                      <a:r>
                        <a:rPr lang="en-US" sz="2000" b="1" dirty="0">
                          <a:solidFill>
                            <a:schemeClr val="bg1">
                              <a:lumMod val="75000"/>
                            </a:schemeClr>
                          </a:solidFill>
                          <a:effectLst/>
                          <a:latin typeface="Calibri" panose="020F0502020204030204" pitchFamily="34" charset="0"/>
                          <a:ea typeface="Calibri" panose="020F0502020204030204" pitchFamily="34" charset="0"/>
                          <a:cs typeface="Mangal"/>
                        </a:rPr>
                        <a:t>Harmony in the Family</a:t>
                      </a:r>
                    </a:p>
                  </a:txBody>
                  <a:tcPr marL="59407" marR="59407" marT="0" marB="0"/>
                </a:tc>
                <a:extLst>
                  <a:ext uri="{0D108BD9-81ED-4DB2-BD59-A6C34878D82A}">
                    <a16:rowId xmlns:a16="http://schemas.microsoft.com/office/drawing/2014/main" val="10003"/>
                  </a:ext>
                </a:extLst>
              </a:tr>
              <a:tr h="1478184">
                <a:tc>
                  <a:txBody>
                    <a:bodyPr/>
                    <a:lstStyle/>
                    <a:p>
                      <a:pPr marL="0" marR="0" algn="just">
                        <a:lnSpc>
                          <a:spcPct val="107000"/>
                        </a:lnSpc>
                        <a:spcBef>
                          <a:spcPts val="0"/>
                        </a:spcBef>
                        <a:spcAft>
                          <a:spcPts val="0"/>
                        </a:spcAft>
                      </a:pPr>
                      <a:r>
                        <a:rPr lang="en-US" sz="2000" b="1">
                          <a:solidFill>
                            <a:schemeClr val="tx1"/>
                          </a:solidFill>
                          <a:effectLst/>
                        </a:rPr>
                        <a:t>6 and 7</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a:solidFill>
                            <a:schemeClr val="tx1"/>
                          </a:solidFill>
                          <a:effectLst/>
                        </a:rPr>
                        <a:t>Health</a:t>
                      </a:r>
                      <a:endParaRPr lang="en-US" sz="2000" b="1">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Health issues, healthy diet, healthy lifestyle</a:t>
                      </a:r>
                    </a:p>
                    <a:p>
                      <a:pPr marL="0" marR="0" algn="just">
                        <a:lnSpc>
                          <a:spcPct val="107000"/>
                        </a:lnSpc>
                        <a:spcBef>
                          <a:spcPts val="0"/>
                        </a:spcBef>
                        <a:spcAft>
                          <a:spcPts val="0"/>
                        </a:spcAft>
                      </a:pPr>
                      <a:r>
                        <a:rPr lang="en-US" sz="2000" b="1" dirty="0">
                          <a:solidFill>
                            <a:schemeClr val="tx1"/>
                          </a:solidFill>
                          <a:effectLst/>
                        </a:rPr>
                        <a:t>Hostel life</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tc>
                  <a:txBody>
                    <a:bodyPr/>
                    <a:lstStyle/>
                    <a:p>
                      <a:pPr marL="0" marR="0" algn="just">
                        <a:lnSpc>
                          <a:spcPct val="107000"/>
                        </a:lnSpc>
                        <a:spcBef>
                          <a:spcPts val="0"/>
                        </a:spcBef>
                        <a:spcAft>
                          <a:spcPts val="0"/>
                        </a:spcAft>
                      </a:pPr>
                      <a:r>
                        <a:rPr lang="en-US" sz="2000" b="1" dirty="0">
                          <a:solidFill>
                            <a:schemeClr val="tx1"/>
                          </a:solidFill>
                          <a:effectLst/>
                        </a:rPr>
                        <a:t>Harmony of the Self and Body</a:t>
                      </a:r>
                    </a:p>
                    <a:p>
                      <a:pPr marL="0" marR="0" algn="just">
                        <a:lnSpc>
                          <a:spcPct val="107000"/>
                        </a:lnSpc>
                        <a:spcBef>
                          <a:spcPts val="0"/>
                        </a:spcBef>
                        <a:spcAft>
                          <a:spcPts val="0"/>
                        </a:spcAft>
                      </a:pPr>
                      <a:r>
                        <a:rPr lang="en-US" sz="2000" b="1" dirty="0">
                          <a:solidFill>
                            <a:schemeClr val="tx1"/>
                          </a:solidFill>
                          <a:effectLst/>
                        </a:rPr>
                        <a:t>Mental and physical health</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07" marR="59407"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6176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Google Shape;81;p15">
            <a:extLst>
              <a:ext uri="{FF2B5EF4-FFF2-40B4-BE49-F238E27FC236}">
                <a16:creationId xmlns:a16="http://schemas.microsoft.com/office/drawing/2014/main" id="{EF770C8F-D21A-4782-98B2-5A6EC0541564}"/>
              </a:ext>
            </a:extLst>
          </p:cNvPr>
          <p:cNvSpPr txBox="1">
            <a:spLocks noGrp="1"/>
          </p:cNvSpPr>
          <p:nvPr>
            <p:ph type="title"/>
          </p:nvPr>
        </p:nvSpPr>
        <p:spPr>
          <a:xfrm>
            <a:off x="0" y="13358"/>
            <a:ext cx="12192000" cy="380999"/>
          </a:xfrm>
        </p:spPr>
        <p:txBody>
          <a:bodyPr/>
          <a:lstStyle/>
          <a:p>
            <a:pPr eaLnBrk="1" fontAlgn="auto" hangingPunct="1">
              <a:buClrTx/>
              <a:buFont typeface="Roboto Slab"/>
              <a:buNone/>
              <a:defRPr/>
            </a:pPr>
            <a:r>
              <a:rPr lang="en-US" sz="2800" dirty="0">
                <a:latin typeface="Calibri" pitchFamily="34" charset="0"/>
                <a:ea typeface="Roboto Slab"/>
                <a:cs typeface="Roboto Slab"/>
                <a:sym typeface="Roboto Slab"/>
              </a:rPr>
              <a:t>Universal Approach</a:t>
            </a:r>
            <a:endParaRPr sz="2800" dirty="0">
              <a:latin typeface="Calibri" pitchFamily="34" charset="0"/>
              <a:ea typeface="Roboto Slab"/>
              <a:cs typeface="Roboto Slab"/>
              <a:sym typeface="Roboto Slab"/>
            </a:endParaRPr>
          </a:p>
        </p:txBody>
      </p:sp>
      <p:sp>
        <p:nvSpPr>
          <p:cNvPr id="82" name="Google Shape;82;p15">
            <a:extLst>
              <a:ext uri="{FF2B5EF4-FFF2-40B4-BE49-F238E27FC236}">
                <a16:creationId xmlns:a16="http://schemas.microsoft.com/office/drawing/2014/main" id="{E16CB345-BE90-4911-B8DD-85F6AA7D2999}"/>
              </a:ext>
            </a:extLst>
          </p:cNvPr>
          <p:cNvSpPr txBox="1">
            <a:spLocks noGrp="1"/>
          </p:cNvSpPr>
          <p:nvPr>
            <p:ph type="body" sz="quarter" idx="13"/>
          </p:nvPr>
        </p:nvSpPr>
        <p:spPr/>
        <p:txBody>
          <a:bodyPr>
            <a:normAutofit fontScale="92500"/>
          </a:bodyPr>
          <a:lstStyle/>
          <a:p>
            <a:pPr marL="0" indent="0" fontAlgn="auto">
              <a:lnSpc>
                <a:spcPct val="115000"/>
              </a:lnSpc>
              <a:buClr>
                <a:schemeClr val="dk1"/>
              </a:buClr>
              <a:buNone/>
              <a:defRPr/>
            </a:pPr>
            <a:r>
              <a:rPr lang="en-IN" dirty="0">
                <a:latin typeface="Roboto"/>
                <a:ea typeface="Roboto"/>
                <a:cs typeface="Roboto"/>
                <a:sym typeface="Roboto"/>
              </a:rPr>
              <a:t>All the SIP activities (modules) are based on generic and universal principles </a:t>
            </a:r>
            <a:endParaRPr lang="en-US" dirty="0">
              <a:latin typeface="Roboto"/>
              <a:ea typeface="Roboto"/>
              <a:cs typeface="Roboto"/>
              <a:sym typeface="Roboto"/>
            </a:endParaRPr>
          </a:p>
          <a:p>
            <a:pPr marL="0" indent="0" fontAlgn="auto">
              <a:lnSpc>
                <a:spcPct val="115000"/>
              </a:lnSpc>
              <a:buClr>
                <a:schemeClr val="dk1"/>
              </a:buClr>
              <a:buNone/>
              <a:defRPr/>
            </a:pPr>
            <a:endParaRPr lang="en-IN" dirty="0">
              <a:latin typeface="Roboto"/>
              <a:ea typeface="Roboto"/>
              <a:cs typeface="Roboto"/>
              <a:sym typeface="Roboto"/>
            </a:endParaRPr>
          </a:p>
          <a:p>
            <a:pPr marL="0" indent="0" fontAlgn="auto">
              <a:lnSpc>
                <a:spcPct val="115000"/>
              </a:lnSpc>
              <a:buClr>
                <a:schemeClr val="dk1"/>
              </a:buClr>
              <a:buNone/>
              <a:defRPr/>
            </a:pPr>
            <a:r>
              <a:rPr lang="en-IN" dirty="0">
                <a:latin typeface="Roboto"/>
                <a:ea typeface="Roboto"/>
                <a:cs typeface="Roboto"/>
                <a:sym typeface="Roboto"/>
              </a:rPr>
              <a:t>Local, regional, national and international examples are taken so that students can relate them to their day to day life</a:t>
            </a:r>
            <a:endParaRPr lang="en-US" dirty="0">
              <a:latin typeface="Roboto"/>
              <a:ea typeface="Roboto"/>
              <a:cs typeface="Roboto"/>
              <a:sym typeface="Roboto"/>
            </a:endParaRPr>
          </a:p>
          <a:p>
            <a:pPr marL="228594" lvl="1" indent="0" fontAlgn="auto">
              <a:lnSpc>
                <a:spcPct val="115000"/>
              </a:lnSpc>
              <a:buClr>
                <a:schemeClr val="dk1"/>
              </a:buClr>
              <a:buNone/>
              <a:defRPr/>
            </a:pPr>
            <a:r>
              <a:rPr lang="en-IN" i="1" dirty="0">
                <a:latin typeface="Roboto"/>
                <a:ea typeface="Roboto"/>
                <a:cs typeface="Roboto"/>
                <a:sym typeface="Roboto"/>
              </a:rPr>
              <a:t>For example, module 2 is about “physical health and related activities”. In this, we will be talking about “holistic human health” which is generic and universal. To exemplify this, we may take the example of </a:t>
            </a:r>
            <a:r>
              <a:rPr lang="en-IN" i="1" dirty="0" err="1">
                <a:latin typeface="Roboto"/>
                <a:ea typeface="Roboto"/>
                <a:cs typeface="Roboto"/>
                <a:sym typeface="Roboto"/>
              </a:rPr>
              <a:t>Ayurved</a:t>
            </a:r>
            <a:r>
              <a:rPr lang="en-IN" i="1" dirty="0">
                <a:latin typeface="Roboto"/>
                <a:ea typeface="Roboto"/>
                <a:cs typeface="Roboto"/>
                <a:sym typeface="Roboto"/>
              </a:rPr>
              <a:t>.</a:t>
            </a:r>
          </a:p>
          <a:p>
            <a:pPr marL="228594" lvl="1" indent="0" fontAlgn="auto">
              <a:lnSpc>
                <a:spcPct val="115000"/>
              </a:lnSpc>
              <a:buClr>
                <a:schemeClr val="dk1"/>
              </a:buClr>
              <a:buNone/>
              <a:defRPr/>
            </a:pPr>
            <a:r>
              <a:rPr lang="en-IN" i="1" dirty="0">
                <a:latin typeface="Roboto"/>
                <a:ea typeface="Roboto"/>
                <a:cs typeface="Roboto"/>
                <a:sym typeface="Roboto"/>
              </a:rPr>
              <a:t>For example: We want to live with fulfilment as a society. This part is common, universal. To exemplify this, we may expose students to traditional Indian culture and philosophy as well as contemporary western culture</a:t>
            </a:r>
          </a:p>
          <a:p>
            <a:pPr marL="0" indent="0" fontAlgn="auto">
              <a:lnSpc>
                <a:spcPct val="115000"/>
              </a:lnSpc>
              <a:buClr>
                <a:schemeClr val="dk1"/>
              </a:buClr>
              <a:buNone/>
              <a:defRPr/>
            </a:pPr>
            <a:endParaRPr lang="en-IN" dirty="0">
              <a:latin typeface="Roboto"/>
              <a:ea typeface="Roboto"/>
              <a:cs typeface="Roboto"/>
              <a:sym typeface="Roboto"/>
            </a:endParaRPr>
          </a:p>
          <a:p>
            <a:pPr marL="0" indent="0" fontAlgn="auto">
              <a:lnSpc>
                <a:spcPct val="115000"/>
              </a:lnSpc>
              <a:buClr>
                <a:schemeClr val="dk1"/>
              </a:buClr>
              <a:buNone/>
              <a:defRPr/>
            </a:pPr>
            <a:r>
              <a:rPr lang="en-IN" dirty="0">
                <a:latin typeface="Roboto"/>
                <a:ea typeface="Roboto"/>
                <a:cs typeface="Roboto"/>
                <a:sym typeface="Roboto"/>
              </a:rPr>
              <a:t>In this way:</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in connecting the basic principles through specific examples</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the student to see and appreciate various cultures, 					             to see the commonality amongst them</a:t>
            </a:r>
            <a:endParaRPr lang="en-US" dirty="0">
              <a:latin typeface="Roboto"/>
              <a:ea typeface="Roboto"/>
              <a:cs typeface="Roboto"/>
              <a:sym typeface="Roboto"/>
            </a:endParaRPr>
          </a:p>
          <a:p>
            <a:pPr lvl="1" eaLnBrk="1" fontAlgn="auto" hangingPunct="1">
              <a:lnSpc>
                <a:spcPct val="115000"/>
              </a:lnSpc>
              <a:buClr>
                <a:schemeClr val="dk1"/>
              </a:buClr>
              <a:buFont typeface="Roboto"/>
              <a:buChar char="○"/>
              <a:defRPr/>
            </a:pPr>
            <a:r>
              <a:rPr lang="en-IN" dirty="0">
                <a:latin typeface="Roboto"/>
                <a:ea typeface="Roboto"/>
                <a:cs typeface="Roboto"/>
                <a:sym typeface="Roboto"/>
              </a:rPr>
              <a:t>It will help to evaluate any specific example, system or culture, with a view to fill the gaps, rather than to criticise or reject it. Further, we can also be mutually enriching for other cultures</a:t>
            </a:r>
            <a:endParaRPr lang="en-US" dirty="0"/>
          </a:p>
          <a:p>
            <a:pPr marL="228594" lvl="1" indent="0" fontAlgn="auto">
              <a:lnSpc>
                <a:spcPct val="115000"/>
              </a:lnSpc>
              <a:buClr>
                <a:schemeClr val="dk1"/>
              </a:buClr>
              <a:buNone/>
              <a:defRPr/>
            </a:pPr>
            <a:endParaRPr lang="en-US" dirty="0">
              <a:latin typeface="Roboto"/>
              <a:ea typeface="Roboto"/>
              <a:cs typeface="Roboto"/>
              <a:sym typeface="Roboto"/>
            </a:endParaRPr>
          </a:p>
          <a:p>
            <a:pPr marL="0" indent="0" fontAlgn="auto">
              <a:lnSpc>
                <a:spcPct val="115000"/>
              </a:lnSpc>
              <a:buClr>
                <a:schemeClr val="dk1"/>
              </a:buClr>
              <a:buNone/>
              <a:defRPr/>
            </a:pPr>
            <a:endParaRPr lang="en-US" dirty="0">
              <a:latin typeface="Roboto"/>
              <a:ea typeface="Roboto"/>
              <a:cs typeface="Roboto"/>
              <a:sym typeface="Roboto"/>
            </a:endParaRPr>
          </a:p>
        </p:txBody>
      </p:sp>
    </p:spTree>
    <p:extLst>
      <p:ext uri="{BB962C8B-B14F-4D97-AF65-F5344CB8AC3E}">
        <p14:creationId xmlns:p14="http://schemas.microsoft.com/office/powerpoint/2010/main" val="2334912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0">
            <a:extLst>
              <a:ext uri="{FF2B5EF4-FFF2-40B4-BE49-F238E27FC236}">
                <a16:creationId xmlns:a16="http://schemas.microsoft.com/office/drawing/2014/main" id="{EC2E3614-0D96-4B24-81C0-89D32ECC3420}"/>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39642" indent="-539642" algn="ctr"/>
            <a:r>
              <a:rPr lang="en-GB" altLang="en-US" sz="4299" dirty="0">
                <a:latin typeface="Arial" panose="020B0604020202020204" pitchFamily="34" charset="0"/>
                <a:cs typeface="Arial" panose="020B0604020202020204" pitchFamily="34" charset="0"/>
              </a:rPr>
              <a:t>   </a:t>
            </a: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UHV-I</a:t>
            </a: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Session 8a</a:t>
            </a: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The Foundation of Relationship </a:t>
            </a: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 Trust</a:t>
            </a:r>
            <a:br>
              <a:rPr lang="en-GB" altLang="en-US" sz="4299" dirty="0">
                <a:latin typeface="Arial" panose="020B0604020202020204" pitchFamily="34" charset="0"/>
                <a:cs typeface="Arial" panose="020B0604020202020204" pitchFamily="34" charset="0"/>
              </a:rPr>
            </a:br>
            <a:r>
              <a:rPr lang="en-GB" altLang="en-US" sz="3299" dirty="0">
                <a:latin typeface="Arial" panose="020B0604020202020204" pitchFamily="34" charset="0"/>
                <a:cs typeface="Arial" panose="020B0604020202020204" pitchFamily="34" charset="0"/>
              </a:rPr>
              <a:t>(Concerns: Anger, Mistrust, Fear…)</a:t>
            </a:r>
            <a:br>
              <a:rPr lang="en-GB" altLang="en-US" sz="3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endParaRPr lang="en-GB" altLang="en-US" sz="2599" dirty="0">
              <a:latin typeface="Arial" panose="020B0604020202020204" pitchFamily="34" charset="0"/>
              <a:cs typeface="Arial" panose="020B0604020202020204" pitchFamily="34" charset="0"/>
            </a:endParaRPr>
          </a:p>
        </p:txBody>
      </p:sp>
      <p:sp>
        <p:nvSpPr>
          <p:cNvPr id="76803" name="Rectangle 2">
            <a:extLst>
              <a:ext uri="{FF2B5EF4-FFF2-40B4-BE49-F238E27FC236}">
                <a16:creationId xmlns:a16="http://schemas.microsoft.com/office/drawing/2014/main" id="{CEC8DE27-70CA-4C11-83DB-E9F4DF703F95}"/>
              </a:ext>
            </a:extLst>
          </p:cNvPr>
          <p:cNvSpPr>
            <a:spLocks noChangeArrowheads="1"/>
          </p:cNvSpPr>
          <p:nvPr/>
        </p:nvSpPr>
        <p:spPr bwMode="auto">
          <a:xfrm>
            <a:off x="52993" y="5369270"/>
            <a:ext cx="12086015" cy="130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7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5A4E7E4-7CEA-4E56-A31D-D498EB0BDEC3}"/>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Relationship </a:t>
            </a:r>
          </a:p>
        </p:txBody>
      </p:sp>
      <p:sp>
        <p:nvSpPr>
          <p:cNvPr id="3" name="Text Placeholder 2">
            <a:extLst>
              <a:ext uri="{FF2B5EF4-FFF2-40B4-BE49-F238E27FC236}">
                <a16:creationId xmlns:a16="http://schemas.microsoft.com/office/drawing/2014/main" id="{E0D75BD1-D950-4A96-82BD-7C01993F6545}"/>
              </a:ext>
            </a:extLst>
          </p:cNvPr>
          <p:cNvSpPr>
            <a:spLocks noGrp="1"/>
          </p:cNvSpPr>
          <p:nvPr>
            <p:ph type="body" sz="quarter" idx="13"/>
          </p:nvPr>
        </p:nvSpPr>
        <p:spPr>
          <a:xfrm>
            <a:off x="2205" y="609459"/>
            <a:ext cx="12187592" cy="5943812"/>
          </a:xfrm>
        </p:spPr>
        <p:txBody>
          <a:bodyPr/>
          <a:lstStyle/>
          <a:p>
            <a:pPr marL="272037" indent="-272037">
              <a:buNone/>
              <a:defRPr/>
            </a:pPr>
            <a:r>
              <a:rPr altLang="en-US"/>
              <a:t>These are the four aspects to understand about relationship:</a:t>
            </a:r>
          </a:p>
          <a:p>
            <a:pPr marL="816109" lvl="1" indent="-544072">
              <a:buFont typeface="Calibri" panose="020F0502020204030204" pitchFamily="34" charset="0"/>
              <a:buAutoNum type="arabicPeriod"/>
              <a:defRPr/>
            </a:pPr>
            <a:r>
              <a:rPr altLang="en-US" b="1"/>
              <a:t>Relationship is </a:t>
            </a:r>
            <a:r>
              <a:rPr altLang="en-US">
                <a:solidFill>
                  <a:srgbClr val="00B050"/>
                </a:solidFill>
              </a:rPr>
              <a:t>	</a:t>
            </a:r>
            <a:r>
              <a:rPr altLang="en-US">
                <a:solidFill>
                  <a:srgbClr val="1E00AA"/>
                </a:solidFill>
              </a:rPr>
              <a:t>–</a:t>
            </a:r>
            <a:r>
              <a:rPr altLang="en-US">
                <a:solidFill>
                  <a:srgbClr val="00B050"/>
                </a:solidFill>
              </a:rPr>
              <a:t> </a:t>
            </a:r>
            <a:r>
              <a:rPr altLang="en-US">
                <a:solidFill>
                  <a:srgbClr val="1E00AA"/>
                </a:solidFill>
              </a:rPr>
              <a:t>Relationship is already there (whether we </a:t>
            </a:r>
            <a:r>
              <a:rPr altLang="en-US" err="1">
                <a:solidFill>
                  <a:srgbClr val="1E00AA"/>
                </a:solidFill>
              </a:rPr>
              <a:t>recognise</a:t>
            </a:r>
            <a:r>
              <a:rPr altLang="en-US">
                <a:solidFill>
                  <a:srgbClr val="1E00AA"/>
                </a:solidFill>
              </a:rPr>
              <a:t> it or not) 		</a:t>
            </a:r>
            <a:br>
              <a:rPr altLang="en-US">
                <a:solidFill>
                  <a:srgbClr val="1E00AA"/>
                </a:solidFill>
              </a:rPr>
            </a:br>
            <a:r>
              <a:rPr altLang="en-US">
                <a:solidFill>
                  <a:srgbClr val="1E00AA"/>
                </a:solidFill>
              </a:rPr>
              <a:t>			– Relationship is between one self (I</a:t>
            </a:r>
            <a:r>
              <a:rPr altLang="en-US" baseline="-25000">
                <a:solidFill>
                  <a:srgbClr val="1E00AA"/>
                </a:solidFill>
              </a:rPr>
              <a:t>1</a:t>
            </a:r>
            <a:r>
              <a:rPr altLang="en-US">
                <a:solidFill>
                  <a:srgbClr val="1E00AA"/>
                </a:solidFill>
              </a:rPr>
              <a:t>) and another self (I</a:t>
            </a:r>
            <a:r>
              <a:rPr altLang="en-US" baseline="-25000">
                <a:solidFill>
                  <a:srgbClr val="1E00AA"/>
                </a:solidFill>
              </a:rPr>
              <a:t>2</a:t>
            </a:r>
            <a:r>
              <a:rPr altLang="en-US">
                <a:solidFill>
                  <a:srgbClr val="1E00AA"/>
                </a:solidFill>
              </a:rPr>
              <a:t>) 		            </a:t>
            </a:r>
          </a:p>
          <a:p>
            <a:pPr marL="272037" lvl="1" indent="0">
              <a:buNone/>
              <a:defRPr/>
            </a:pPr>
            <a:r>
              <a:rPr altLang="en-US">
                <a:solidFill>
                  <a:srgbClr val="1E00AA"/>
                </a:solidFill>
              </a:rPr>
              <a:t>			– The Body is used for expression</a:t>
            </a:r>
          </a:p>
          <a:p>
            <a:pPr marL="272037" lvl="1" indent="0">
              <a:buNone/>
              <a:defRPr/>
            </a:pPr>
            <a:r>
              <a:rPr altLang="en-US" b="1"/>
              <a:t>2. There are feelings in relationship </a:t>
            </a:r>
            <a:r>
              <a:rPr altLang="en-US" b="1">
                <a:solidFill>
                  <a:srgbClr val="00B050"/>
                </a:solidFill>
              </a:rPr>
              <a:t> </a:t>
            </a:r>
            <a:r>
              <a:rPr altLang="en-US"/>
              <a:t>– in one self (I</a:t>
            </a:r>
            <a:r>
              <a:rPr altLang="en-US" baseline="-25000"/>
              <a:t>1</a:t>
            </a:r>
            <a:r>
              <a:rPr altLang="en-US"/>
              <a:t>) for the other self (I</a:t>
            </a:r>
            <a:r>
              <a:rPr altLang="en-US" baseline="-25000"/>
              <a:t>2</a:t>
            </a:r>
            <a:r>
              <a:rPr altLang="en-US"/>
              <a:t>)</a:t>
            </a:r>
          </a:p>
          <a:p>
            <a:pPr marL="272037" lvl="1" indent="0">
              <a:buNone/>
              <a:defRPr/>
            </a:pPr>
            <a:r>
              <a:rPr altLang="en-US" b="1"/>
              <a:t>3. These feelings can be recognized </a:t>
            </a:r>
          </a:p>
          <a:p>
            <a:pPr marL="272037" lvl="1" indent="0">
              <a:buNone/>
              <a:defRPr/>
            </a:pPr>
            <a:r>
              <a:rPr altLang="en-US">
                <a:solidFill>
                  <a:srgbClr val="00B050"/>
                </a:solidFill>
              </a:rPr>
              <a:t>	</a:t>
            </a:r>
            <a:r>
              <a:rPr altLang="en-US"/>
              <a:t>– they are definite</a:t>
            </a:r>
          </a:p>
          <a:p>
            <a:pPr marL="272037" lvl="1" indent="0">
              <a:buNone/>
              <a:defRPr/>
            </a:pPr>
            <a:r>
              <a:rPr altLang="en-US" b="1"/>
              <a:t>4. Their fulfilment leads to mutual happiness</a:t>
            </a:r>
          </a:p>
          <a:p>
            <a:pPr marL="272037" indent="-272037">
              <a:defRPr/>
            </a:pPr>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845FCBE-A2E3-40F2-AB83-79E997DA784F}"/>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Analysis of Current State</a:t>
            </a:r>
          </a:p>
        </p:txBody>
      </p:sp>
      <p:sp>
        <p:nvSpPr>
          <p:cNvPr id="3" name="Text Placeholder 2">
            <a:extLst>
              <a:ext uri="{FF2B5EF4-FFF2-40B4-BE49-F238E27FC236}">
                <a16:creationId xmlns:a16="http://schemas.microsoft.com/office/drawing/2014/main" id="{5C30913F-EDE2-45E3-AA97-71980363402B}"/>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42816" indent="-542816" defTabSz="912630">
              <a:lnSpc>
                <a:spcPct val="90000"/>
              </a:lnSpc>
              <a:spcBef>
                <a:spcPct val="50000"/>
              </a:spcBef>
              <a:spcAft>
                <a:spcPct val="10000"/>
              </a:spcAft>
              <a:buNone/>
            </a:pPr>
            <a:r>
              <a:rPr altLang="en-US"/>
              <a:t>Today we are unhappy because we have not understood these feelings and we assume that they are not in us</a:t>
            </a:r>
          </a:p>
          <a:p>
            <a:pPr marL="542816" indent="-542816" defTabSz="912630">
              <a:lnSpc>
                <a:spcPct val="90000"/>
              </a:lnSpc>
              <a:spcBef>
                <a:spcPct val="50000"/>
              </a:spcBef>
              <a:spcAft>
                <a:spcPct val="10000"/>
              </a:spcAft>
              <a:buNone/>
            </a:pPr>
            <a:r>
              <a:rPr altLang="en-US"/>
              <a:t>We only expect the other to express these feelings to us. If the other expresses these feelings to us, we feel happy. If the other does not express these feelings to us, we feel unhappy</a:t>
            </a:r>
          </a:p>
          <a:p>
            <a:pPr marL="542816" indent="-542816" defTabSz="912630">
              <a:lnSpc>
                <a:spcPct val="90000"/>
              </a:lnSpc>
              <a:spcBef>
                <a:spcPct val="50000"/>
              </a:spcBef>
              <a:spcAft>
                <a:spcPct val="10000"/>
              </a:spcAft>
              <a:buNone/>
            </a:pPr>
            <a:r>
              <a:rPr altLang="en-US"/>
              <a:t>In this situation, to get respect, we try many things</a:t>
            </a:r>
          </a:p>
          <a:p>
            <a:pPr marL="542816" lvl="1" indent="-271409" defTabSz="912630"/>
            <a:r>
              <a:rPr lang="en-CA" altLang="en-US">
                <a:solidFill>
                  <a:srgbClr val="000000"/>
                </a:solidFill>
              </a:rPr>
              <a:t>e.g. we relate respect(feeling) with physical facility</a:t>
            </a:r>
          </a:p>
          <a:p>
            <a:pPr marL="542816" lvl="1" indent="-271409" defTabSz="912630"/>
            <a:r>
              <a:rPr altLang="en-US" sz="2599"/>
              <a:t>e.g</a:t>
            </a:r>
            <a:r>
              <a:rPr altLang="en-US"/>
              <a:t>.</a:t>
            </a:r>
            <a:r>
              <a:rPr lang="en-CA" altLang="en-US"/>
              <a:t> we copy appearance, language, lifestyle, etc. opted by others</a:t>
            </a:r>
          </a:p>
          <a:p>
            <a:pPr marL="542816" indent="-542816" defTabSz="912630">
              <a:lnSpc>
                <a:spcPct val="90000"/>
              </a:lnSpc>
              <a:spcBef>
                <a:spcPct val="50000"/>
              </a:spcBef>
              <a:spcAft>
                <a:spcPct val="10000"/>
              </a:spcAft>
              <a:buNone/>
            </a:pPr>
            <a:endParaRPr altLang="en-US"/>
          </a:p>
          <a:p>
            <a:pPr marL="542816" indent="-542816" defTabSz="912630">
              <a:lnSpc>
                <a:spcPct val="90000"/>
              </a:lnSpc>
              <a:spcBef>
                <a:spcPct val="50000"/>
              </a:spcBef>
              <a:spcAft>
                <a:spcPct val="10000"/>
              </a:spcAft>
              <a:buNone/>
            </a:pPr>
            <a:endParaRPr altLang="en-US"/>
          </a:p>
          <a:p>
            <a:pPr marL="542816" indent="-542816" defTabSz="912630">
              <a:lnSpc>
                <a:spcPct val="90000"/>
              </a:lnSpc>
              <a:spcBef>
                <a:spcPct val="50000"/>
              </a:spcBef>
              <a:spcAft>
                <a:spcPct val="10000"/>
              </a:spcAft>
              <a:buNone/>
            </a:pPr>
            <a:r>
              <a:rPr altLang="en-US"/>
              <a:t>Today, people are not able to express feeling of respect to others (because they don’t have it), but they are trying hard to get it from others</a:t>
            </a:r>
          </a:p>
          <a:p>
            <a:pPr marL="542816" indent="-542816" defTabSz="912630">
              <a:lnSpc>
                <a:spcPct val="90000"/>
              </a:lnSpc>
              <a:spcBef>
                <a:spcPct val="50000"/>
              </a:spcBef>
              <a:spcAft>
                <a:spcPct val="10000"/>
              </a:spcAft>
              <a:buNone/>
            </a:pPr>
            <a:r>
              <a:rPr altLang="en-US" b="1">
                <a:solidFill>
                  <a:srgbClr val="FF0000"/>
                </a:solidFill>
              </a:rPr>
              <a:t>It is like everyone is begging for respect and everybody’s bowl is empty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2C3A11E6-5783-4AA3-9ED8-962706F67BD3}"/>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The Way Forward</a:t>
            </a:r>
          </a:p>
        </p:txBody>
      </p:sp>
      <p:sp>
        <p:nvSpPr>
          <p:cNvPr id="80899" name="Text Placeholder 2">
            <a:extLst>
              <a:ext uri="{FF2B5EF4-FFF2-40B4-BE49-F238E27FC236}">
                <a16:creationId xmlns:a16="http://schemas.microsoft.com/office/drawing/2014/main" id="{B8125815-F1E4-4F4E-A035-9426F216BFD0}"/>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39642" indent="-539642" defTabSz="1084046">
              <a:spcAft>
                <a:spcPct val="10000"/>
              </a:spcAft>
              <a:buNone/>
            </a:pPr>
            <a:r>
              <a:rPr lang="en-GB" altLang="en-US"/>
              <a:t>The most fundamental thing is to understand these </a:t>
            </a:r>
            <a:r>
              <a:rPr lang="en-GB" altLang="en-US" b="1"/>
              <a:t>feelings.</a:t>
            </a:r>
            <a:endParaRPr altLang="en-US" b="1"/>
          </a:p>
          <a:p>
            <a:pPr marL="539642" indent="-539642" defTabSz="1084046">
              <a:spcAft>
                <a:spcPct val="10000"/>
              </a:spcAft>
              <a:buNone/>
            </a:pPr>
            <a:endParaRPr altLang="en-US"/>
          </a:p>
          <a:p>
            <a:pPr marL="539642" indent="-539642" defTabSz="1084046">
              <a:spcAft>
                <a:spcPct val="10000"/>
              </a:spcAft>
              <a:buNone/>
            </a:pPr>
            <a:r>
              <a:rPr altLang="en-US"/>
              <a:t>In this way, understanding the feeling, ensuring the feeling, expressing the feeling and the right evaluation of the feeling leads to mutual happiness</a:t>
            </a:r>
          </a:p>
          <a:p>
            <a:pPr marL="539642" indent="-539642" defTabSz="1084046">
              <a:spcAft>
                <a:spcPct val="10000"/>
              </a:spcAft>
              <a:buNone/>
            </a:pPr>
            <a:endParaRPr lang="en-IN" altLang="en-US"/>
          </a:p>
          <a:p>
            <a:pPr marL="539642" indent="-539642" defTabSz="1084046">
              <a:spcAft>
                <a:spcPct val="10000"/>
              </a:spcAft>
              <a:buNone/>
            </a:pPr>
            <a:endParaRPr lang="en-IN" altLang="en-US"/>
          </a:p>
          <a:p>
            <a:pPr marL="539642" indent="-539642" defTabSz="1084046">
              <a:spcAft>
                <a:spcPct val="10000"/>
              </a:spcAft>
              <a:buNone/>
            </a:pPr>
            <a:endParaRPr lang="en-IN" altLang="en-US"/>
          </a:p>
          <a:p>
            <a:pPr marL="539642" indent="-539642" defTabSz="1084046">
              <a:spcAft>
                <a:spcPct val="10000"/>
              </a:spcAft>
              <a:buNone/>
            </a:pPr>
            <a:r>
              <a:rPr lang="en-IN" altLang="en-US"/>
              <a:t>We will try to understand the feeling of </a:t>
            </a:r>
            <a:r>
              <a:rPr lang="en-IN" altLang="en-US">
                <a:solidFill>
                  <a:srgbClr val="0000FF"/>
                </a:solidFill>
              </a:rPr>
              <a:t>TRUST</a:t>
            </a:r>
            <a:r>
              <a:rPr lang="en-IN" altLang="en-US"/>
              <a:t> first (as foundational feeling)</a:t>
            </a:r>
            <a:endParaRPr altLang="en-US"/>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extLst>
              <p:ext uri="{D42A27DB-BD31-4B8C-83A1-F6EECF244321}">
                <p14:modId xmlns:p14="http://schemas.microsoft.com/office/powerpoint/2010/main" val="4079363211"/>
              </p:ext>
            </p:extLst>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b="1" dirty="0">
                          <a:solidFill>
                            <a:schemeClr val="tx1"/>
                          </a:solidFill>
                          <a:effectLst/>
                        </a:rPr>
                        <a:t>8, 9, 10 and 11</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Harmony in the Family</a:t>
                      </a:r>
                      <a:br>
                        <a:rPr lang="en-US" sz="2000" b="1" kern="1200" dirty="0">
                          <a:solidFill>
                            <a:schemeClr val="tx1"/>
                          </a:solidFill>
                          <a:effectLst/>
                          <a:latin typeface="+mn-lt"/>
                          <a:ea typeface="+mn-ea"/>
                          <a:cs typeface="+mn-cs"/>
                        </a:rPr>
                      </a:br>
                      <a:r>
                        <a:rPr lang="en-US" sz="2000" b="1" kern="1200" dirty="0">
                          <a:solidFill>
                            <a:schemeClr val="tx1"/>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dirty="0">
                          <a:solidFill>
                            <a:schemeClr val="bg1">
                              <a:lumMod val="75000"/>
                            </a:schemeClr>
                          </a:solidFill>
                          <a:effectLst/>
                        </a:rPr>
                        <a:t>12</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Participation in 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the society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a:solidFill>
                            <a:schemeClr val="bg1">
                              <a:lumMod val="75000"/>
                            </a:schemeClr>
                          </a:solidFill>
                          <a:effectLst/>
                        </a:rPr>
                        <a:t>13</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Natural Environment</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Participation in nature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nature/existence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14</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Sum Up</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Review role of education</a:t>
                      </a:r>
                    </a:p>
                    <a:p>
                      <a:pPr marL="0" marR="0" algn="just">
                        <a:lnSpc>
                          <a:spcPct val="107000"/>
                        </a:lnSpc>
                        <a:spcBef>
                          <a:spcPts val="0"/>
                        </a:spcBef>
                        <a:spcAft>
                          <a:spcPts val="0"/>
                        </a:spcAft>
                      </a:pPr>
                      <a:r>
                        <a:rPr lang="en-US" sz="2000" dirty="0">
                          <a:solidFill>
                            <a:schemeClr val="bg1">
                              <a:lumMod val="75000"/>
                            </a:schemeClr>
                          </a:solidFill>
                          <a:effectLst/>
                        </a:rPr>
                        <a:t>Need for a holistic, humane world-vision</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Information about UHV-II course,</a:t>
                      </a:r>
                    </a:p>
                    <a:p>
                      <a:pPr marL="0" marR="0" algn="just">
                        <a:lnSpc>
                          <a:spcPct val="107000"/>
                        </a:lnSpc>
                        <a:spcBef>
                          <a:spcPts val="0"/>
                        </a:spcBef>
                        <a:spcAft>
                          <a:spcPts val="0"/>
                        </a:spcAft>
                      </a:pPr>
                      <a:r>
                        <a:rPr lang="en-US" sz="2000" dirty="0">
                          <a:solidFill>
                            <a:schemeClr val="bg1">
                              <a:lumMod val="75000"/>
                            </a:schemeClr>
                          </a:solidFill>
                          <a:effectLst/>
                        </a:rPr>
                        <a:t>mentor and buddy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15</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Self-evaluation and Closure</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Sharing and feedback</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 </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13020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Title 10">
            <a:extLst>
              <a:ext uri="{FF2B5EF4-FFF2-40B4-BE49-F238E27FC236}">
                <a16:creationId xmlns:a16="http://schemas.microsoft.com/office/drawing/2014/main" id="{D050796C-4AFC-4313-A546-78C3F9692209}"/>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39642" indent="-539642" algn="ctr"/>
            <a:r>
              <a:rPr lang="en-GB" altLang="en-US" sz="5199">
                <a:latin typeface="Arial" panose="020B0604020202020204" pitchFamily="34" charset="0"/>
                <a:cs typeface="Arial" panose="020B0604020202020204" pitchFamily="34" charset="0"/>
              </a:rPr>
              <a:t>Trust</a:t>
            </a:r>
            <a:br>
              <a:rPr lang="en-GB" altLang="en-US" sz="4299">
                <a:latin typeface="Arial" panose="020B0604020202020204" pitchFamily="34" charset="0"/>
                <a:cs typeface="Arial" panose="020B0604020202020204" pitchFamily="34" charset="0"/>
              </a:rPr>
            </a:br>
            <a:r>
              <a:rPr lang="en-GB" altLang="en-US" sz="3299">
                <a:latin typeface="Arial" panose="020B0604020202020204" pitchFamily="34" charset="0"/>
                <a:cs typeface="Arial" panose="020B0604020202020204" pitchFamily="34" charset="0"/>
              </a:rPr>
              <a:t>(FOUNDATIONAL VALUE)</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76E32FA-C98F-4D44-ADB0-66B1483CB3AF}"/>
              </a:ext>
            </a:extLst>
          </p:cNvPr>
          <p:cNvSpPr>
            <a:spLocks noGrp="1"/>
          </p:cNvSpPr>
          <p:nvPr>
            <p:ph type="title"/>
          </p:nvPr>
        </p:nvSpPr>
        <p:spPr bwMode="auto">
          <a:xfrm>
            <a:off x="2205" y="1587"/>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Trust (</a:t>
            </a:r>
            <a:r>
              <a:rPr lang="en-US" altLang="en-US" sz="3299">
                <a:latin typeface="Kruti Dev 010" pitchFamily="2" charset="0"/>
              </a:rPr>
              <a:t>fo”okl</a:t>
            </a:r>
            <a:r>
              <a:rPr lang="en-US" altLang="en-US"/>
              <a:t>)</a:t>
            </a:r>
            <a:endParaRPr lang="en-GB" altLang="en-US"/>
          </a:p>
        </p:txBody>
      </p:sp>
      <p:sp>
        <p:nvSpPr>
          <p:cNvPr id="4099" name="Text Placeholder 2">
            <a:extLst>
              <a:ext uri="{FF2B5EF4-FFF2-40B4-BE49-F238E27FC236}">
                <a16:creationId xmlns:a16="http://schemas.microsoft.com/office/drawing/2014/main" id="{6F07F185-E4A0-447E-8B1A-7BB31D7F92CB}"/>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4046">
              <a:buNone/>
            </a:pPr>
            <a:r>
              <a:rPr altLang="en-US"/>
              <a:t>Trust 	= to be assured (</a:t>
            </a:r>
            <a:r>
              <a:rPr lang="en-GB" altLang="en-US" sz="3299">
                <a:solidFill>
                  <a:srgbClr val="1E00AA"/>
                </a:solidFill>
                <a:latin typeface="Kruti Dev 010" pitchFamily="2" charset="0"/>
              </a:rPr>
              <a:t>vk”oLr gksuk</a:t>
            </a:r>
            <a:r>
              <a:rPr altLang="en-US"/>
              <a:t>)</a:t>
            </a:r>
          </a:p>
          <a:p>
            <a:pPr defTabSz="1084046">
              <a:buNone/>
            </a:pPr>
            <a:r>
              <a:rPr lang="en-GB" altLang="en-US"/>
              <a:t>		= to have the clarity that the other wants to make me</a:t>
            </a:r>
          </a:p>
          <a:p>
            <a:pPr defTabSz="1084046">
              <a:buNone/>
            </a:pPr>
            <a:r>
              <a:rPr lang="en-GB" altLang="en-US"/>
              <a:t>		   happy &amp; prosperous</a:t>
            </a:r>
          </a:p>
          <a:p>
            <a:pPr defTabSz="1084046">
              <a:buNone/>
            </a:pPr>
            <a:r>
              <a:rPr lang="en-GB" altLang="en-US"/>
              <a:t>		= </a:t>
            </a:r>
            <a:r>
              <a:rPr lang="en-GB" altLang="en-US" sz="3299">
                <a:solidFill>
                  <a:srgbClr val="1E00AA"/>
                </a:solidFill>
                <a:latin typeface="Kruti Dev 010" pitchFamily="2" charset="0"/>
              </a:rPr>
              <a:t>nwljk esjs lq[k] le`f) ds vFkZ esa gS] ,slk Li’V gksuk</a:t>
            </a:r>
            <a:endParaRPr lang="en-GB" altLang="en-US" i="1">
              <a:solidFill>
                <a:srgbClr val="1E00AA"/>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7C8AEF-5092-44AB-86D9-AEC61B3761D3}"/>
              </a:ext>
            </a:extLst>
          </p:cNvPr>
          <p:cNvSpPr>
            <a:spLocks noGrp="1"/>
          </p:cNvSpPr>
          <p:nvPr>
            <p:ph sz="half" idx="1"/>
          </p:nvPr>
        </p:nvSpPr>
        <p:spPr>
          <a:xfrm>
            <a:off x="2204" y="609459"/>
            <a:ext cx="6005710" cy="5943812"/>
          </a:xfrm>
        </p:spPr>
        <p:txBody>
          <a:bodyPr/>
          <a:lstStyle/>
          <a:p>
            <a:pPr marL="272037" indent="-272037" algn="ctr">
              <a:buNone/>
              <a:defRPr/>
            </a:pPr>
            <a:r>
              <a:rPr lang="en-GB" u="sng" dirty="0">
                <a:latin typeface="Arial" charset="0"/>
                <a:cs typeface="Arial" charset="0"/>
              </a:rPr>
              <a:t>About  your Natural Acceptance</a:t>
            </a:r>
          </a:p>
          <a:p>
            <a:pPr marL="272037" indent="-272037">
              <a:buNone/>
              <a:defRPr/>
            </a:pPr>
            <a:endParaRPr lang="en-GB" sz="1400" u="sng" dirty="0">
              <a:latin typeface="Arial" charset="0"/>
              <a:cs typeface="Arial" charset="0"/>
            </a:endParaRPr>
          </a:p>
          <a:p>
            <a:pPr marL="544072" indent="-544072">
              <a:buNone/>
              <a:defRPr/>
            </a:pPr>
            <a:r>
              <a:rPr lang="en-GB" dirty="0">
                <a:latin typeface="Arial" charset="0"/>
                <a:cs typeface="Arial" charset="0"/>
              </a:rPr>
              <a:t>1a. I </a:t>
            </a:r>
            <a:r>
              <a:rPr lang="en-GB" dirty="0">
                <a:solidFill>
                  <a:srgbClr val="0000FF"/>
                </a:solidFill>
                <a:latin typeface="Arial" charset="0"/>
                <a:cs typeface="Arial" charset="0"/>
              </a:rPr>
              <a:t>want to </a:t>
            </a:r>
            <a:r>
              <a:rPr lang="en-GB" dirty="0">
                <a:latin typeface="Arial" charset="0"/>
                <a:cs typeface="Arial" charset="0"/>
              </a:rPr>
              <a:t>make myself happy </a:t>
            </a:r>
            <a:r>
              <a:rPr lang="en-GB" dirty="0">
                <a:solidFill>
                  <a:schemeClr val="bg1"/>
                </a:solidFill>
                <a:latin typeface="Arial" charset="0"/>
                <a:cs typeface="Arial" charset="0"/>
              </a:rPr>
              <a:t>always</a:t>
            </a:r>
          </a:p>
          <a:p>
            <a:pPr marL="544072" indent="-544072">
              <a:buNone/>
              <a:defRPr/>
            </a:pPr>
            <a:endParaRPr lang="en-GB" sz="1400" dirty="0">
              <a:latin typeface="Arial" charset="0"/>
              <a:cs typeface="Arial" charset="0"/>
            </a:endParaRPr>
          </a:p>
          <a:p>
            <a:pPr marL="544072" indent="-544072">
              <a:buNone/>
              <a:defRPr/>
            </a:pPr>
            <a:r>
              <a:rPr lang="en-GB" dirty="0">
                <a:latin typeface="Arial" charset="0"/>
                <a:cs typeface="Arial" charset="0"/>
              </a:rPr>
              <a:t>2a. I </a:t>
            </a:r>
            <a:r>
              <a:rPr lang="en-GB" dirty="0">
                <a:solidFill>
                  <a:srgbClr val="0000FF"/>
                </a:solidFill>
                <a:latin typeface="Arial" charset="0"/>
                <a:cs typeface="Arial" charset="0"/>
              </a:rPr>
              <a:t>want to </a:t>
            </a:r>
            <a:r>
              <a:rPr lang="en-GB" dirty="0">
                <a:latin typeface="Arial" charset="0"/>
                <a:cs typeface="Arial" charset="0"/>
              </a:rPr>
              <a:t>make the other happy </a:t>
            </a:r>
            <a:r>
              <a:rPr lang="en-GB" dirty="0">
                <a:solidFill>
                  <a:schemeClr val="bg1"/>
                </a:solidFill>
                <a:latin typeface="Arial" charset="0"/>
                <a:cs typeface="Arial" charset="0"/>
              </a:rPr>
              <a:t>always</a:t>
            </a:r>
          </a:p>
          <a:p>
            <a:pPr marL="544072" indent="-544072">
              <a:buNone/>
              <a:defRPr/>
            </a:pPr>
            <a:endParaRPr lang="en-US" sz="1300" dirty="0">
              <a:latin typeface="Arial" charset="0"/>
              <a:cs typeface="Arial" charset="0"/>
            </a:endParaRPr>
          </a:p>
          <a:p>
            <a:pPr marL="544072" indent="-544072">
              <a:buNone/>
              <a:defRPr/>
            </a:pPr>
            <a:endParaRPr lang="en-GB" dirty="0">
              <a:latin typeface="Arial" charset="0"/>
              <a:cs typeface="Arial" charset="0"/>
            </a:endParaRPr>
          </a:p>
          <a:p>
            <a:pPr marL="544072" indent="-544072">
              <a:buNone/>
              <a:defRPr/>
            </a:pPr>
            <a:r>
              <a:rPr lang="en-GB" dirty="0">
                <a:latin typeface="Arial" charset="0"/>
                <a:cs typeface="Arial" charset="0"/>
              </a:rPr>
              <a:t>3a. The other </a:t>
            </a:r>
            <a:r>
              <a:rPr lang="en-GB" dirty="0">
                <a:solidFill>
                  <a:srgbClr val="0000FF"/>
                </a:solidFill>
                <a:latin typeface="Arial" charset="0"/>
                <a:cs typeface="Arial" charset="0"/>
              </a:rPr>
              <a:t>wants to </a:t>
            </a:r>
            <a:r>
              <a:rPr lang="en-GB" dirty="0">
                <a:latin typeface="Arial" charset="0"/>
                <a:cs typeface="Arial" charset="0"/>
              </a:rPr>
              <a:t>make herself/himself happy </a:t>
            </a:r>
            <a:r>
              <a:rPr lang="en-GB" dirty="0">
                <a:solidFill>
                  <a:schemeClr val="bg1"/>
                </a:solidFill>
                <a:latin typeface="Arial" charset="0"/>
                <a:cs typeface="Arial" charset="0"/>
              </a:rPr>
              <a:t>always</a:t>
            </a:r>
          </a:p>
          <a:p>
            <a:pPr marL="544072" indent="-544072">
              <a:buNone/>
              <a:defRPr/>
            </a:pPr>
            <a:endParaRPr lang="en-US" sz="1300" dirty="0">
              <a:latin typeface="Arial" charset="0"/>
              <a:cs typeface="Arial" charset="0"/>
            </a:endParaRPr>
          </a:p>
          <a:p>
            <a:pPr marL="544072" indent="-544072">
              <a:buNone/>
              <a:defRPr/>
            </a:pPr>
            <a:r>
              <a:rPr lang="en-GB" dirty="0">
                <a:latin typeface="Arial" charset="0"/>
                <a:cs typeface="Arial" charset="0"/>
              </a:rPr>
              <a:t>4a. The other </a:t>
            </a:r>
            <a:r>
              <a:rPr lang="en-GB" dirty="0">
                <a:solidFill>
                  <a:srgbClr val="0000FF"/>
                </a:solidFill>
                <a:latin typeface="Arial" charset="0"/>
                <a:cs typeface="Arial" charset="0"/>
              </a:rPr>
              <a:t>wants to </a:t>
            </a:r>
            <a:r>
              <a:rPr lang="en-GB" dirty="0">
                <a:latin typeface="Arial" charset="0"/>
                <a:cs typeface="Arial" charset="0"/>
              </a:rPr>
              <a:t>make me happy </a:t>
            </a:r>
            <a:r>
              <a:rPr lang="en-GB" dirty="0">
                <a:solidFill>
                  <a:schemeClr val="bg1"/>
                </a:solidFill>
                <a:latin typeface="Arial" charset="0"/>
                <a:cs typeface="Arial" charset="0"/>
              </a:rPr>
              <a:t>always</a:t>
            </a:r>
            <a:endParaRPr lang="en-GB" dirty="0">
              <a:solidFill>
                <a:schemeClr val="bg1"/>
              </a:solidFill>
            </a:endParaRPr>
          </a:p>
        </p:txBody>
      </p:sp>
      <p:sp>
        <p:nvSpPr>
          <p:cNvPr id="6" name="Content Placeholder 5">
            <a:extLst>
              <a:ext uri="{FF2B5EF4-FFF2-40B4-BE49-F238E27FC236}">
                <a16:creationId xmlns:a16="http://schemas.microsoft.com/office/drawing/2014/main" id="{101AA08F-440E-4616-8778-BC04FA520F2C}"/>
              </a:ext>
            </a:extLst>
          </p:cNvPr>
          <p:cNvSpPr>
            <a:spLocks noGrp="1"/>
          </p:cNvSpPr>
          <p:nvPr>
            <p:ph sz="half" idx="2"/>
          </p:nvPr>
        </p:nvSpPr>
        <p:spPr>
          <a:xfrm>
            <a:off x="6209481" y="568193"/>
            <a:ext cx="5980316" cy="5943812"/>
          </a:xfrm>
        </p:spPr>
        <p:txBody>
          <a:bodyPr/>
          <a:lstStyle/>
          <a:p>
            <a:pPr marL="272037" indent="-272037" algn="ctr">
              <a:lnSpc>
                <a:spcPct val="130000"/>
              </a:lnSpc>
              <a:buNone/>
              <a:defRPr/>
            </a:pPr>
            <a:r>
              <a:rPr lang="en-GB" u="sng" dirty="0">
                <a:latin typeface="Arial" charset="0"/>
                <a:cs typeface="Arial" charset="0"/>
              </a:rPr>
              <a:t>About your Ability</a:t>
            </a:r>
          </a:p>
          <a:p>
            <a:pPr marL="272037" indent="-272037">
              <a:lnSpc>
                <a:spcPct val="130000"/>
              </a:lnSpc>
              <a:buNone/>
              <a:defRPr/>
            </a:pPr>
            <a:endParaRPr lang="en-GB" sz="600" u="sng" dirty="0">
              <a:latin typeface="Arial" charset="0"/>
              <a:cs typeface="Arial" charset="0"/>
            </a:endParaRPr>
          </a:p>
          <a:p>
            <a:pPr marL="544072" indent="-544072">
              <a:lnSpc>
                <a:spcPct val="130000"/>
              </a:lnSpc>
              <a:buNone/>
              <a:defRPr/>
            </a:pPr>
            <a:r>
              <a:rPr lang="en-GB" dirty="0">
                <a:latin typeface="Arial" charset="0"/>
                <a:cs typeface="Arial" charset="0"/>
              </a:rPr>
              <a:t>1b. I </a:t>
            </a:r>
            <a:r>
              <a:rPr lang="en-GB" dirty="0">
                <a:solidFill>
                  <a:srgbClr val="0000FF"/>
                </a:solidFill>
                <a:latin typeface="Arial" charset="0"/>
                <a:cs typeface="Arial" charset="0"/>
              </a:rPr>
              <a:t>am able to </a:t>
            </a:r>
            <a:r>
              <a:rPr lang="en-GB" dirty="0">
                <a:latin typeface="Arial" charset="0"/>
                <a:cs typeface="Arial" charset="0"/>
              </a:rPr>
              <a:t>make myself  always happy </a:t>
            </a:r>
          </a:p>
          <a:p>
            <a:pPr marL="544072" indent="-544072">
              <a:lnSpc>
                <a:spcPct val="130000"/>
              </a:lnSpc>
              <a:buNone/>
              <a:defRPr/>
            </a:pPr>
            <a:endParaRPr lang="en-GB" dirty="0">
              <a:latin typeface="Arial" charset="0"/>
              <a:cs typeface="Arial" charset="0"/>
            </a:endParaRPr>
          </a:p>
          <a:p>
            <a:pPr marL="544072" indent="-544072">
              <a:lnSpc>
                <a:spcPct val="130000"/>
              </a:lnSpc>
              <a:buNone/>
              <a:defRPr/>
            </a:pPr>
            <a:r>
              <a:rPr lang="en-GB" dirty="0">
                <a:latin typeface="Arial" charset="0"/>
                <a:cs typeface="Arial" charset="0"/>
              </a:rPr>
              <a:t>2b. I </a:t>
            </a:r>
            <a:r>
              <a:rPr lang="en-GB" dirty="0">
                <a:solidFill>
                  <a:srgbClr val="0000FF"/>
                </a:solidFill>
                <a:latin typeface="Arial" charset="0"/>
                <a:cs typeface="Arial" charset="0"/>
              </a:rPr>
              <a:t>am able to </a:t>
            </a:r>
            <a:r>
              <a:rPr lang="en-GB" dirty="0">
                <a:latin typeface="Arial" charset="0"/>
                <a:cs typeface="Arial" charset="0"/>
              </a:rPr>
              <a:t>make the other always happy</a:t>
            </a:r>
          </a:p>
          <a:p>
            <a:pPr marL="544072" indent="-544072">
              <a:lnSpc>
                <a:spcPct val="130000"/>
              </a:lnSpc>
              <a:buNone/>
              <a:defRPr/>
            </a:pPr>
            <a:r>
              <a:rPr lang="en-GB" dirty="0">
                <a:latin typeface="Arial" charset="0"/>
                <a:cs typeface="Arial" charset="0"/>
              </a:rPr>
              <a:t>3b. The other </a:t>
            </a:r>
            <a:r>
              <a:rPr lang="en-GB" dirty="0">
                <a:solidFill>
                  <a:srgbClr val="0000FF"/>
                </a:solidFill>
                <a:latin typeface="Arial" charset="0"/>
                <a:cs typeface="Arial" charset="0"/>
              </a:rPr>
              <a:t>is able to </a:t>
            </a:r>
            <a:r>
              <a:rPr lang="en-GB" dirty="0">
                <a:latin typeface="Arial" charset="0"/>
                <a:cs typeface="Arial" charset="0"/>
              </a:rPr>
              <a:t>make herself/himself  always happy</a:t>
            </a:r>
          </a:p>
          <a:p>
            <a:pPr marL="544072" indent="-544072">
              <a:lnSpc>
                <a:spcPct val="130000"/>
              </a:lnSpc>
              <a:buNone/>
              <a:defRPr/>
            </a:pPr>
            <a:r>
              <a:rPr lang="en-GB" dirty="0">
                <a:latin typeface="Arial" charset="0"/>
                <a:cs typeface="Arial" charset="0"/>
              </a:rPr>
              <a:t>4b. The other </a:t>
            </a:r>
            <a:r>
              <a:rPr lang="en-GB" dirty="0">
                <a:solidFill>
                  <a:srgbClr val="0000FF"/>
                </a:solidFill>
                <a:latin typeface="Arial" charset="0"/>
                <a:cs typeface="Arial" charset="0"/>
              </a:rPr>
              <a:t>is able to </a:t>
            </a:r>
            <a:r>
              <a:rPr lang="en-GB" dirty="0">
                <a:latin typeface="Arial" charset="0"/>
                <a:cs typeface="Arial" charset="0"/>
              </a:rPr>
              <a:t>make me  always happy</a:t>
            </a:r>
          </a:p>
          <a:p>
            <a:pPr marL="272037" indent="-272037">
              <a:buNone/>
              <a:defRPr/>
            </a:pPr>
            <a:endParaRPr lang="en-GB" dirty="0"/>
          </a:p>
        </p:txBody>
      </p:sp>
      <p:sp>
        <p:nvSpPr>
          <p:cNvPr id="84996" name="Title 3">
            <a:extLst>
              <a:ext uri="{FF2B5EF4-FFF2-40B4-BE49-F238E27FC236}">
                <a16:creationId xmlns:a16="http://schemas.microsoft.com/office/drawing/2014/main" id="{33C409D6-45F4-4893-927C-F7AABF1CADF9}"/>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Evaluating Trust – Between 2 Individuals</a:t>
            </a:r>
            <a:endParaRPr lang="en-GB" altLang="en-US"/>
          </a:p>
        </p:txBody>
      </p:sp>
      <p:sp>
        <p:nvSpPr>
          <p:cNvPr id="12293" name="Rectangle 6">
            <a:extLst>
              <a:ext uri="{FF2B5EF4-FFF2-40B4-BE49-F238E27FC236}">
                <a16:creationId xmlns:a16="http://schemas.microsoft.com/office/drawing/2014/main" id="{02307E44-EFCC-467E-AB37-B71B01CE30A2}"/>
              </a:ext>
            </a:extLst>
          </p:cNvPr>
          <p:cNvSpPr>
            <a:spLocks noChangeArrowheads="1"/>
          </p:cNvSpPr>
          <p:nvPr/>
        </p:nvSpPr>
        <p:spPr bwMode="auto">
          <a:xfrm>
            <a:off x="2205" y="5410536"/>
            <a:ext cx="6194579" cy="109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599" u="sng">
                <a:solidFill>
                  <a:srgbClr val="FF0000"/>
                </a:solidFill>
              </a:rPr>
              <a:t>Intention – Natural Acceptance</a:t>
            </a:r>
          </a:p>
          <a:p>
            <a:pPr algn="ctr" eaLnBrk="1" hangingPunct="1">
              <a:lnSpc>
                <a:spcPct val="130000"/>
              </a:lnSpc>
              <a:buFont typeface="Symbol" panose="05050102010706020507" pitchFamily="18" charset="2"/>
              <a:buNone/>
            </a:pPr>
            <a:r>
              <a:rPr lang="en-GB" altLang="en-US" sz="2599">
                <a:solidFill>
                  <a:srgbClr val="000000"/>
                </a:solidFill>
              </a:rPr>
              <a:t>What is Naturally Acceptable to You</a:t>
            </a:r>
          </a:p>
        </p:txBody>
      </p:sp>
      <p:sp>
        <p:nvSpPr>
          <p:cNvPr id="12294" name="Rectangle 7">
            <a:extLst>
              <a:ext uri="{FF2B5EF4-FFF2-40B4-BE49-F238E27FC236}">
                <a16:creationId xmlns:a16="http://schemas.microsoft.com/office/drawing/2014/main" id="{C2A2F637-B5B8-4715-AB69-01882EDB5624}"/>
              </a:ext>
            </a:extLst>
          </p:cNvPr>
          <p:cNvSpPr>
            <a:spLocks noChangeArrowheads="1"/>
          </p:cNvSpPr>
          <p:nvPr/>
        </p:nvSpPr>
        <p:spPr bwMode="auto">
          <a:xfrm>
            <a:off x="6222178" y="5410536"/>
            <a:ext cx="6094589" cy="109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30000"/>
              </a:lnSpc>
              <a:buFont typeface="Symbol" panose="05050102010706020507" pitchFamily="18" charset="2"/>
              <a:buNone/>
            </a:pPr>
            <a:r>
              <a:rPr lang="en-GB" altLang="en-US" sz="2599" u="sng">
                <a:solidFill>
                  <a:srgbClr val="FF0000"/>
                </a:solidFill>
              </a:rPr>
              <a:t>Competence</a:t>
            </a:r>
          </a:p>
          <a:p>
            <a:pPr algn="ctr" eaLnBrk="1" hangingPunct="1">
              <a:lnSpc>
                <a:spcPct val="130000"/>
              </a:lnSpc>
              <a:buFont typeface="Symbol" panose="05050102010706020507" pitchFamily="18" charset="2"/>
              <a:buNone/>
            </a:pPr>
            <a:r>
              <a:rPr lang="en-GB" altLang="en-US" sz="2599">
                <a:solidFill>
                  <a:srgbClr val="000000"/>
                </a:solidFill>
              </a:rPr>
              <a:t>What You Are (∑ D, T, E)</a:t>
            </a:r>
          </a:p>
        </p:txBody>
      </p:sp>
      <p:sp>
        <p:nvSpPr>
          <p:cNvPr id="7" name="TextBox 6">
            <a:extLst>
              <a:ext uri="{FF2B5EF4-FFF2-40B4-BE49-F238E27FC236}">
                <a16:creationId xmlns:a16="http://schemas.microsoft.com/office/drawing/2014/main" id="{568CF820-A4D1-460D-993B-CD54F9A3B56D}"/>
              </a:ext>
            </a:extLst>
          </p:cNvPr>
          <p:cNvSpPr txBox="1">
            <a:spLocks noChangeArrowheads="1"/>
          </p:cNvSpPr>
          <p:nvPr/>
        </p:nvSpPr>
        <p:spPr bwMode="auto">
          <a:xfrm>
            <a:off x="5792065" y="1245900"/>
            <a:ext cx="709449" cy="4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000000"/>
                </a:solidFill>
              </a:rPr>
              <a:t>√</a:t>
            </a:r>
          </a:p>
        </p:txBody>
      </p:sp>
      <p:sp>
        <p:nvSpPr>
          <p:cNvPr id="8" name="TextBox 7">
            <a:extLst>
              <a:ext uri="{FF2B5EF4-FFF2-40B4-BE49-F238E27FC236}">
                <a16:creationId xmlns:a16="http://schemas.microsoft.com/office/drawing/2014/main" id="{9105E54C-754D-4C29-B1DA-565CB47A1109}"/>
              </a:ext>
            </a:extLst>
          </p:cNvPr>
          <p:cNvSpPr txBox="1">
            <a:spLocks noChangeArrowheads="1"/>
          </p:cNvSpPr>
          <p:nvPr/>
        </p:nvSpPr>
        <p:spPr bwMode="auto">
          <a:xfrm>
            <a:off x="11783491" y="1676012"/>
            <a:ext cx="711035" cy="5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cxnSp>
        <p:nvCxnSpPr>
          <p:cNvPr id="11" name="Straight Connector 10">
            <a:extLst>
              <a:ext uri="{FF2B5EF4-FFF2-40B4-BE49-F238E27FC236}">
                <a16:creationId xmlns:a16="http://schemas.microsoft.com/office/drawing/2014/main" id="{FF596BDA-9A45-42F2-9D01-82911CA2CFC2}"/>
              </a:ext>
            </a:extLst>
          </p:cNvPr>
          <p:cNvCxnSpPr/>
          <p:nvPr/>
        </p:nvCxnSpPr>
        <p:spPr>
          <a:xfrm rot="16200000" flipH="1">
            <a:off x="3148695" y="3562319"/>
            <a:ext cx="609617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89DCE14-CA15-47B8-8BC5-34100240A1F6}"/>
              </a:ext>
            </a:extLst>
          </p:cNvPr>
          <p:cNvSpPr txBox="1">
            <a:spLocks noChangeArrowheads="1"/>
          </p:cNvSpPr>
          <p:nvPr/>
        </p:nvSpPr>
        <p:spPr bwMode="auto">
          <a:xfrm>
            <a:off x="11783491" y="2590200"/>
            <a:ext cx="711035" cy="5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sp>
        <p:nvSpPr>
          <p:cNvPr id="16" name="TextBox 15">
            <a:extLst>
              <a:ext uri="{FF2B5EF4-FFF2-40B4-BE49-F238E27FC236}">
                <a16:creationId xmlns:a16="http://schemas.microsoft.com/office/drawing/2014/main" id="{240A9398-98D4-4C60-A6C8-322CE74D63CA}"/>
              </a:ext>
            </a:extLst>
          </p:cNvPr>
          <p:cNvSpPr txBox="1">
            <a:spLocks noChangeArrowheads="1"/>
          </p:cNvSpPr>
          <p:nvPr/>
        </p:nvSpPr>
        <p:spPr bwMode="auto">
          <a:xfrm>
            <a:off x="11783491" y="3582159"/>
            <a:ext cx="711035" cy="50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sp>
        <p:nvSpPr>
          <p:cNvPr id="17" name="TextBox 16">
            <a:extLst>
              <a:ext uri="{FF2B5EF4-FFF2-40B4-BE49-F238E27FC236}">
                <a16:creationId xmlns:a16="http://schemas.microsoft.com/office/drawing/2014/main" id="{13CD0C8A-A758-443C-9F45-ABBBBB46C192}"/>
              </a:ext>
            </a:extLst>
          </p:cNvPr>
          <p:cNvSpPr txBox="1">
            <a:spLocks noChangeArrowheads="1"/>
          </p:cNvSpPr>
          <p:nvPr/>
        </p:nvSpPr>
        <p:spPr bwMode="auto">
          <a:xfrm>
            <a:off x="11681914" y="4447145"/>
            <a:ext cx="711035" cy="5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sp>
        <p:nvSpPr>
          <p:cNvPr id="18" name="TextBox 17">
            <a:extLst>
              <a:ext uri="{FF2B5EF4-FFF2-40B4-BE49-F238E27FC236}">
                <a16:creationId xmlns:a16="http://schemas.microsoft.com/office/drawing/2014/main" id="{81DA94CC-7712-4921-92A8-A46777DC9EF0}"/>
              </a:ext>
            </a:extLst>
          </p:cNvPr>
          <p:cNvSpPr txBox="1">
            <a:spLocks noChangeArrowheads="1"/>
          </p:cNvSpPr>
          <p:nvPr/>
        </p:nvSpPr>
        <p:spPr bwMode="auto">
          <a:xfrm>
            <a:off x="5792065" y="4370963"/>
            <a:ext cx="709449" cy="5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sp>
        <p:nvSpPr>
          <p:cNvPr id="19" name="TextBox 18">
            <a:extLst>
              <a:ext uri="{FF2B5EF4-FFF2-40B4-BE49-F238E27FC236}">
                <a16:creationId xmlns:a16="http://schemas.microsoft.com/office/drawing/2014/main" id="{52CD6767-8EDD-4C54-AAB1-E88666C40AE7}"/>
              </a:ext>
            </a:extLst>
          </p:cNvPr>
          <p:cNvSpPr txBox="1">
            <a:spLocks noChangeArrowheads="1"/>
          </p:cNvSpPr>
          <p:nvPr/>
        </p:nvSpPr>
        <p:spPr bwMode="auto">
          <a:xfrm>
            <a:off x="5792065" y="2160088"/>
            <a:ext cx="709449" cy="4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000000"/>
                </a:solidFill>
              </a:rPr>
              <a:t>√</a:t>
            </a:r>
          </a:p>
        </p:txBody>
      </p:sp>
      <p:sp>
        <p:nvSpPr>
          <p:cNvPr id="20" name="TextBox 19">
            <a:extLst>
              <a:ext uri="{FF2B5EF4-FFF2-40B4-BE49-F238E27FC236}">
                <a16:creationId xmlns:a16="http://schemas.microsoft.com/office/drawing/2014/main" id="{937D4525-891C-4DBE-BDFA-0E20DD9C5BFA}"/>
              </a:ext>
            </a:extLst>
          </p:cNvPr>
          <p:cNvSpPr txBox="1">
            <a:spLocks noChangeArrowheads="1"/>
          </p:cNvSpPr>
          <p:nvPr/>
        </p:nvSpPr>
        <p:spPr bwMode="auto">
          <a:xfrm>
            <a:off x="5792065" y="3409161"/>
            <a:ext cx="709449" cy="4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000000"/>
                </a:solidFil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6E265A-4173-4B21-B76C-71FB12509AD0}"/>
              </a:ext>
            </a:extLst>
          </p:cNvPr>
          <p:cNvSpPr>
            <a:spLocks noGrp="1"/>
          </p:cNvSpPr>
          <p:nvPr>
            <p:ph sz="half" idx="1"/>
          </p:nvPr>
        </p:nvSpPr>
        <p:spPr>
          <a:xfrm>
            <a:off x="2204" y="609459"/>
            <a:ext cx="6005710" cy="5943812"/>
          </a:xfrm>
        </p:spPr>
        <p:txBody>
          <a:bodyPr/>
          <a:lstStyle/>
          <a:p>
            <a:pPr marL="272037" indent="-272037">
              <a:buNone/>
              <a:defRPr/>
            </a:pPr>
            <a:r>
              <a:rPr lang="en-GB" u="sng" dirty="0">
                <a:latin typeface="Arial" charset="0"/>
                <a:cs typeface="Arial" charset="0"/>
              </a:rPr>
              <a:t>About  our Natural Acceptance</a:t>
            </a:r>
          </a:p>
          <a:p>
            <a:pPr marL="272037" indent="-272037">
              <a:buNone/>
              <a:defRPr/>
            </a:pPr>
            <a:endParaRPr lang="en-GB" sz="1400" u="sng" dirty="0">
              <a:latin typeface="Arial" charset="0"/>
              <a:cs typeface="Arial" charset="0"/>
            </a:endParaRPr>
          </a:p>
          <a:p>
            <a:pPr marL="544072" indent="-544072">
              <a:buNone/>
              <a:defRPr/>
            </a:pPr>
            <a:r>
              <a:rPr lang="en-GB" dirty="0">
                <a:latin typeface="Arial" charset="0"/>
                <a:cs typeface="Arial" charset="0"/>
              </a:rPr>
              <a:t>1a. I </a:t>
            </a:r>
            <a:r>
              <a:rPr lang="en-GB" dirty="0">
                <a:solidFill>
                  <a:srgbClr val="0000FF"/>
                </a:solidFill>
                <a:latin typeface="Arial" charset="0"/>
                <a:cs typeface="Arial" charset="0"/>
              </a:rPr>
              <a:t>want to </a:t>
            </a:r>
            <a:r>
              <a:rPr lang="en-GB" dirty="0">
                <a:latin typeface="Arial" charset="0"/>
                <a:cs typeface="Arial" charset="0"/>
              </a:rPr>
              <a:t>make myself always happy </a:t>
            </a:r>
            <a:r>
              <a:rPr lang="en-GB" dirty="0">
                <a:solidFill>
                  <a:schemeClr val="bg1"/>
                </a:solidFill>
                <a:latin typeface="Arial" charset="0"/>
                <a:cs typeface="Arial" charset="0"/>
              </a:rPr>
              <a:t>always</a:t>
            </a:r>
          </a:p>
          <a:p>
            <a:pPr marL="544072" indent="-544072">
              <a:buNone/>
              <a:defRPr/>
            </a:pPr>
            <a:r>
              <a:rPr lang="en-GB" dirty="0">
                <a:latin typeface="Arial" charset="0"/>
                <a:cs typeface="Arial" charset="0"/>
              </a:rPr>
              <a:t>2a. I </a:t>
            </a:r>
            <a:r>
              <a:rPr lang="en-GB" dirty="0">
                <a:solidFill>
                  <a:srgbClr val="0000FF"/>
                </a:solidFill>
                <a:latin typeface="Arial" charset="0"/>
                <a:cs typeface="Arial" charset="0"/>
              </a:rPr>
              <a:t>want to </a:t>
            </a:r>
            <a:r>
              <a:rPr lang="en-GB" dirty="0">
                <a:latin typeface="Arial" charset="0"/>
                <a:cs typeface="Arial" charset="0"/>
              </a:rPr>
              <a:t>make the other always happy </a:t>
            </a:r>
            <a:r>
              <a:rPr lang="en-GB" dirty="0">
                <a:solidFill>
                  <a:schemeClr val="bg1"/>
                </a:solidFill>
                <a:latin typeface="Arial" charset="0"/>
                <a:cs typeface="Arial" charset="0"/>
              </a:rPr>
              <a:t>always</a:t>
            </a:r>
          </a:p>
          <a:p>
            <a:pPr marL="544072" indent="-544072">
              <a:buNone/>
              <a:defRPr/>
            </a:pPr>
            <a:r>
              <a:rPr lang="en-GB" dirty="0">
                <a:latin typeface="Arial" charset="0"/>
                <a:cs typeface="Arial" charset="0"/>
              </a:rPr>
              <a:t>3a. The other </a:t>
            </a:r>
            <a:r>
              <a:rPr lang="en-GB" dirty="0">
                <a:solidFill>
                  <a:srgbClr val="0000FF"/>
                </a:solidFill>
                <a:latin typeface="Arial" charset="0"/>
                <a:cs typeface="Arial" charset="0"/>
              </a:rPr>
              <a:t>wants to </a:t>
            </a:r>
            <a:r>
              <a:rPr lang="en-GB" dirty="0">
                <a:latin typeface="Arial" charset="0"/>
                <a:cs typeface="Arial" charset="0"/>
              </a:rPr>
              <a:t>make herself/himself always happy </a:t>
            </a:r>
            <a:r>
              <a:rPr lang="en-GB" dirty="0">
                <a:solidFill>
                  <a:schemeClr val="bg1"/>
                </a:solidFill>
                <a:latin typeface="Arial" charset="0"/>
                <a:cs typeface="Arial" charset="0"/>
              </a:rPr>
              <a:t>al</a:t>
            </a:r>
          </a:p>
          <a:p>
            <a:pPr marL="544072" indent="-544072">
              <a:buNone/>
              <a:defRPr/>
            </a:pPr>
            <a:r>
              <a:rPr lang="en-GB" dirty="0">
                <a:latin typeface="Arial" charset="0"/>
                <a:cs typeface="Arial" charset="0"/>
              </a:rPr>
              <a:t>4a. The other </a:t>
            </a:r>
            <a:r>
              <a:rPr lang="en-GB" dirty="0">
                <a:solidFill>
                  <a:srgbClr val="0000FF"/>
                </a:solidFill>
                <a:latin typeface="Arial" charset="0"/>
                <a:cs typeface="Arial" charset="0"/>
              </a:rPr>
              <a:t>wants to </a:t>
            </a:r>
            <a:r>
              <a:rPr lang="en-GB" dirty="0">
                <a:latin typeface="Arial" charset="0"/>
                <a:cs typeface="Arial" charset="0"/>
              </a:rPr>
              <a:t>make me always happy </a:t>
            </a:r>
            <a:r>
              <a:rPr lang="en-GB" dirty="0">
                <a:solidFill>
                  <a:schemeClr val="bg1"/>
                </a:solidFill>
                <a:latin typeface="Arial" charset="0"/>
                <a:cs typeface="Arial" charset="0"/>
              </a:rPr>
              <a:t>always</a:t>
            </a:r>
            <a:endParaRPr lang="en-GB" dirty="0">
              <a:solidFill>
                <a:schemeClr val="bg1"/>
              </a:solidFill>
            </a:endParaRPr>
          </a:p>
        </p:txBody>
      </p:sp>
      <p:sp>
        <p:nvSpPr>
          <p:cNvPr id="6" name="Content Placeholder 5">
            <a:extLst>
              <a:ext uri="{FF2B5EF4-FFF2-40B4-BE49-F238E27FC236}">
                <a16:creationId xmlns:a16="http://schemas.microsoft.com/office/drawing/2014/main" id="{CC2C594A-A3F9-4B9B-9481-B13B153F7745}"/>
              </a:ext>
            </a:extLst>
          </p:cNvPr>
          <p:cNvSpPr>
            <a:spLocks noGrp="1"/>
          </p:cNvSpPr>
          <p:nvPr>
            <p:ph sz="half" idx="2"/>
          </p:nvPr>
        </p:nvSpPr>
        <p:spPr>
          <a:xfrm>
            <a:off x="6209481" y="568193"/>
            <a:ext cx="5980316" cy="5943812"/>
          </a:xfrm>
        </p:spPr>
        <p:txBody>
          <a:bodyPr/>
          <a:lstStyle/>
          <a:p>
            <a:pPr marL="272037" indent="-272037">
              <a:lnSpc>
                <a:spcPct val="130000"/>
              </a:lnSpc>
              <a:buNone/>
              <a:defRPr/>
            </a:pPr>
            <a:r>
              <a:rPr lang="en-GB" u="sng" dirty="0">
                <a:latin typeface="Arial" charset="0"/>
                <a:cs typeface="Arial" charset="0"/>
              </a:rPr>
              <a:t>About our Ability</a:t>
            </a:r>
          </a:p>
          <a:p>
            <a:pPr marL="272037" indent="-272037">
              <a:lnSpc>
                <a:spcPct val="130000"/>
              </a:lnSpc>
              <a:buNone/>
              <a:defRPr/>
            </a:pPr>
            <a:endParaRPr lang="en-GB" sz="600" u="sng" dirty="0">
              <a:latin typeface="Arial" charset="0"/>
              <a:cs typeface="Arial" charset="0"/>
            </a:endParaRPr>
          </a:p>
          <a:p>
            <a:pPr marL="544072" indent="-544072">
              <a:lnSpc>
                <a:spcPct val="130000"/>
              </a:lnSpc>
              <a:buNone/>
              <a:defRPr/>
            </a:pPr>
            <a:r>
              <a:rPr lang="en-GB" dirty="0">
                <a:latin typeface="Arial" charset="0"/>
                <a:cs typeface="Arial" charset="0"/>
              </a:rPr>
              <a:t>1b. I </a:t>
            </a:r>
            <a:r>
              <a:rPr lang="en-GB" dirty="0">
                <a:solidFill>
                  <a:srgbClr val="0000FF"/>
                </a:solidFill>
                <a:latin typeface="Arial" charset="0"/>
                <a:cs typeface="Arial" charset="0"/>
              </a:rPr>
              <a:t>am able to </a:t>
            </a:r>
            <a:r>
              <a:rPr lang="en-GB" dirty="0">
                <a:latin typeface="Arial" charset="0"/>
                <a:cs typeface="Arial" charset="0"/>
              </a:rPr>
              <a:t>make myself  always happy </a:t>
            </a:r>
          </a:p>
          <a:p>
            <a:pPr marL="544072" indent="-544072">
              <a:lnSpc>
                <a:spcPct val="130000"/>
              </a:lnSpc>
              <a:buNone/>
              <a:defRPr/>
            </a:pPr>
            <a:r>
              <a:rPr lang="en-GB" dirty="0">
                <a:latin typeface="Arial" charset="0"/>
                <a:cs typeface="Arial" charset="0"/>
              </a:rPr>
              <a:t>2b. I </a:t>
            </a:r>
            <a:r>
              <a:rPr lang="en-GB" dirty="0">
                <a:solidFill>
                  <a:srgbClr val="0000FF"/>
                </a:solidFill>
                <a:latin typeface="Arial" charset="0"/>
                <a:cs typeface="Arial" charset="0"/>
              </a:rPr>
              <a:t>am able to </a:t>
            </a:r>
            <a:r>
              <a:rPr lang="en-GB" dirty="0">
                <a:latin typeface="Arial" charset="0"/>
                <a:cs typeface="Arial" charset="0"/>
              </a:rPr>
              <a:t>make the other always happy</a:t>
            </a:r>
          </a:p>
          <a:p>
            <a:pPr marL="544072" indent="-544072">
              <a:lnSpc>
                <a:spcPct val="130000"/>
              </a:lnSpc>
              <a:buNone/>
              <a:defRPr/>
            </a:pPr>
            <a:r>
              <a:rPr lang="en-GB" dirty="0">
                <a:latin typeface="Arial" charset="0"/>
                <a:cs typeface="Arial" charset="0"/>
              </a:rPr>
              <a:t>3b. The other </a:t>
            </a:r>
            <a:r>
              <a:rPr lang="en-GB" dirty="0">
                <a:solidFill>
                  <a:srgbClr val="0000FF"/>
                </a:solidFill>
                <a:latin typeface="Arial" charset="0"/>
                <a:cs typeface="Arial" charset="0"/>
              </a:rPr>
              <a:t>is able to </a:t>
            </a:r>
            <a:r>
              <a:rPr lang="en-GB" dirty="0">
                <a:latin typeface="Arial" charset="0"/>
                <a:cs typeface="Arial" charset="0"/>
              </a:rPr>
              <a:t>make herself/himself  always happy</a:t>
            </a:r>
          </a:p>
          <a:p>
            <a:pPr marL="544072" indent="-544072">
              <a:lnSpc>
                <a:spcPct val="130000"/>
              </a:lnSpc>
              <a:buNone/>
              <a:defRPr/>
            </a:pPr>
            <a:r>
              <a:rPr lang="en-GB" dirty="0">
                <a:latin typeface="Arial" charset="0"/>
                <a:cs typeface="Arial" charset="0"/>
              </a:rPr>
              <a:t>4b. The other </a:t>
            </a:r>
            <a:r>
              <a:rPr lang="en-GB" dirty="0">
                <a:solidFill>
                  <a:srgbClr val="0000FF"/>
                </a:solidFill>
                <a:latin typeface="Arial" charset="0"/>
                <a:cs typeface="Arial" charset="0"/>
              </a:rPr>
              <a:t>is able to </a:t>
            </a:r>
            <a:r>
              <a:rPr lang="en-GB" dirty="0">
                <a:latin typeface="Arial" charset="0"/>
                <a:cs typeface="Arial" charset="0"/>
              </a:rPr>
              <a:t>make me  always happy</a:t>
            </a:r>
          </a:p>
          <a:p>
            <a:pPr marL="272037" indent="-272037">
              <a:buNone/>
              <a:defRPr/>
            </a:pPr>
            <a:endParaRPr lang="en-GB" dirty="0"/>
          </a:p>
        </p:txBody>
      </p:sp>
      <p:sp>
        <p:nvSpPr>
          <p:cNvPr id="86020" name="Title 3">
            <a:extLst>
              <a:ext uri="{FF2B5EF4-FFF2-40B4-BE49-F238E27FC236}">
                <a16:creationId xmlns:a16="http://schemas.microsoft.com/office/drawing/2014/main" id="{32E00B92-4025-4A51-892E-4559CA23E29F}"/>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Trust: To have the clarity that the other intends to make me happy</a:t>
            </a:r>
            <a:endParaRPr lang="en-GB" altLang="en-US"/>
          </a:p>
        </p:txBody>
      </p:sp>
      <p:sp>
        <p:nvSpPr>
          <p:cNvPr id="86021" name="Rectangle 6">
            <a:extLst>
              <a:ext uri="{FF2B5EF4-FFF2-40B4-BE49-F238E27FC236}">
                <a16:creationId xmlns:a16="http://schemas.microsoft.com/office/drawing/2014/main" id="{66214205-5F18-4932-99B6-25B5B3D647BF}"/>
              </a:ext>
            </a:extLst>
          </p:cNvPr>
          <p:cNvSpPr>
            <a:spLocks noChangeArrowheads="1"/>
          </p:cNvSpPr>
          <p:nvPr/>
        </p:nvSpPr>
        <p:spPr bwMode="auto">
          <a:xfrm>
            <a:off x="2205" y="5486718"/>
            <a:ext cx="6194579" cy="109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buFont typeface="Symbol" panose="05050102010706020507" pitchFamily="18" charset="2"/>
              <a:buNone/>
            </a:pPr>
            <a:r>
              <a:rPr lang="en-GB" altLang="en-US" sz="2599" u="sng">
                <a:solidFill>
                  <a:srgbClr val="FF0000"/>
                </a:solidFill>
              </a:rPr>
              <a:t>Intention – Natural Acceptance</a:t>
            </a:r>
          </a:p>
          <a:p>
            <a:pPr eaLnBrk="1" hangingPunct="1">
              <a:lnSpc>
                <a:spcPct val="130000"/>
              </a:lnSpc>
              <a:buFont typeface="Symbol" panose="05050102010706020507" pitchFamily="18" charset="2"/>
              <a:buNone/>
            </a:pPr>
            <a:r>
              <a:rPr lang="en-GB" altLang="en-US" sz="2599"/>
              <a:t>What is Naturally Acceptable to You</a:t>
            </a:r>
          </a:p>
        </p:txBody>
      </p:sp>
      <p:sp>
        <p:nvSpPr>
          <p:cNvPr id="86022" name="Rectangle 7">
            <a:extLst>
              <a:ext uri="{FF2B5EF4-FFF2-40B4-BE49-F238E27FC236}">
                <a16:creationId xmlns:a16="http://schemas.microsoft.com/office/drawing/2014/main" id="{9B5B8846-76AA-492D-A127-BD30156E6993}"/>
              </a:ext>
            </a:extLst>
          </p:cNvPr>
          <p:cNvSpPr>
            <a:spLocks noChangeArrowheads="1"/>
          </p:cNvSpPr>
          <p:nvPr/>
        </p:nvSpPr>
        <p:spPr bwMode="auto">
          <a:xfrm>
            <a:off x="6453899" y="5639083"/>
            <a:ext cx="5423232" cy="109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130000"/>
              </a:lnSpc>
              <a:buFont typeface="Symbol" panose="05050102010706020507" pitchFamily="18" charset="2"/>
              <a:buNone/>
            </a:pPr>
            <a:r>
              <a:rPr lang="en-GB" altLang="en-US" sz="2599" u="sng">
                <a:solidFill>
                  <a:srgbClr val="FF0000"/>
                </a:solidFill>
              </a:rPr>
              <a:t>Competence</a:t>
            </a:r>
          </a:p>
          <a:p>
            <a:pPr algn="r" eaLnBrk="1" hangingPunct="1">
              <a:lnSpc>
                <a:spcPct val="130000"/>
              </a:lnSpc>
              <a:buFont typeface="Symbol" panose="05050102010706020507" pitchFamily="18" charset="2"/>
              <a:buNone/>
            </a:pPr>
            <a:r>
              <a:rPr lang="en-GB" altLang="en-US" sz="2599"/>
              <a:t>What You are (</a:t>
            </a:r>
            <a:r>
              <a:rPr lang="hi-IN" altLang="en-US" sz="2599"/>
              <a:t>I</a:t>
            </a:r>
            <a:r>
              <a:rPr lang="en-GB" altLang="en-US" sz="2599"/>
              <a:t>magination)</a:t>
            </a:r>
          </a:p>
        </p:txBody>
      </p:sp>
      <p:sp>
        <p:nvSpPr>
          <p:cNvPr id="86023" name="TextBox 6">
            <a:extLst>
              <a:ext uri="{FF2B5EF4-FFF2-40B4-BE49-F238E27FC236}">
                <a16:creationId xmlns:a16="http://schemas.microsoft.com/office/drawing/2014/main" id="{3A7A8B70-43CD-40E9-B846-2AEF0035A05F}"/>
              </a:ext>
            </a:extLst>
          </p:cNvPr>
          <p:cNvSpPr txBox="1">
            <a:spLocks noChangeArrowheads="1"/>
          </p:cNvSpPr>
          <p:nvPr/>
        </p:nvSpPr>
        <p:spPr bwMode="auto">
          <a:xfrm>
            <a:off x="5792065" y="1245900"/>
            <a:ext cx="709449" cy="4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t>
            </a:r>
          </a:p>
        </p:txBody>
      </p:sp>
      <p:sp>
        <p:nvSpPr>
          <p:cNvPr id="86024" name="TextBox 7">
            <a:extLst>
              <a:ext uri="{FF2B5EF4-FFF2-40B4-BE49-F238E27FC236}">
                <a16:creationId xmlns:a16="http://schemas.microsoft.com/office/drawing/2014/main" id="{C2069C3B-715B-4D66-9100-E308BBD0A922}"/>
              </a:ext>
            </a:extLst>
          </p:cNvPr>
          <p:cNvSpPr txBox="1">
            <a:spLocks noChangeArrowheads="1"/>
          </p:cNvSpPr>
          <p:nvPr/>
        </p:nvSpPr>
        <p:spPr bwMode="auto">
          <a:xfrm>
            <a:off x="11783491" y="1676012"/>
            <a:ext cx="711035" cy="5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cxnSp>
        <p:nvCxnSpPr>
          <p:cNvPr id="11" name="Straight Connector 10">
            <a:extLst>
              <a:ext uri="{FF2B5EF4-FFF2-40B4-BE49-F238E27FC236}">
                <a16:creationId xmlns:a16="http://schemas.microsoft.com/office/drawing/2014/main" id="{09303940-E6DC-4D8D-9481-5B388AC7948F}"/>
              </a:ext>
            </a:extLst>
          </p:cNvPr>
          <p:cNvCxnSpPr/>
          <p:nvPr/>
        </p:nvCxnSpPr>
        <p:spPr>
          <a:xfrm rot="16200000" flipH="1">
            <a:off x="3148695" y="3562319"/>
            <a:ext cx="6096177" cy="0"/>
          </a:xfrm>
          <a:prstGeom prst="line">
            <a:avLst/>
          </a:prstGeom>
        </p:spPr>
        <p:style>
          <a:lnRef idx="1">
            <a:schemeClr val="accent1"/>
          </a:lnRef>
          <a:fillRef idx="0">
            <a:schemeClr val="accent1"/>
          </a:fillRef>
          <a:effectRef idx="0">
            <a:schemeClr val="accent1"/>
          </a:effectRef>
          <a:fontRef idx="minor">
            <a:schemeClr val="tx1"/>
          </a:fontRef>
        </p:style>
      </p:cxnSp>
      <p:sp>
        <p:nvSpPr>
          <p:cNvPr id="86026" name="TextBox 14">
            <a:extLst>
              <a:ext uri="{FF2B5EF4-FFF2-40B4-BE49-F238E27FC236}">
                <a16:creationId xmlns:a16="http://schemas.microsoft.com/office/drawing/2014/main" id="{7958228D-6F37-4EF2-848D-78147B8EF10A}"/>
              </a:ext>
            </a:extLst>
          </p:cNvPr>
          <p:cNvSpPr txBox="1">
            <a:spLocks noChangeArrowheads="1"/>
          </p:cNvSpPr>
          <p:nvPr/>
        </p:nvSpPr>
        <p:spPr bwMode="auto">
          <a:xfrm>
            <a:off x="11783491" y="2590200"/>
            <a:ext cx="711035" cy="5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sp>
        <p:nvSpPr>
          <p:cNvPr id="86027" name="TextBox 15">
            <a:extLst>
              <a:ext uri="{FF2B5EF4-FFF2-40B4-BE49-F238E27FC236}">
                <a16:creationId xmlns:a16="http://schemas.microsoft.com/office/drawing/2014/main" id="{2DD09EB2-3047-4ACC-A56B-76BC6D056885}"/>
              </a:ext>
            </a:extLst>
          </p:cNvPr>
          <p:cNvSpPr txBox="1">
            <a:spLocks noChangeArrowheads="1"/>
          </p:cNvSpPr>
          <p:nvPr/>
        </p:nvSpPr>
        <p:spPr bwMode="auto">
          <a:xfrm>
            <a:off x="11783491" y="3582159"/>
            <a:ext cx="711035" cy="50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sp>
        <p:nvSpPr>
          <p:cNvPr id="86028" name="TextBox 16">
            <a:extLst>
              <a:ext uri="{FF2B5EF4-FFF2-40B4-BE49-F238E27FC236}">
                <a16:creationId xmlns:a16="http://schemas.microsoft.com/office/drawing/2014/main" id="{3FC861A8-ECA8-4165-BEC7-8E92526C7BCC}"/>
              </a:ext>
            </a:extLst>
          </p:cNvPr>
          <p:cNvSpPr txBox="1">
            <a:spLocks noChangeArrowheads="1"/>
          </p:cNvSpPr>
          <p:nvPr/>
        </p:nvSpPr>
        <p:spPr bwMode="auto">
          <a:xfrm>
            <a:off x="11681914" y="4447145"/>
            <a:ext cx="711035" cy="5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99">
                <a:solidFill>
                  <a:srgbClr val="FF0000"/>
                </a:solidFill>
              </a:rPr>
              <a:t>??</a:t>
            </a:r>
          </a:p>
        </p:txBody>
      </p:sp>
      <p:sp>
        <p:nvSpPr>
          <p:cNvPr id="86029" name="TextBox 17">
            <a:extLst>
              <a:ext uri="{FF2B5EF4-FFF2-40B4-BE49-F238E27FC236}">
                <a16:creationId xmlns:a16="http://schemas.microsoft.com/office/drawing/2014/main" id="{BC550F43-9741-4189-B670-A85676FD4943}"/>
              </a:ext>
            </a:extLst>
          </p:cNvPr>
          <p:cNvSpPr txBox="1">
            <a:spLocks noChangeArrowheads="1"/>
          </p:cNvSpPr>
          <p:nvPr/>
        </p:nvSpPr>
        <p:spPr bwMode="auto">
          <a:xfrm>
            <a:off x="5690488" y="4343983"/>
            <a:ext cx="709449" cy="61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99"/>
              <a:t>√</a:t>
            </a:r>
          </a:p>
        </p:txBody>
      </p:sp>
      <p:sp>
        <p:nvSpPr>
          <p:cNvPr id="86030" name="TextBox 18">
            <a:extLst>
              <a:ext uri="{FF2B5EF4-FFF2-40B4-BE49-F238E27FC236}">
                <a16:creationId xmlns:a16="http://schemas.microsoft.com/office/drawing/2014/main" id="{AF3A4899-2015-454D-A881-B55F8CDAFDA1}"/>
              </a:ext>
            </a:extLst>
          </p:cNvPr>
          <p:cNvSpPr txBox="1">
            <a:spLocks noChangeArrowheads="1"/>
          </p:cNvSpPr>
          <p:nvPr/>
        </p:nvSpPr>
        <p:spPr bwMode="auto">
          <a:xfrm>
            <a:off x="5792065" y="2160088"/>
            <a:ext cx="709449" cy="4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t>
            </a:r>
          </a:p>
        </p:txBody>
      </p:sp>
      <p:sp>
        <p:nvSpPr>
          <p:cNvPr id="86031" name="TextBox 19">
            <a:extLst>
              <a:ext uri="{FF2B5EF4-FFF2-40B4-BE49-F238E27FC236}">
                <a16:creationId xmlns:a16="http://schemas.microsoft.com/office/drawing/2014/main" id="{CBC537A9-DEA2-4817-8150-1FBA6069E26F}"/>
              </a:ext>
            </a:extLst>
          </p:cNvPr>
          <p:cNvSpPr txBox="1">
            <a:spLocks noChangeArrowheads="1"/>
          </p:cNvSpPr>
          <p:nvPr/>
        </p:nvSpPr>
        <p:spPr bwMode="auto">
          <a:xfrm>
            <a:off x="5792065" y="3409161"/>
            <a:ext cx="709449" cy="4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t>
            </a:r>
          </a:p>
        </p:txBody>
      </p:sp>
      <p:sp>
        <p:nvSpPr>
          <p:cNvPr id="22" name="Oval 21">
            <a:extLst>
              <a:ext uri="{FF2B5EF4-FFF2-40B4-BE49-F238E27FC236}">
                <a16:creationId xmlns:a16="http://schemas.microsoft.com/office/drawing/2014/main" id="{4F6C82C6-7CA8-4595-846B-AB9DCC3D3418}"/>
              </a:ext>
            </a:extLst>
          </p:cNvPr>
          <p:cNvSpPr/>
          <p:nvPr/>
        </p:nvSpPr>
        <p:spPr>
          <a:xfrm flipH="1">
            <a:off x="5487335" y="4267800"/>
            <a:ext cx="972913" cy="761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785" tIns="54393" rIns="108785" bIns="54393" anchor="ctr"/>
          <a:lstStyle/>
          <a:p>
            <a:pPr algn="ctr" eaLnBrk="1" hangingPunct="1">
              <a:defRPr/>
            </a:pPr>
            <a:endParaRPr lang="en-US"/>
          </a:p>
        </p:txBody>
      </p:sp>
      <p:sp>
        <p:nvSpPr>
          <p:cNvPr id="24" name="Rectangle 23">
            <a:extLst>
              <a:ext uri="{FF2B5EF4-FFF2-40B4-BE49-F238E27FC236}">
                <a16:creationId xmlns:a16="http://schemas.microsoft.com/office/drawing/2014/main" id="{42FEB431-7A9F-40E7-8BC5-CD20C4FEDAF0}"/>
              </a:ext>
            </a:extLst>
          </p:cNvPr>
          <p:cNvSpPr/>
          <p:nvPr/>
        </p:nvSpPr>
        <p:spPr>
          <a:xfrm>
            <a:off x="6258681" y="1264945"/>
            <a:ext cx="5891436" cy="2241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785" tIns="54393" rIns="108785" bIns="54393" anchor="ctr"/>
          <a:lstStyle/>
          <a:p>
            <a:pPr algn="ctr" eaLnBrk="1" hangingPunct="1">
              <a:defRPr/>
            </a:pPr>
            <a:endParaRPr lang="en-US"/>
          </a:p>
        </p:txBody>
      </p:sp>
      <p:sp>
        <p:nvSpPr>
          <p:cNvPr id="25" name="Rectangle 24">
            <a:extLst>
              <a:ext uri="{FF2B5EF4-FFF2-40B4-BE49-F238E27FC236}">
                <a16:creationId xmlns:a16="http://schemas.microsoft.com/office/drawing/2014/main" id="{FE681C1F-3119-4984-8BF1-C29C076014C8}"/>
              </a:ext>
            </a:extLst>
          </p:cNvPr>
          <p:cNvSpPr/>
          <p:nvPr/>
        </p:nvSpPr>
        <p:spPr>
          <a:xfrm>
            <a:off x="6258681" y="3656753"/>
            <a:ext cx="5891436" cy="2134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785" tIns="54393" rIns="108785" bIns="54393" anchor="ctr"/>
          <a:lstStyle/>
          <a:p>
            <a:pPr algn="ctr" eaLnBrk="1" hangingPunct="1">
              <a:defRPr/>
            </a:pPr>
            <a:endParaRPr lang="en-US"/>
          </a:p>
        </p:txBody>
      </p:sp>
      <p:sp>
        <p:nvSpPr>
          <p:cNvPr id="19" name="Arc 18">
            <a:extLst>
              <a:ext uri="{FF2B5EF4-FFF2-40B4-BE49-F238E27FC236}">
                <a16:creationId xmlns:a16="http://schemas.microsoft.com/office/drawing/2014/main" id="{984F633E-4B8B-4FF5-A1AA-32A22B0BBFA5}"/>
              </a:ext>
            </a:extLst>
          </p:cNvPr>
          <p:cNvSpPr/>
          <p:nvPr/>
        </p:nvSpPr>
        <p:spPr>
          <a:xfrm rot="16200000">
            <a:off x="4787410" y="2553696"/>
            <a:ext cx="2210876" cy="1826790"/>
          </a:xfrm>
          <a:prstGeom prst="arc">
            <a:avLst>
              <a:gd name="adj1" fmla="val 10935289"/>
              <a:gd name="adj2" fmla="val 53442"/>
            </a:avLst>
          </a:prstGeom>
          <a:ln>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txBody>
          <a:bodyPr lIns="108785" tIns="54393" rIns="108785" bIns="54393" anchor="ctr"/>
          <a:lstStyle/>
          <a:p>
            <a:pPr algn="ctr" eaLnBrk="1" hangingPunct="1">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CA7C1476-6923-4A3D-8E86-9015883741CE}"/>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Trust</a:t>
            </a:r>
          </a:p>
        </p:txBody>
      </p:sp>
      <p:graphicFrame>
        <p:nvGraphicFramePr>
          <p:cNvPr id="87043" name="Chart 5">
            <a:extLst>
              <a:ext uri="{FF2B5EF4-FFF2-40B4-BE49-F238E27FC236}">
                <a16:creationId xmlns:a16="http://schemas.microsoft.com/office/drawing/2014/main" id="{0F7B95DE-CFC2-42F5-8AFC-71C8D70A4561}"/>
              </a:ext>
            </a:extLst>
          </p:cNvPr>
          <p:cNvGraphicFramePr>
            <a:graphicFrameLocks/>
          </p:cNvGraphicFramePr>
          <p:nvPr/>
        </p:nvGraphicFramePr>
        <p:xfrm>
          <a:off x="1965488" y="887208"/>
          <a:ext cx="8261025" cy="3810705"/>
        </p:xfrm>
        <a:graphic>
          <a:graphicData uri="http://schemas.openxmlformats.org/presentationml/2006/ole">
            <mc:AlternateContent xmlns:mc="http://schemas.openxmlformats.org/markup-compatibility/2006">
              <mc:Choice xmlns:v="urn:schemas-microsoft-com:vml" Requires="v">
                <p:oleObj spid="_x0000_s1062" name="Chart" r:id="rId3" imgW="6206266" imgH="3816427" progId="Excel.Chart.8">
                  <p:embed/>
                </p:oleObj>
              </mc:Choice>
              <mc:Fallback>
                <p:oleObj name="Chart" r:id="rId3" imgW="6206266" imgH="3816427" progId="Excel.Chart.8">
                  <p:embed/>
                  <p:pic>
                    <p:nvPicPr>
                      <p:cNvPr id="87043" name="Chart 5">
                        <a:extLst>
                          <a:ext uri="{FF2B5EF4-FFF2-40B4-BE49-F238E27FC236}">
                            <a16:creationId xmlns:a16="http://schemas.microsoft.com/office/drawing/2014/main" id="{0F7B95DE-CFC2-42F5-8AFC-71C8D70A456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488" y="887208"/>
                        <a:ext cx="8261025" cy="381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a:extLst>
              <a:ext uri="{FF2B5EF4-FFF2-40B4-BE49-F238E27FC236}">
                <a16:creationId xmlns:a16="http://schemas.microsoft.com/office/drawing/2014/main" id="{B9825076-82EB-4F92-86BB-18E3A7352836}"/>
              </a:ext>
            </a:extLst>
          </p:cNvPr>
          <p:cNvCxnSpPr>
            <a:cxnSpLocks/>
          </p:cNvCxnSpPr>
          <p:nvPr/>
        </p:nvCxnSpPr>
        <p:spPr>
          <a:xfrm>
            <a:off x="4268417" y="1445878"/>
            <a:ext cx="0" cy="12951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EA7FFC0-2BE0-4C81-9851-81F30570E7E7}"/>
              </a:ext>
            </a:extLst>
          </p:cNvPr>
          <p:cNvCxnSpPr>
            <a:cxnSpLocks/>
          </p:cNvCxnSpPr>
          <p:nvPr/>
        </p:nvCxnSpPr>
        <p:spPr>
          <a:xfrm>
            <a:off x="4268417" y="2740979"/>
            <a:ext cx="0" cy="152523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046" name="TextBox 13">
            <a:extLst>
              <a:ext uri="{FF2B5EF4-FFF2-40B4-BE49-F238E27FC236}">
                <a16:creationId xmlns:a16="http://schemas.microsoft.com/office/drawing/2014/main" id="{A11BF30D-6DA3-4125-87F8-8E878208A311}"/>
              </a:ext>
            </a:extLst>
          </p:cNvPr>
          <p:cNvSpPr txBox="1">
            <a:spLocks noChangeArrowheads="1"/>
          </p:cNvSpPr>
          <p:nvPr/>
        </p:nvSpPr>
        <p:spPr bwMode="auto">
          <a:xfrm>
            <a:off x="4284289" y="3798009"/>
            <a:ext cx="1526822" cy="3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Competence</a:t>
            </a:r>
          </a:p>
        </p:txBody>
      </p:sp>
      <p:sp>
        <p:nvSpPr>
          <p:cNvPr id="87047" name="TextBox 14">
            <a:extLst>
              <a:ext uri="{FF2B5EF4-FFF2-40B4-BE49-F238E27FC236}">
                <a16:creationId xmlns:a16="http://schemas.microsoft.com/office/drawing/2014/main" id="{FC97BF89-D679-4EE0-9A82-E3060D95BF7A}"/>
              </a:ext>
            </a:extLst>
          </p:cNvPr>
          <p:cNvSpPr txBox="1">
            <a:spLocks noChangeArrowheads="1"/>
          </p:cNvSpPr>
          <p:nvPr/>
        </p:nvSpPr>
        <p:spPr bwMode="auto">
          <a:xfrm>
            <a:off x="4230326" y="1776002"/>
            <a:ext cx="2334673" cy="3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Lack of Competence</a:t>
            </a:r>
          </a:p>
        </p:txBody>
      </p:sp>
      <p:cxnSp>
        <p:nvCxnSpPr>
          <p:cNvPr id="16" name="Straight Arrow Connector 15">
            <a:extLst>
              <a:ext uri="{FF2B5EF4-FFF2-40B4-BE49-F238E27FC236}">
                <a16:creationId xmlns:a16="http://schemas.microsoft.com/office/drawing/2014/main" id="{5F82E7A5-4DF1-4B50-B084-79037118BD8E}"/>
              </a:ext>
            </a:extLst>
          </p:cNvPr>
          <p:cNvCxnSpPr>
            <a:cxnSpLocks/>
          </p:cNvCxnSpPr>
          <p:nvPr/>
        </p:nvCxnSpPr>
        <p:spPr>
          <a:xfrm>
            <a:off x="7822007" y="1468098"/>
            <a:ext cx="0" cy="6777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6EF91B3-476B-43A8-BA82-2C9C979F05BA}"/>
              </a:ext>
            </a:extLst>
          </p:cNvPr>
          <p:cNvCxnSpPr>
            <a:cxnSpLocks/>
          </p:cNvCxnSpPr>
          <p:nvPr/>
        </p:nvCxnSpPr>
        <p:spPr>
          <a:xfrm>
            <a:off x="6090445" y="1468098"/>
            <a:ext cx="0" cy="212040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C51F2B2-9CF2-48CF-8C47-08A30D8F38D5}"/>
              </a:ext>
            </a:extLst>
          </p:cNvPr>
          <p:cNvCxnSpPr>
            <a:cxnSpLocks/>
          </p:cNvCxnSpPr>
          <p:nvPr/>
        </p:nvCxnSpPr>
        <p:spPr>
          <a:xfrm>
            <a:off x="9650384" y="1468099"/>
            <a:ext cx="0" cy="15014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6430C9-82AF-49E3-9CAB-6508B5450A07}"/>
              </a:ext>
            </a:extLst>
          </p:cNvPr>
          <p:cNvCxnSpPr>
            <a:cxnSpLocks/>
          </p:cNvCxnSpPr>
          <p:nvPr/>
        </p:nvCxnSpPr>
        <p:spPr>
          <a:xfrm>
            <a:off x="6096794" y="3588508"/>
            <a:ext cx="0" cy="7205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8A42930-2F83-434C-837F-18E8E0D8F358}"/>
              </a:ext>
            </a:extLst>
          </p:cNvPr>
          <p:cNvCxnSpPr>
            <a:cxnSpLocks/>
          </p:cNvCxnSpPr>
          <p:nvPr/>
        </p:nvCxnSpPr>
        <p:spPr>
          <a:xfrm>
            <a:off x="7822007" y="2145803"/>
            <a:ext cx="0" cy="212040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B499FD1-87CE-4D00-8E76-E06B01707A8F}"/>
              </a:ext>
            </a:extLst>
          </p:cNvPr>
          <p:cNvCxnSpPr>
            <a:cxnSpLocks/>
          </p:cNvCxnSpPr>
          <p:nvPr/>
        </p:nvCxnSpPr>
        <p:spPr>
          <a:xfrm>
            <a:off x="9650384" y="2969526"/>
            <a:ext cx="0" cy="1315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054" name="TextBox 33">
            <a:extLst>
              <a:ext uri="{FF2B5EF4-FFF2-40B4-BE49-F238E27FC236}">
                <a16:creationId xmlns:a16="http://schemas.microsoft.com/office/drawing/2014/main" id="{8F815211-7B2A-4D8F-9B45-46DAB8BE6ABD}"/>
              </a:ext>
            </a:extLst>
          </p:cNvPr>
          <p:cNvSpPr txBox="1">
            <a:spLocks noChangeArrowheads="1"/>
          </p:cNvSpPr>
          <p:nvPr/>
        </p:nvSpPr>
        <p:spPr bwMode="auto">
          <a:xfrm>
            <a:off x="205357" y="685641"/>
            <a:ext cx="2031530" cy="94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Intention (natural acceptance) is</a:t>
            </a:r>
          </a:p>
          <a:p>
            <a:r>
              <a:rPr lang="en-IN" altLang="en-US">
                <a:solidFill>
                  <a:srgbClr val="000000"/>
                </a:solidFill>
              </a:rPr>
              <a:t>same for all</a:t>
            </a:r>
          </a:p>
        </p:txBody>
      </p:sp>
      <p:sp>
        <p:nvSpPr>
          <p:cNvPr id="87055" name="TextBox 1">
            <a:extLst>
              <a:ext uri="{FF2B5EF4-FFF2-40B4-BE49-F238E27FC236}">
                <a16:creationId xmlns:a16="http://schemas.microsoft.com/office/drawing/2014/main" id="{C1FACB9E-00EC-4CA3-A672-1D9FFED4AB30}"/>
              </a:ext>
            </a:extLst>
          </p:cNvPr>
          <p:cNvSpPr txBox="1">
            <a:spLocks noChangeArrowheads="1"/>
          </p:cNvSpPr>
          <p:nvPr/>
        </p:nvSpPr>
        <p:spPr bwMode="auto">
          <a:xfrm>
            <a:off x="200597" y="4877259"/>
            <a:ext cx="8207062" cy="177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t>Take-away:</a:t>
            </a:r>
          </a:p>
          <a:p>
            <a:pPr>
              <a:buFont typeface="Symbol" panose="05050102010706020507" pitchFamily="18" charset="2"/>
              <a:buNone/>
            </a:pPr>
            <a:r>
              <a:rPr lang="en-US" altLang="en-US" b="1"/>
              <a:t>Trust on Intention (Natural Acceptance)</a:t>
            </a:r>
          </a:p>
          <a:p>
            <a:pPr>
              <a:buFont typeface="Symbol" panose="05050102010706020507" pitchFamily="18" charset="2"/>
              <a:buNone/>
            </a:pPr>
            <a:endParaRPr lang="en-US" altLang="en-US" b="1"/>
          </a:p>
          <a:p>
            <a:pPr>
              <a:buFont typeface="Symbol" panose="05050102010706020507" pitchFamily="18" charset="2"/>
              <a:buNone/>
            </a:pPr>
            <a:r>
              <a:rPr lang="en-US" altLang="en-US" b="1"/>
              <a:t>I am able to see that </a:t>
            </a:r>
          </a:p>
          <a:p>
            <a:pPr>
              <a:buFont typeface="Symbol" panose="05050102010706020507" pitchFamily="18" charset="2"/>
              <a:buNone/>
            </a:pPr>
            <a:r>
              <a:rPr lang="en-US" altLang="en-US" b="1"/>
              <a:t>	the other has a natural acceptance (intention) to make me happy</a:t>
            </a:r>
          </a:p>
          <a:p>
            <a:pPr>
              <a:buFont typeface="Symbol" panose="05050102010706020507" pitchFamily="18" charset="2"/>
              <a:buNone/>
            </a:pPr>
            <a:r>
              <a:rPr lang="en-US" altLang="en-US" b="1">
                <a:solidFill>
                  <a:srgbClr val="FF0000"/>
                </a:solidFill>
              </a:rPr>
              <a:t>	s(he) may or may not have the competence to do so</a:t>
            </a:r>
          </a:p>
        </p:txBody>
      </p:sp>
      <p:sp>
        <p:nvSpPr>
          <p:cNvPr id="3" name="Rectangle 2">
            <a:extLst>
              <a:ext uri="{FF2B5EF4-FFF2-40B4-BE49-F238E27FC236}">
                <a16:creationId xmlns:a16="http://schemas.microsoft.com/office/drawing/2014/main" id="{45222AC5-0601-4DDD-91B9-5FF65CB39194}"/>
              </a:ext>
            </a:extLst>
          </p:cNvPr>
          <p:cNvSpPr/>
          <p:nvPr/>
        </p:nvSpPr>
        <p:spPr>
          <a:xfrm>
            <a:off x="2846347" y="4328111"/>
            <a:ext cx="7108767" cy="5285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5" tIns="54393" rIns="108785" bIns="54393" anchor="ctr"/>
          <a:lstStyle/>
          <a:p>
            <a:pPr>
              <a:defRPr/>
            </a:pPr>
            <a:r>
              <a:rPr lang="en-IN" dirty="0">
                <a:solidFill>
                  <a:schemeClr val="tx1"/>
                </a:solidFill>
              </a:rPr>
              <a:t>Me (Self</a:t>
            </a:r>
            <a:r>
              <a:rPr lang="en-IN" baseline="-25000" dirty="0">
                <a:solidFill>
                  <a:schemeClr val="tx1"/>
                </a:solidFill>
              </a:rPr>
              <a:t>1</a:t>
            </a:r>
            <a:r>
              <a:rPr lang="en-IN" dirty="0">
                <a:solidFill>
                  <a:schemeClr val="tx1"/>
                </a:solidFill>
              </a:rPr>
              <a:t>)               </a:t>
            </a:r>
            <a:r>
              <a:rPr lang="en-IN" dirty="0" err="1">
                <a:solidFill>
                  <a:schemeClr val="tx1"/>
                </a:solidFill>
              </a:rPr>
              <a:t>Self</a:t>
            </a:r>
            <a:r>
              <a:rPr lang="en-IN" baseline="-25000" dirty="0" err="1">
                <a:solidFill>
                  <a:schemeClr val="tx1"/>
                </a:solidFill>
              </a:rPr>
              <a:t>i</a:t>
            </a:r>
            <a:r>
              <a:rPr lang="en-IN" dirty="0">
                <a:solidFill>
                  <a:schemeClr val="tx1"/>
                </a:solidFill>
              </a:rPr>
              <a:t>                   </a:t>
            </a:r>
            <a:r>
              <a:rPr lang="en-IN" dirty="0" err="1">
                <a:solidFill>
                  <a:schemeClr val="tx1"/>
                </a:solidFill>
              </a:rPr>
              <a:t>Self</a:t>
            </a:r>
            <a:r>
              <a:rPr lang="en-IN" baseline="-25000" dirty="0" err="1">
                <a:solidFill>
                  <a:schemeClr val="tx1"/>
                </a:solidFill>
              </a:rPr>
              <a:t>j</a:t>
            </a:r>
            <a:r>
              <a:rPr lang="en-IN" dirty="0">
                <a:solidFill>
                  <a:schemeClr val="tx1"/>
                </a:solidFill>
              </a:rPr>
              <a:t>                   </a:t>
            </a:r>
            <a:r>
              <a:rPr lang="en-IN" dirty="0" err="1">
                <a:solidFill>
                  <a:schemeClr val="tx1"/>
                </a:solidFill>
              </a:rPr>
              <a:t>Self</a:t>
            </a:r>
            <a:r>
              <a:rPr lang="en-IN" baseline="-25000" dirty="0" err="1">
                <a:solidFill>
                  <a:schemeClr val="tx1"/>
                </a:solidFill>
              </a:rPr>
              <a:t>k</a:t>
            </a:r>
            <a:endParaRPr lang="en-IN" baseline="-25000" dirty="0">
              <a:solidFill>
                <a:schemeClr val="tx1"/>
              </a:solidFill>
            </a:endParaRPr>
          </a:p>
        </p:txBody>
      </p:sp>
      <p:sp>
        <p:nvSpPr>
          <p:cNvPr id="87057" name="TextBox 33">
            <a:extLst>
              <a:ext uri="{FF2B5EF4-FFF2-40B4-BE49-F238E27FC236}">
                <a16:creationId xmlns:a16="http://schemas.microsoft.com/office/drawing/2014/main" id="{605A11C3-4679-4C10-B6A2-5DA1300712FF}"/>
              </a:ext>
            </a:extLst>
          </p:cNvPr>
          <p:cNvSpPr txBox="1">
            <a:spLocks noChangeArrowheads="1"/>
          </p:cNvSpPr>
          <p:nvPr/>
        </p:nvSpPr>
        <p:spPr bwMode="auto">
          <a:xfrm>
            <a:off x="10031296" y="3150459"/>
            <a:ext cx="2017245" cy="121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Competence of various people may be quite different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633E04B-D432-4C11-9291-74DA324C4FC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Solution Centric Approach</a:t>
            </a:r>
            <a:endParaRPr lang="en-US" altLang="en-US" dirty="0"/>
          </a:p>
        </p:txBody>
      </p:sp>
      <p:sp>
        <p:nvSpPr>
          <p:cNvPr id="26627" name="Text Placeholder 2">
            <a:extLst>
              <a:ext uri="{FF2B5EF4-FFF2-40B4-BE49-F238E27FC236}">
                <a16:creationId xmlns:a16="http://schemas.microsoft.com/office/drawing/2014/main" id="{EDA55DE7-E163-4A09-9B8D-A80ACD669E6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IN" altLang="en-US" dirty="0"/>
              <a:t>The world today has become a mixture of various cultures</a:t>
            </a:r>
          </a:p>
          <a:p>
            <a:pPr marL="0" indent="0">
              <a:buNone/>
            </a:pPr>
            <a:r>
              <a:rPr lang="en-IN" altLang="en-US" dirty="0"/>
              <a:t> </a:t>
            </a:r>
          </a:p>
          <a:p>
            <a:pPr marL="0" indent="0">
              <a:buNone/>
            </a:pPr>
            <a:r>
              <a:rPr lang="en-IN" altLang="en-US" dirty="0"/>
              <a:t>In India, we can see</a:t>
            </a:r>
            <a:endParaRPr altLang="en-US" dirty="0"/>
          </a:p>
          <a:p>
            <a:pPr lvl="1"/>
            <a:r>
              <a:rPr lang="en-GB" altLang="en-US" dirty="0"/>
              <a:t>Urban / City culture	</a:t>
            </a:r>
            <a:r>
              <a:rPr lang="en-GB" altLang="en-US" sz="1100" dirty="0">
                <a:sym typeface="Webdings" panose="05030102010509060703" pitchFamily="18" charset="2"/>
              </a:rPr>
              <a:t></a:t>
            </a:r>
            <a:r>
              <a:rPr lang="en-GB" altLang="en-US" sz="1400" dirty="0">
                <a:sym typeface="Webdings" panose="05030102010509060703" pitchFamily="18" charset="2"/>
              </a:rPr>
              <a:t> </a:t>
            </a:r>
            <a:r>
              <a:rPr lang="en-GB" altLang="en-US" dirty="0"/>
              <a:t>Western culture</a:t>
            </a:r>
          </a:p>
          <a:p>
            <a:pPr lvl="1"/>
            <a:r>
              <a:rPr lang="en-IN" altLang="en-US" dirty="0"/>
              <a:t>Liberal culture	</a:t>
            </a:r>
            <a:r>
              <a:rPr lang="en-IN" altLang="en-US" sz="1200" dirty="0">
                <a:sym typeface="Webdings" panose="05030102010509060703" pitchFamily="18" charset="2"/>
              </a:rPr>
              <a:t></a:t>
            </a:r>
            <a:r>
              <a:rPr lang="en-IN" altLang="en-US" dirty="0">
                <a:sym typeface="Webdings" panose="05030102010509060703" pitchFamily="18" charset="2"/>
              </a:rPr>
              <a:t> </a:t>
            </a:r>
            <a:r>
              <a:rPr lang="en-IN" altLang="en-US" dirty="0"/>
              <a:t>Movie/Internet culture</a:t>
            </a:r>
            <a:endParaRPr altLang="en-US" dirty="0"/>
          </a:p>
          <a:p>
            <a:pPr lvl="1"/>
            <a:r>
              <a:rPr lang="en-IN" altLang="en-US" dirty="0"/>
              <a:t>Traditional rural Indian culture</a:t>
            </a:r>
            <a:endParaRPr lang="en-GB" altLang="en-US" dirty="0"/>
          </a:p>
          <a:p>
            <a:pPr lvl="1"/>
            <a:r>
              <a:rPr lang="en-IN" altLang="en-US" dirty="0"/>
              <a:t>and so many others</a:t>
            </a:r>
            <a:endParaRPr altLang="en-US" dirty="0"/>
          </a:p>
          <a:p>
            <a:pPr marL="0" indent="0">
              <a:buNone/>
            </a:pPr>
            <a:endParaRPr altLang="en-US" sz="1000" dirty="0"/>
          </a:p>
          <a:p>
            <a:pPr marL="0" indent="0">
              <a:buNone/>
            </a:pPr>
            <a:r>
              <a:rPr lang="en-IN" altLang="en-US" dirty="0"/>
              <a:t>Today, the problem is that one culture tends to compare with other cultures and be opposed to them. This is because their basic assumptions and therefore thoughts are different. Even though there are commonalities at the core, the conflict is at the level of expression and details</a:t>
            </a:r>
          </a:p>
          <a:p>
            <a:pPr marL="0" indent="0">
              <a:buNone/>
            </a:pPr>
            <a:endParaRPr lang="en-IN" altLang="en-US" sz="1000" dirty="0"/>
          </a:p>
          <a:p>
            <a:pPr marL="0" indent="0">
              <a:buNone/>
            </a:pPr>
            <a:r>
              <a:rPr lang="en-IN" altLang="en-US" b="1" dirty="0"/>
              <a:t>With this situation, it is imperative to </a:t>
            </a:r>
            <a:endParaRPr altLang="en-US" b="1" dirty="0"/>
          </a:p>
          <a:p>
            <a:pPr lvl="1"/>
            <a:r>
              <a:rPr lang="en-IN" altLang="en-US" b="1" dirty="0"/>
              <a:t>Appreciate the </a:t>
            </a:r>
            <a:r>
              <a:rPr lang="en-GB" altLang="en-US" b="1" dirty="0"/>
              <a:t>different approaches and </a:t>
            </a:r>
            <a:r>
              <a:rPr lang="en-IN" altLang="en-US" b="1" dirty="0"/>
              <a:t>achievements </a:t>
            </a:r>
          </a:p>
          <a:p>
            <a:pPr marL="457189" lvl="2" indent="0">
              <a:buNone/>
            </a:pPr>
            <a:r>
              <a:rPr lang="en-IN" altLang="en-US" dirty="0"/>
              <a:t>(to whatever extent a culture has realised the basic human values of </a:t>
            </a:r>
            <a:r>
              <a:rPr lang="en-GB" altLang="en-US" dirty="0"/>
              <a:t>truth, love and compassion at the core)</a:t>
            </a:r>
          </a:p>
          <a:p>
            <a:pPr marL="457189" lvl="2" indent="0">
              <a:buNone/>
            </a:pPr>
            <a:endParaRPr lang="en-GB" altLang="en-US" b="1" dirty="0"/>
          </a:p>
          <a:p>
            <a:pPr lvl="1"/>
            <a:r>
              <a:rPr lang="en-GB" altLang="en-US" b="1" dirty="0"/>
              <a:t>Be complimentary, help to fill the gaps, rather than to compare, criticise or reject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5">
            <a:extLst>
              <a:ext uri="{FF2B5EF4-FFF2-40B4-BE49-F238E27FC236}">
                <a16:creationId xmlns:a16="http://schemas.microsoft.com/office/drawing/2014/main" id="{1C5B9A6F-F22D-4250-A8E8-65D509260B11}"/>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t>Resolution of Concerns</a:t>
            </a:r>
          </a:p>
        </p:txBody>
      </p:sp>
      <p:sp>
        <p:nvSpPr>
          <p:cNvPr id="88067" name="Text Placeholder 6">
            <a:extLst>
              <a:ext uri="{FF2B5EF4-FFF2-40B4-BE49-F238E27FC236}">
                <a16:creationId xmlns:a16="http://schemas.microsoft.com/office/drawing/2014/main" id="{841BB505-CC20-4AE5-A41B-7BB96B8962CF}"/>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4046"/>
            <a:r>
              <a:rPr altLang="en-US"/>
              <a:t>Doubt on Intention leads to issues like Mistrust on the other, Anger, Fear in relationships, etc.</a:t>
            </a:r>
          </a:p>
          <a:p>
            <a:pPr defTabSz="1084046"/>
            <a:endParaRPr altLang="en-US"/>
          </a:p>
          <a:p>
            <a:pPr defTabSz="1084046"/>
            <a:r>
              <a:rPr altLang="en-US"/>
              <a:t>With Trust on Intention, one is able to get rid of the root cause of such issues.</a:t>
            </a:r>
          </a:p>
          <a:p>
            <a:pPr defTabSz="1084046"/>
            <a:endParaRPr altLang="en-US"/>
          </a:p>
          <a:p>
            <a:pPr defTabSz="1084046"/>
            <a:r>
              <a:rPr altLang="en-US"/>
              <a:t>In UHV II, the resolution of such issues will be discussed further.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a:extLst>
              <a:ext uri="{FF2B5EF4-FFF2-40B4-BE49-F238E27FC236}">
                <a16:creationId xmlns:a16="http://schemas.microsoft.com/office/drawing/2014/main" id="{171BBE00-875D-4652-8470-5AC67059D2C5}"/>
              </a:ext>
            </a:extLst>
          </p:cNvPr>
          <p:cNvSpPr>
            <a:spLocks noGrp="1" noChangeArrowheads="1"/>
          </p:cNvSpPr>
          <p:nvPr>
            <p:ph sz="half" idx="1"/>
          </p:nvPr>
        </p:nvSpPr>
        <p:spPr bwMode="auto">
          <a:xfrm>
            <a:off x="2204" y="609459"/>
            <a:ext cx="6005710"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CA" altLang="en-US"/>
              <a:t>Anger arises, when we are not able to differentiate between the </a:t>
            </a:r>
            <a:r>
              <a:rPr lang="en-CA" altLang="en-US">
                <a:solidFill>
                  <a:srgbClr val="0000FF"/>
                </a:solidFill>
              </a:rPr>
              <a:t>intention</a:t>
            </a:r>
            <a:r>
              <a:rPr lang="en-CA" altLang="en-US"/>
              <a:t> and </a:t>
            </a:r>
            <a:r>
              <a:rPr lang="en-CA" altLang="en-US">
                <a:solidFill>
                  <a:srgbClr val="0000FF"/>
                </a:solidFill>
              </a:rPr>
              <a:t>competence</a:t>
            </a:r>
            <a:r>
              <a:rPr lang="en-CA" altLang="en-US"/>
              <a:t> of the other. Based on lack of competence of the other, we doubt over their intention</a:t>
            </a:r>
          </a:p>
          <a:p>
            <a:pPr marL="0" indent="0">
              <a:buNone/>
            </a:pPr>
            <a:endParaRPr lang="en-CA" altLang="en-US"/>
          </a:p>
          <a:p>
            <a:pPr marL="0" indent="0">
              <a:buNone/>
            </a:pPr>
            <a:r>
              <a:rPr lang="en-CA" altLang="en-US"/>
              <a:t>Once, we have a doubt on the intention of the other, then instead of relating to the other, we feel in opposition to the other</a:t>
            </a:r>
          </a:p>
          <a:p>
            <a:pPr marL="0" indent="0">
              <a:buNone/>
            </a:pPr>
            <a:endParaRPr lang="en-CA" altLang="en-US"/>
          </a:p>
          <a:p>
            <a:pPr marL="0" indent="0">
              <a:buNone/>
            </a:pPr>
            <a:r>
              <a:rPr lang="en-CA" altLang="en-US"/>
              <a:t>Thus, any small unfavourable incidence may lead to irritation or even anger </a:t>
            </a:r>
            <a:endParaRPr lang="en-US" altLang="en-US"/>
          </a:p>
        </p:txBody>
      </p:sp>
      <p:sp>
        <p:nvSpPr>
          <p:cNvPr id="89091" name="Content Placeholder 2">
            <a:extLst>
              <a:ext uri="{FF2B5EF4-FFF2-40B4-BE49-F238E27FC236}">
                <a16:creationId xmlns:a16="http://schemas.microsoft.com/office/drawing/2014/main" id="{F260CE2B-62D6-4D52-A86A-0C886577E613}"/>
              </a:ext>
            </a:extLst>
          </p:cNvPr>
          <p:cNvSpPr>
            <a:spLocks noGrp="1" noChangeArrowheads="1"/>
          </p:cNvSpPr>
          <p:nvPr>
            <p:ph sz="half" idx="2"/>
          </p:nvPr>
        </p:nvSpPr>
        <p:spPr bwMode="auto">
          <a:xfrm>
            <a:off x="6209481" y="609459"/>
            <a:ext cx="5980316"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CA" altLang="en-US"/>
              <a:t>If I understand the human being correctly, then  am able to see-</a:t>
            </a:r>
          </a:p>
          <a:p>
            <a:pPr marL="0" indent="0">
              <a:buNone/>
            </a:pPr>
            <a:r>
              <a:rPr lang="en-CA" altLang="en-US"/>
              <a:t>“</a:t>
            </a:r>
            <a:r>
              <a:rPr lang="en-CA" altLang="en-US" b="1"/>
              <a:t>The other is a human being like me</a:t>
            </a:r>
            <a:r>
              <a:rPr lang="en-CA" altLang="en-US"/>
              <a:t> (co-existence of self and body)”</a:t>
            </a:r>
          </a:p>
          <a:p>
            <a:pPr marL="0" indent="0">
              <a:buNone/>
            </a:pPr>
            <a:endParaRPr lang="en-CA" altLang="en-US"/>
          </a:p>
          <a:p>
            <a:pPr marL="0" indent="0">
              <a:buNone/>
            </a:pPr>
            <a:endParaRPr lang="en-CA" altLang="en-US"/>
          </a:p>
          <a:p>
            <a:pPr marL="0" indent="0">
              <a:buNone/>
            </a:pPr>
            <a:r>
              <a:rPr lang="en-CA" altLang="en-US"/>
              <a:t>The other self has the intention, i.e. natural acceptance (to be happy and make other happy) just like me</a:t>
            </a:r>
          </a:p>
          <a:p>
            <a:pPr marL="0" indent="0">
              <a:buNone/>
            </a:pPr>
            <a:endParaRPr lang="en-CA" altLang="en-US"/>
          </a:p>
          <a:p>
            <a:pPr marL="0" indent="0">
              <a:buNone/>
            </a:pPr>
            <a:r>
              <a:rPr lang="en-CA" altLang="en-US"/>
              <a:t>The other may be lacking in competence to fulfil their intention, just like I am lacking in competence</a:t>
            </a:r>
            <a:endParaRPr lang="en-US" altLang="en-US"/>
          </a:p>
        </p:txBody>
      </p:sp>
      <p:sp>
        <p:nvSpPr>
          <p:cNvPr id="89092" name="Title 3">
            <a:extLst>
              <a:ext uri="{FF2B5EF4-FFF2-40B4-BE49-F238E27FC236}">
                <a16:creationId xmlns:a16="http://schemas.microsoft.com/office/drawing/2014/main" id="{8880F3ED-D8E0-4766-A699-359D0F5ECE29}"/>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Anger – Reason			                  Anger – Solution</a:t>
            </a:r>
            <a:endParaRPr lang="en-US" altLang="en-US"/>
          </a:p>
        </p:txBody>
      </p:sp>
      <p:cxnSp>
        <p:nvCxnSpPr>
          <p:cNvPr id="5" name="Straight Connector 4">
            <a:extLst>
              <a:ext uri="{FF2B5EF4-FFF2-40B4-BE49-F238E27FC236}">
                <a16:creationId xmlns:a16="http://schemas.microsoft.com/office/drawing/2014/main" id="{48CE74F2-DE8B-4A3C-8DAD-25597CC2FA56}"/>
              </a:ext>
            </a:extLst>
          </p:cNvPr>
          <p:cNvCxnSpPr/>
          <p:nvPr/>
        </p:nvCxnSpPr>
        <p:spPr>
          <a:xfrm>
            <a:off x="6096794" y="457094"/>
            <a:ext cx="0" cy="6096177"/>
          </a:xfrm>
          <a:prstGeom prst="line">
            <a:avLst/>
          </a:prstGeom>
        </p:spPr>
        <p:style>
          <a:lnRef idx="1">
            <a:schemeClr val="dk1"/>
          </a:lnRef>
          <a:fillRef idx="0">
            <a:schemeClr val="dk1"/>
          </a:fillRef>
          <a:effectRef idx="0">
            <a:schemeClr val="dk1"/>
          </a:effectRef>
          <a:fontRef idx="minor">
            <a:schemeClr val="tx1"/>
          </a:fontRef>
        </p:style>
      </p:cxnSp>
      <p:sp>
        <p:nvSpPr>
          <p:cNvPr id="89094" name="TextBox 1">
            <a:extLst>
              <a:ext uri="{FF2B5EF4-FFF2-40B4-BE49-F238E27FC236}">
                <a16:creationId xmlns:a16="http://schemas.microsoft.com/office/drawing/2014/main" id="{96A390A3-DFB1-43BE-ABB4-4C4A9021FBDE}"/>
              </a:ext>
            </a:extLst>
          </p:cNvPr>
          <p:cNvSpPr txBox="1">
            <a:spLocks noChangeArrowheads="1"/>
          </p:cNvSpPr>
          <p:nvPr/>
        </p:nvSpPr>
        <p:spPr bwMode="auto">
          <a:xfrm>
            <a:off x="143460" y="6159662"/>
            <a:ext cx="8830806" cy="3872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785" tIns="54393" rIns="108785" bIns="5439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With Trust on Intention, we feel related to the other. Then there is no feeling of Anger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a:extLst>
              <a:ext uri="{FF2B5EF4-FFF2-40B4-BE49-F238E27FC236}">
                <a16:creationId xmlns:a16="http://schemas.microsoft.com/office/drawing/2014/main" id="{85733166-AFC0-458E-BF0C-6F4DFAC0F2E7}"/>
              </a:ext>
            </a:extLst>
          </p:cNvPr>
          <p:cNvSpPr>
            <a:spLocks noGrp="1" noChangeArrowheads="1"/>
          </p:cNvSpPr>
          <p:nvPr>
            <p:ph sz="half" idx="1"/>
          </p:nvPr>
        </p:nvSpPr>
        <p:spPr bwMode="auto">
          <a:xfrm>
            <a:off x="2204" y="609459"/>
            <a:ext cx="6005710"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CA" altLang="en-US"/>
              <a:t>When our desire does not get fulfilled and we perceive that it is due to the other, then we get irritated or angry</a:t>
            </a:r>
            <a:endParaRPr lang="en-US" altLang="en-US"/>
          </a:p>
        </p:txBody>
      </p:sp>
      <p:sp>
        <p:nvSpPr>
          <p:cNvPr id="90115" name="Content Placeholder 2">
            <a:extLst>
              <a:ext uri="{FF2B5EF4-FFF2-40B4-BE49-F238E27FC236}">
                <a16:creationId xmlns:a16="http://schemas.microsoft.com/office/drawing/2014/main" id="{7198F808-0D1A-4540-9D77-835985B8185F}"/>
              </a:ext>
            </a:extLst>
          </p:cNvPr>
          <p:cNvSpPr>
            <a:spLocks noGrp="1" noChangeArrowheads="1"/>
          </p:cNvSpPr>
          <p:nvPr>
            <p:ph sz="half" idx="2"/>
          </p:nvPr>
        </p:nvSpPr>
        <p:spPr bwMode="auto">
          <a:xfrm>
            <a:off x="6209481" y="609459"/>
            <a:ext cx="5980316"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CA" altLang="en-US"/>
              <a:t>If I can see that the other has the right intention, but lacks competence, then instead of getting angry, I re-examine my desire/expectation and action:</a:t>
            </a:r>
          </a:p>
          <a:p>
            <a:pPr lvl="1"/>
            <a:r>
              <a:rPr lang="en-CA" altLang="en-US"/>
              <a:t>Is my expectation right or not?  </a:t>
            </a:r>
          </a:p>
          <a:p>
            <a:pPr lvl="1"/>
            <a:r>
              <a:rPr lang="en-CA" altLang="en-US"/>
              <a:t>Is the program to fulfill the desire  correct or not?</a:t>
            </a:r>
          </a:p>
          <a:p>
            <a:pPr lvl="1"/>
            <a:r>
              <a:rPr lang="en-CA" altLang="en-US"/>
              <a:t>Have I developed the necessary competence in myself ?</a:t>
            </a:r>
          </a:p>
          <a:p>
            <a:pPr lvl="1"/>
            <a:r>
              <a:rPr lang="en-CA" altLang="en-US"/>
              <a:t>What effort have I made to help the other in improving his/her competence?</a:t>
            </a:r>
          </a:p>
        </p:txBody>
      </p:sp>
      <p:sp>
        <p:nvSpPr>
          <p:cNvPr id="90116" name="Title 3">
            <a:extLst>
              <a:ext uri="{FF2B5EF4-FFF2-40B4-BE49-F238E27FC236}">
                <a16:creationId xmlns:a16="http://schemas.microsoft.com/office/drawing/2014/main" id="{72BFA3D2-6C53-4C05-914A-DBB4CC459818}"/>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Anger – Reason			                 Anger – Solution</a:t>
            </a:r>
            <a:endParaRPr lang="en-US" altLang="en-US"/>
          </a:p>
        </p:txBody>
      </p:sp>
      <p:cxnSp>
        <p:nvCxnSpPr>
          <p:cNvPr id="5" name="Straight Connector 4">
            <a:extLst>
              <a:ext uri="{FF2B5EF4-FFF2-40B4-BE49-F238E27FC236}">
                <a16:creationId xmlns:a16="http://schemas.microsoft.com/office/drawing/2014/main" id="{81481580-4831-4357-9666-FDB827C1B2DC}"/>
              </a:ext>
            </a:extLst>
          </p:cNvPr>
          <p:cNvCxnSpPr/>
          <p:nvPr/>
        </p:nvCxnSpPr>
        <p:spPr>
          <a:xfrm>
            <a:off x="6096794" y="457094"/>
            <a:ext cx="0" cy="6096177"/>
          </a:xfrm>
          <a:prstGeom prst="line">
            <a:avLst/>
          </a:prstGeom>
        </p:spPr>
        <p:style>
          <a:lnRef idx="1">
            <a:schemeClr val="dk1"/>
          </a:lnRef>
          <a:fillRef idx="0">
            <a:schemeClr val="dk1"/>
          </a:fillRef>
          <a:effectRef idx="0">
            <a:schemeClr val="dk1"/>
          </a:effectRef>
          <a:fontRef idx="minor">
            <a:schemeClr val="tx1"/>
          </a:fontRef>
        </p:style>
      </p:cxnSp>
      <p:pic>
        <p:nvPicPr>
          <p:cNvPr id="7" name="Picture 3">
            <a:extLst>
              <a:ext uri="{FF2B5EF4-FFF2-40B4-BE49-F238E27FC236}">
                <a16:creationId xmlns:a16="http://schemas.microsoft.com/office/drawing/2014/main" id="{DA21EA6C-BF58-43EA-AF1C-CFF3FCDA9A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8767" y="4942331"/>
            <a:ext cx="1325256" cy="108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DAB8E4D4-7298-4FFE-ABBA-910308CFCE34}"/>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Sum Up</a:t>
            </a:r>
            <a:endParaRPr lang="en-GB" altLang="en-US"/>
          </a:p>
        </p:txBody>
      </p:sp>
      <p:sp>
        <p:nvSpPr>
          <p:cNvPr id="4099" name="Text Placeholder 2">
            <a:extLst>
              <a:ext uri="{FF2B5EF4-FFF2-40B4-BE49-F238E27FC236}">
                <a16:creationId xmlns:a16="http://schemas.microsoft.com/office/drawing/2014/main" id="{136CEA27-EEFD-4E47-8EC3-1A549729A980}"/>
              </a:ext>
            </a:extLst>
          </p:cNvPr>
          <p:cNvSpPr>
            <a:spLocks noGrp="1"/>
          </p:cNvSpPr>
          <p:nvPr>
            <p:ph type="body" sz="quarter" idx="13"/>
          </p:nvPr>
        </p:nvSpPr>
        <p:spPr bwMode="auto">
          <a:xfrm>
            <a:off x="2205" y="609459"/>
            <a:ext cx="12187592" cy="5943812"/>
          </a:xfrm>
          <a:ln>
            <a:miter lim="800000"/>
            <a:headEnd/>
            <a:tailEnd/>
          </a:ln>
        </p:spPr>
        <p:txBody>
          <a:bodyPr vert="horz" wrap="square" numCol="1" anchor="t" anchorCtr="0" compatLnSpc="1">
            <a:prstTxWarp prst="textNoShape">
              <a:avLst/>
            </a:prstTxWarp>
            <a:normAutofit lnSpcReduction="10000"/>
          </a:bodyPr>
          <a:lstStyle/>
          <a:p>
            <a:pPr marL="272037" indent="-272037">
              <a:buNone/>
              <a:defRPr/>
            </a:pPr>
            <a:r>
              <a:rPr>
                <a:latin typeface="Arial" charset="0"/>
                <a:cs typeface="Arial" charset="0"/>
              </a:rPr>
              <a:t>Trust is </a:t>
            </a:r>
            <a:r>
              <a:rPr lang="en-GB">
                <a:latin typeface="Arial" charset="0"/>
                <a:cs typeface="Arial" charset="0"/>
              </a:rPr>
              <a:t>to have the clarity that the other wants to make me happy &amp; prosperous</a:t>
            </a:r>
          </a:p>
          <a:p>
            <a:pPr marL="272037" indent="-272037">
              <a:buNone/>
              <a:defRPr/>
            </a:pPr>
            <a:endParaRPr lang="en-GB" sz="1100">
              <a:latin typeface="Arial" charset="0"/>
              <a:cs typeface="Arial" charset="0"/>
            </a:endParaRPr>
          </a:p>
          <a:p>
            <a:pPr marL="272037" indent="-272037">
              <a:buNone/>
              <a:defRPr/>
            </a:pPr>
            <a:r>
              <a:rPr lang="en-GB">
                <a:solidFill>
                  <a:srgbClr val="0000FF"/>
                </a:solidFill>
              </a:rPr>
              <a:t>If I have trust on intention</a:t>
            </a:r>
            <a:r>
              <a:rPr lang="en-GB"/>
              <a:t>, I accept the other (I am assured of the other) and we are able to make effort for mutual development</a:t>
            </a:r>
          </a:p>
          <a:p>
            <a:pPr marL="272037" indent="-272037">
              <a:buNone/>
              <a:defRPr/>
            </a:pPr>
            <a:r>
              <a:t>I make a program with the other based on right evaluation of our mutual competence</a:t>
            </a:r>
          </a:p>
          <a:p>
            <a:pPr marL="544072" lvl="1" indent="-272037">
              <a:defRPr/>
            </a:pPr>
            <a:r>
              <a:rPr lang="en-GB" sz="2599"/>
              <a:t>In case the other is lacking in competence</a:t>
            </a:r>
            <a:endParaRPr sz="2599"/>
          </a:p>
          <a:p>
            <a:pPr marL="1088146" lvl="2" indent="-544072">
              <a:defRPr/>
            </a:pPr>
            <a:r>
              <a:rPr sz="2599"/>
              <a:t>I make effort to assure the other</a:t>
            </a:r>
          </a:p>
          <a:p>
            <a:pPr marL="1088146" lvl="2" indent="-544072">
              <a:defRPr/>
            </a:pPr>
            <a:r>
              <a:rPr sz="2599"/>
              <a:t>I make effort to improve his competence once he is assured in relationship (and not before that) </a:t>
            </a:r>
          </a:p>
          <a:p>
            <a:pPr marL="544072" lvl="1" indent="-272037">
              <a:defRPr/>
            </a:pPr>
            <a:r>
              <a:rPr sz="2599">
                <a:latin typeface="Arial" charset="0"/>
                <a:cs typeface="Arial" charset="0"/>
              </a:rPr>
              <a:t>If I lack competence, I become ready to take help from the other to improve my competence</a:t>
            </a:r>
          </a:p>
          <a:p>
            <a:pPr marL="544072" indent="-544072">
              <a:spcAft>
                <a:spcPct val="10000"/>
              </a:spcAft>
              <a:buNone/>
              <a:defRPr/>
            </a:pPr>
            <a:endParaRPr sz="1100">
              <a:solidFill>
                <a:srgbClr val="FF0000"/>
              </a:solidFill>
              <a:latin typeface="Arial" charset="0"/>
              <a:cs typeface="Arial" charset="0"/>
            </a:endParaRPr>
          </a:p>
          <a:p>
            <a:pPr marL="544072" indent="-544072">
              <a:spcAft>
                <a:spcPct val="10000"/>
              </a:spcAft>
              <a:buNone/>
              <a:defRPr/>
            </a:pPr>
            <a:r>
              <a:rPr>
                <a:solidFill>
                  <a:srgbClr val="FF0000"/>
                </a:solidFill>
                <a:latin typeface="Arial" charset="0"/>
                <a:cs typeface="Arial" charset="0"/>
              </a:rPr>
              <a:t>If I have doubt on intention</a:t>
            </a:r>
          </a:p>
          <a:p>
            <a:pPr marL="816109" lvl="1" indent="-544072">
              <a:spcAft>
                <a:spcPct val="10000"/>
              </a:spcAft>
              <a:defRPr/>
            </a:pPr>
            <a:r>
              <a:rPr>
                <a:solidFill>
                  <a:srgbClr val="FF0000"/>
                </a:solidFill>
                <a:latin typeface="Arial" charset="0"/>
                <a:cs typeface="Arial" charset="0"/>
              </a:rPr>
              <a:t>I evaluate myself on the basis of my intention and others on the basis of their competence</a:t>
            </a:r>
          </a:p>
          <a:p>
            <a:pPr marL="816109" lvl="1" indent="-544072">
              <a:spcAft>
                <a:spcPct val="10000"/>
              </a:spcAft>
              <a:defRPr/>
            </a:pPr>
            <a:r>
              <a:rPr>
                <a:solidFill>
                  <a:srgbClr val="FF0000"/>
                </a:solidFill>
                <a:latin typeface="Arial" charset="0"/>
                <a:cs typeface="Arial" charset="0"/>
              </a:rPr>
              <a:t>I have a feeling of opposition with the other which shows up as irritation or anger (and it further leads to fighting, struggle and war)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b="1" dirty="0">
                          <a:solidFill>
                            <a:schemeClr val="tx1"/>
                          </a:solidFill>
                          <a:effectLst/>
                        </a:rPr>
                        <a:t>8, 9, 10 and 11</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Harmony in the Family</a:t>
                      </a:r>
                      <a:br>
                        <a:rPr lang="en-US" sz="2000" b="1" kern="1200" dirty="0">
                          <a:solidFill>
                            <a:schemeClr val="tx1"/>
                          </a:solidFill>
                          <a:effectLst/>
                          <a:latin typeface="+mn-lt"/>
                          <a:ea typeface="+mn-ea"/>
                          <a:cs typeface="+mn-cs"/>
                        </a:rPr>
                      </a:br>
                      <a:r>
                        <a:rPr lang="en-US" sz="2000" b="1" kern="1200" dirty="0">
                          <a:solidFill>
                            <a:schemeClr val="tx1"/>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dirty="0">
                          <a:solidFill>
                            <a:schemeClr val="bg1">
                              <a:lumMod val="75000"/>
                            </a:schemeClr>
                          </a:solidFill>
                          <a:effectLst/>
                        </a:rPr>
                        <a:t>12</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Participation in 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the society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a:solidFill>
                            <a:schemeClr val="bg1">
                              <a:lumMod val="75000"/>
                            </a:schemeClr>
                          </a:solidFill>
                          <a:effectLst/>
                        </a:rPr>
                        <a:t>13</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Natural Environment</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Participation in nature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nature/existence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14</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Sum Up</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Review role of education</a:t>
                      </a:r>
                    </a:p>
                    <a:p>
                      <a:pPr marL="0" marR="0" algn="just">
                        <a:lnSpc>
                          <a:spcPct val="107000"/>
                        </a:lnSpc>
                        <a:spcBef>
                          <a:spcPts val="0"/>
                        </a:spcBef>
                        <a:spcAft>
                          <a:spcPts val="0"/>
                        </a:spcAft>
                      </a:pPr>
                      <a:r>
                        <a:rPr lang="en-US" sz="2000" dirty="0">
                          <a:solidFill>
                            <a:schemeClr val="bg1">
                              <a:lumMod val="75000"/>
                            </a:schemeClr>
                          </a:solidFill>
                          <a:effectLst/>
                        </a:rPr>
                        <a:t>Need for a holistic, humane world-vision</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Information about UHV-II course,</a:t>
                      </a:r>
                    </a:p>
                    <a:p>
                      <a:pPr marL="0" marR="0" algn="just">
                        <a:lnSpc>
                          <a:spcPct val="107000"/>
                        </a:lnSpc>
                        <a:spcBef>
                          <a:spcPts val="0"/>
                        </a:spcBef>
                        <a:spcAft>
                          <a:spcPts val="0"/>
                        </a:spcAft>
                      </a:pPr>
                      <a:r>
                        <a:rPr lang="en-US" sz="2000" dirty="0">
                          <a:solidFill>
                            <a:schemeClr val="bg1">
                              <a:lumMod val="75000"/>
                            </a:schemeClr>
                          </a:solidFill>
                          <a:effectLst/>
                        </a:rPr>
                        <a:t>mentor and buddy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15</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Self-evaluation and Closure</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Sharing and feedback</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 </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597437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0">
            <a:extLst>
              <a:ext uri="{FF2B5EF4-FFF2-40B4-BE49-F238E27FC236}">
                <a16:creationId xmlns:a16="http://schemas.microsoft.com/office/drawing/2014/main" id="{3CCDCAFD-94EF-408F-A672-A6CAB7C22960}"/>
              </a:ext>
            </a:extLst>
          </p:cNvPr>
          <p:cNvSpPr>
            <a:spLocks noGrp="1"/>
          </p:cNvSpPr>
          <p:nvPr>
            <p:ph type="ctrTitle"/>
          </p:nvPr>
        </p:nvSpPr>
        <p:spPr bwMode="auto">
          <a:xfrm>
            <a:off x="2211494" y="0"/>
            <a:ext cx="8226109"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pPr algn="ctr"/>
            <a:r>
              <a:rPr lang="en-GB" altLang="en-US" sz="3599">
                <a:latin typeface="Arial" panose="020B0604020202020204" pitchFamily="34" charset="0"/>
                <a:cs typeface="Arial" panose="020B0604020202020204" pitchFamily="34" charset="0"/>
              </a:rPr>
              <a:t> UHV-I</a:t>
            </a: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Session 8b</a:t>
            </a:r>
            <a:br>
              <a:rPr lang="en-GB" altLang="en-US" sz="3599">
                <a:latin typeface="Arial" panose="020B0604020202020204" pitchFamily="34" charset="0"/>
                <a:cs typeface="Arial" panose="020B0604020202020204" pitchFamily="34" charset="0"/>
              </a:rPr>
            </a:b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Video Discussion</a:t>
            </a:r>
            <a:br>
              <a:rPr lang="en-GB" altLang="en-US" sz="3599">
                <a:latin typeface="Arial" panose="020B0604020202020204" pitchFamily="34" charset="0"/>
                <a:cs typeface="Arial" panose="020B0604020202020204" pitchFamily="34" charset="0"/>
              </a:rPr>
            </a:br>
            <a:r>
              <a:rPr lang="en-GB" altLang="en-US" sz="3599">
                <a:latin typeface="Arial" panose="020B0604020202020204" pitchFamily="34" charset="0"/>
                <a:cs typeface="Arial" panose="020B0604020202020204" pitchFamily="34" charset="0"/>
              </a:rPr>
              <a:t>Right Here Right Now</a:t>
            </a:r>
            <a:br>
              <a:rPr lang="en-GB" altLang="en-US" sz="3599">
                <a:latin typeface="Arial" panose="020B0604020202020204" pitchFamily="34" charset="0"/>
                <a:cs typeface="Arial" panose="020B0604020202020204" pitchFamily="34" charset="0"/>
              </a:rPr>
            </a:br>
            <a:r>
              <a:rPr lang="en-GB" altLang="en-US" sz="2200">
                <a:latin typeface="Arial" panose="020B0604020202020204" pitchFamily="34" charset="0"/>
                <a:cs typeface="Arial" panose="020B0604020202020204" pitchFamily="34" charset="0"/>
              </a:rPr>
              <a:t>(Reaction and Response)</a:t>
            </a: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br>
              <a:rPr lang="en-GB" altLang="en-US" sz="2200">
                <a:latin typeface="Arial" panose="020B0604020202020204" pitchFamily="34" charset="0"/>
                <a:cs typeface="Arial" panose="020B0604020202020204" pitchFamily="34" charset="0"/>
              </a:rPr>
            </a:br>
            <a:endParaRPr lang="en-US" altLang="en-US" sz="2200" b="0">
              <a:latin typeface="Arial" panose="020B0604020202020204" pitchFamily="34" charset="0"/>
            </a:endParaRPr>
          </a:p>
        </p:txBody>
      </p:sp>
      <p:sp>
        <p:nvSpPr>
          <p:cNvPr id="92163" name="Rectangle 2">
            <a:extLst>
              <a:ext uri="{FF2B5EF4-FFF2-40B4-BE49-F238E27FC236}">
                <a16:creationId xmlns:a16="http://schemas.microsoft.com/office/drawing/2014/main" id="{89806181-27BB-4B4F-91B9-3E90C61FC3F2}"/>
              </a:ext>
            </a:extLst>
          </p:cNvPr>
          <p:cNvSpPr>
            <a:spLocks noChangeArrowheads="1"/>
          </p:cNvSpPr>
          <p:nvPr/>
        </p:nvSpPr>
        <p:spPr bwMode="auto">
          <a:xfrm>
            <a:off x="1563943" y="5369271"/>
            <a:ext cx="9064115" cy="148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1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F2ACEAEE-9671-4D50-8557-F59226AFEF9D}"/>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Right Here Right Now</a:t>
            </a:r>
            <a:endParaRPr lang="en-GB" altLang="en-US"/>
          </a:p>
        </p:txBody>
      </p:sp>
      <p:sp>
        <p:nvSpPr>
          <p:cNvPr id="3075" name="Text Placeholder 2">
            <a:extLst>
              <a:ext uri="{FF2B5EF4-FFF2-40B4-BE49-F238E27FC236}">
                <a16:creationId xmlns:a16="http://schemas.microsoft.com/office/drawing/2014/main" id="{1502EFDB-031E-4872-B40C-AC7A88349CAC}"/>
              </a:ext>
            </a:extLst>
          </p:cNvPr>
          <p:cNvSpPr>
            <a:spLocks noGrp="1"/>
          </p:cNvSpPr>
          <p:nvPr>
            <p:ph type="body" sz="quarter" idx="13"/>
          </p:nvPr>
        </p:nvSpPr>
        <p:spPr bwMode="auto">
          <a:xfrm>
            <a:off x="2205" y="609459"/>
            <a:ext cx="12187592" cy="5943812"/>
          </a:xfrm>
          <a:ln>
            <a:miter lim="800000"/>
            <a:headEnd/>
            <a:tailEnd/>
          </a:ln>
        </p:spPr>
        <p:txBody>
          <a:bodyPr vert="horz" wrap="square" lIns="91419" tIns="45709" rIns="91419" bIns="45709" numCol="1" anchor="t" anchorCtr="0" compatLnSpc="1">
            <a:prstTxWarp prst="textNoShape">
              <a:avLst/>
            </a:prstTxWarp>
            <a:normAutofit/>
          </a:bodyPr>
          <a:lstStyle/>
          <a:p>
            <a:pPr>
              <a:buFont typeface="Symbol" pitchFamily="18" charset="2"/>
              <a:buNone/>
              <a:defRPr/>
            </a:pPr>
            <a:r>
              <a:rPr>
                <a:latin typeface="Arial" charset="0"/>
                <a:cs typeface="Arial" charset="0"/>
              </a:rPr>
              <a:t>Watch the video Right Here Right Now</a:t>
            </a:r>
            <a:endParaRPr lang="hi-IN">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t>A short film about human behavior and its propagation. It is directed by Anand Gandhi</a:t>
            </a:r>
          </a:p>
          <a:p>
            <a:pPr>
              <a:buFont typeface="Symbol" pitchFamily="18" charset="2"/>
              <a:buNone/>
              <a:defRPr/>
            </a:pPr>
            <a:r>
              <a:rPr sz="1600">
                <a:latin typeface="Arial" charset="0"/>
                <a:cs typeface="Arial" charset="0"/>
              </a:rPr>
              <a:t> </a:t>
            </a:r>
            <a:endParaRPr lang="hi-IN" sz="1600">
              <a:latin typeface="Arial" charset="0"/>
              <a:cs typeface="Arial" charset="0"/>
            </a:endParaRPr>
          </a:p>
          <a:p>
            <a:pPr>
              <a:buFont typeface="Symbol" pitchFamily="18" charset="2"/>
              <a:buNone/>
              <a:defRPr/>
            </a:pPr>
            <a:r>
              <a:rPr sz="1600">
                <a:latin typeface="Arial" charset="0"/>
                <a:cs typeface="Arial" charset="0"/>
              </a:rPr>
              <a:t>Source:</a:t>
            </a:r>
          </a:p>
          <a:p>
            <a:pPr>
              <a:buFont typeface="Symbol" pitchFamily="18" charset="2"/>
              <a:buNone/>
              <a:defRPr/>
            </a:pPr>
            <a:r>
              <a:rPr sz="1600">
                <a:latin typeface="Arial" charset="0"/>
                <a:cs typeface="Arial" charset="0"/>
              </a:rPr>
              <a:t>	Part 1: </a:t>
            </a:r>
            <a:r>
              <a:rPr sz="1600">
                <a:latin typeface="Arial" charset="0"/>
                <a:cs typeface="Arial" charset="0"/>
                <a:hlinkClick r:id="rId2"/>
              </a:rPr>
              <a:t>https://www.youtube.com/watch?v=OVAokeqQuFM</a:t>
            </a:r>
            <a:endParaRPr sz="1600">
              <a:latin typeface="Arial" charset="0"/>
              <a:cs typeface="Arial" charset="0"/>
            </a:endParaRPr>
          </a:p>
          <a:p>
            <a:pPr>
              <a:buFont typeface="Symbol" pitchFamily="18" charset="2"/>
              <a:buNone/>
              <a:defRPr/>
            </a:pPr>
            <a:r>
              <a:rPr sz="1600">
                <a:latin typeface="Arial" charset="0"/>
                <a:cs typeface="Arial" charset="0"/>
              </a:rPr>
              <a:t>	Part 2: </a:t>
            </a:r>
            <a:r>
              <a:rPr sz="1600">
                <a:latin typeface="Arial" charset="0"/>
                <a:cs typeface="Arial" charset="0"/>
                <a:hlinkClick r:id="rId3"/>
              </a:rPr>
              <a:t>https://www.youtube.com/watch?v=gIYJePEnvUY</a:t>
            </a:r>
            <a:endParaRPr sz="1600">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We will discuss your observations:</a:t>
            </a:r>
          </a:p>
          <a:p>
            <a:pPr marL="457109" indent="-457109">
              <a:buFont typeface="+mj-lt"/>
              <a:buAutoNum type="arabicPeriod"/>
              <a:defRPr/>
            </a:pPr>
            <a:endParaRPr>
              <a:latin typeface="Arial" charset="0"/>
              <a:cs typeface="Arial" charset="0"/>
            </a:endParaRPr>
          </a:p>
          <a:p>
            <a:pPr marL="457109" indent="-457109">
              <a:buFont typeface="+mj-lt"/>
              <a:buAutoNum type="arabicPeriod"/>
              <a:defRPr/>
            </a:pPr>
            <a:r>
              <a:rPr>
                <a:latin typeface="Arial" charset="0"/>
                <a:cs typeface="Arial" charset="0"/>
              </a:rPr>
              <a:t>Interactions with each other – reaction or response</a:t>
            </a:r>
          </a:p>
          <a:p>
            <a:pPr marL="457109" indent="-457109">
              <a:buFont typeface="+mj-lt"/>
              <a:buAutoNum type="arabicPeriod"/>
              <a:defRPr/>
            </a:pPr>
            <a:endParaRPr>
              <a:latin typeface="Arial" charset="0"/>
              <a:cs typeface="Arial" charset="0"/>
            </a:endParaRPr>
          </a:p>
          <a:p>
            <a:pPr marL="457109" indent="-457109">
              <a:buNone/>
              <a:defRPr/>
            </a:pPr>
            <a:r>
              <a:rPr>
                <a:latin typeface="Arial" charset="0"/>
                <a:cs typeface="Arial" charset="0"/>
              </a:rPr>
              <a:t>2.	Are the actions indicating right understanding, trust?</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54E8705-045C-47B1-82F5-2EEA871EFD8A}"/>
              </a:ext>
            </a:extLst>
          </p:cNvPr>
          <p:cNvGraphicFramePr>
            <a:graphicFrameLocks noGrp="1"/>
          </p:cNvGraphicFramePr>
          <p:nvPr>
            <p:ph sz="half" idx="1"/>
          </p:nvPr>
        </p:nvGraphicFramePr>
        <p:xfrm>
          <a:off x="2205" y="490425"/>
          <a:ext cx="12187591" cy="6104112"/>
        </p:xfrm>
        <a:graphic>
          <a:graphicData uri="http://schemas.openxmlformats.org/drawingml/2006/table">
            <a:tbl>
              <a:tblPr firstRow="1" firstCol="1" bandRow="1">
                <a:tableStyleId>{5C22544A-7EE6-4342-B048-85BDC9FD1C3A}</a:tableStyleId>
              </a:tblPr>
              <a:tblGrid>
                <a:gridCol w="6093797">
                  <a:extLst>
                    <a:ext uri="{9D8B030D-6E8A-4147-A177-3AD203B41FA5}">
                      <a16:colId xmlns:a16="http://schemas.microsoft.com/office/drawing/2014/main" val="20000"/>
                    </a:ext>
                  </a:extLst>
                </a:gridCol>
                <a:gridCol w="6093794">
                  <a:extLst>
                    <a:ext uri="{9D8B030D-6E8A-4147-A177-3AD203B41FA5}">
                      <a16:colId xmlns:a16="http://schemas.microsoft.com/office/drawing/2014/main" val="20001"/>
                    </a:ext>
                  </a:extLst>
                </a:gridCol>
              </a:tblGrid>
              <a:tr h="717565">
                <a:tc>
                  <a:txBody>
                    <a:bodyPr/>
                    <a:lstStyle/>
                    <a:p>
                      <a:pPr algn="just">
                        <a:lnSpc>
                          <a:spcPct val="107000"/>
                        </a:lnSpc>
                        <a:spcAft>
                          <a:spcPts val="0"/>
                        </a:spcAft>
                      </a:pPr>
                      <a:r>
                        <a:rPr lang="en-US" sz="2200" b="0" dirty="0">
                          <a:solidFill>
                            <a:srgbClr val="FFFF00"/>
                          </a:solidFill>
                          <a:effectLst/>
                          <a:latin typeface="Arial" panose="020B0604020202020204" pitchFamily="34" charset="0"/>
                          <a:cs typeface="Arial" panose="020B0604020202020204" pitchFamily="34" charset="0"/>
                        </a:rPr>
                        <a:t>You decide your feeling on your own right</a:t>
                      </a:r>
                      <a:endParaRPr lang="en-US" sz="2200" b="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54960" marR="54960" marT="0" marB="0">
                    <a:solidFill>
                      <a:srgbClr val="800080"/>
                    </a:solidFill>
                  </a:tcPr>
                </a:tc>
                <a:tc>
                  <a:txBody>
                    <a:bodyPr/>
                    <a:lstStyle/>
                    <a:p>
                      <a:pPr algn="just">
                        <a:lnSpc>
                          <a:spcPct val="107000"/>
                        </a:lnSpc>
                        <a:spcAft>
                          <a:spcPts val="0"/>
                        </a:spcAft>
                      </a:pPr>
                      <a:r>
                        <a:rPr lang="en-US" sz="2200" b="0" dirty="0">
                          <a:solidFill>
                            <a:schemeClr val="tx1"/>
                          </a:solidFill>
                          <a:effectLst/>
                          <a:latin typeface="Arial" panose="020B0604020202020204" pitchFamily="34" charset="0"/>
                          <a:cs typeface="Arial" panose="020B0604020202020204" pitchFamily="34" charset="0"/>
                        </a:rPr>
                        <a:t>You decide your feeling based on the behavior of the other</a:t>
                      </a:r>
                    </a:p>
                  </a:txBody>
                  <a:tcPr marL="54960" marR="54960" marT="0" marB="0">
                    <a:solidFill>
                      <a:srgbClr val="FFC000"/>
                    </a:solidFill>
                  </a:tcPr>
                </a:tc>
                <a:extLst>
                  <a:ext uri="{0D108BD9-81ED-4DB2-BD59-A6C34878D82A}">
                    <a16:rowId xmlns:a16="http://schemas.microsoft.com/office/drawing/2014/main" val="10000"/>
                  </a:ext>
                </a:extLst>
              </a:tr>
              <a:tr h="3233853">
                <a:tc>
                  <a:txBody>
                    <a:bodyPr/>
                    <a:lstStyle/>
                    <a:p>
                      <a:pPr algn="just">
                        <a:lnSpc>
                          <a:spcPct val="107000"/>
                        </a:lnSpc>
                        <a:spcAft>
                          <a:spcPts val="0"/>
                        </a:spcAft>
                      </a:pPr>
                      <a:r>
                        <a:rPr lang="en-US" sz="2200" b="0" dirty="0">
                          <a:solidFill>
                            <a:srgbClr val="FFFF00"/>
                          </a:solidFill>
                          <a:effectLst/>
                          <a:latin typeface="Arial" panose="020B0604020202020204" pitchFamily="34" charset="0"/>
                          <a:cs typeface="Arial" panose="020B0604020202020204" pitchFamily="34" charset="0"/>
                        </a:rPr>
                        <a:t>It is based on right understanding</a:t>
                      </a:r>
                    </a:p>
                    <a:p>
                      <a:pPr algn="just">
                        <a:lnSpc>
                          <a:spcPct val="107000"/>
                        </a:lnSpc>
                        <a:spcAft>
                          <a:spcPts val="0"/>
                        </a:spcAft>
                      </a:pPr>
                      <a:r>
                        <a:rPr lang="en-US" sz="2200" b="0" dirty="0">
                          <a:solidFill>
                            <a:srgbClr val="FFFF00"/>
                          </a:solidFill>
                          <a:effectLst/>
                          <a:latin typeface="Arial" panose="020B0604020202020204" pitchFamily="34" charset="0"/>
                          <a:cs typeface="Arial" panose="020B0604020202020204" pitchFamily="34" charset="0"/>
                        </a:rPr>
                        <a:t>You always have the right feeling</a:t>
                      </a:r>
                    </a:p>
                    <a:p>
                      <a:pPr algn="just">
                        <a:lnSpc>
                          <a:spcPct val="107000"/>
                        </a:lnSpc>
                        <a:spcAft>
                          <a:spcPts val="0"/>
                        </a:spcAft>
                      </a:pPr>
                      <a:r>
                        <a:rPr lang="en-US" sz="2200" b="0" dirty="0">
                          <a:solidFill>
                            <a:srgbClr val="FFFF00"/>
                          </a:solidFill>
                          <a:effectLst/>
                          <a:latin typeface="Arial" panose="020B0604020202020204" pitchFamily="34" charset="0"/>
                          <a:cs typeface="Arial" panose="020B0604020202020204" pitchFamily="34" charset="0"/>
                        </a:rPr>
                        <a:t>It is definite and unconditional</a:t>
                      </a:r>
                    </a:p>
                    <a:p>
                      <a:pPr algn="just">
                        <a:lnSpc>
                          <a:spcPct val="107000"/>
                        </a:lnSpc>
                        <a:spcAft>
                          <a:spcPts val="0"/>
                        </a:spcAft>
                      </a:pPr>
                      <a:endParaRPr lang="en-US" sz="2200" b="0" dirty="0">
                        <a:solidFill>
                          <a:srgbClr val="FFFF00"/>
                        </a:solidFill>
                        <a:effectLst/>
                        <a:latin typeface="Arial" panose="020B0604020202020204" pitchFamily="34" charset="0"/>
                        <a:cs typeface="Arial" panose="020B0604020202020204" pitchFamily="34" charset="0"/>
                      </a:endParaRPr>
                    </a:p>
                    <a:p>
                      <a:pPr marL="0" lvl="0" indent="0" algn="just">
                        <a:lnSpc>
                          <a:spcPct val="107000"/>
                        </a:lnSpc>
                        <a:spcAft>
                          <a:spcPts val="0"/>
                        </a:spcAft>
                        <a:buFont typeface="Arial" panose="020B0604020202020204" pitchFamily="34" charset="0"/>
                        <a:buNone/>
                      </a:pPr>
                      <a:r>
                        <a:rPr lang="en-US" sz="2200" b="1" dirty="0">
                          <a:solidFill>
                            <a:srgbClr val="FFFF00"/>
                          </a:solidFill>
                          <a:effectLst/>
                          <a:latin typeface="Arial" panose="020B0604020202020204" pitchFamily="34" charset="0"/>
                          <a:cs typeface="Arial" panose="020B0604020202020204" pitchFamily="34" charset="0"/>
                        </a:rPr>
                        <a:t>The behavior of the other is only an indicator of the state of the other</a:t>
                      </a:r>
                    </a:p>
                    <a:p>
                      <a:pPr marL="0" lvl="0" indent="0" algn="just">
                        <a:lnSpc>
                          <a:spcPct val="107000"/>
                        </a:lnSpc>
                        <a:spcAft>
                          <a:spcPts val="0"/>
                        </a:spcAft>
                        <a:buFont typeface="Arial" panose="020B0604020202020204" pitchFamily="34" charset="0"/>
                        <a:buNone/>
                      </a:pPr>
                      <a:r>
                        <a:rPr lang="en-US" sz="2200" b="0" dirty="0">
                          <a:solidFill>
                            <a:srgbClr val="FFFF00"/>
                          </a:solidFill>
                          <a:effectLst/>
                          <a:latin typeface="Arial" panose="020B0604020202020204" pitchFamily="34" charset="0"/>
                          <a:cs typeface="Arial" panose="020B0604020202020204" pitchFamily="34" charset="0"/>
                        </a:rPr>
                        <a:t>With that input you decide your </a:t>
                      </a:r>
                      <a:r>
                        <a:rPr lang="en-US" sz="2200" b="0" kern="1200" dirty="0">
                          <a:solidFill>
                            <a:srgbClr val="FFFF00"/>
                          </a:solidFill>
                          <a:effectLst/>
                          <a:latin typeface="Arial" panose="020B0604020202020204" pitchFamily="34" charset="0"/>
                          <a:ea typeface="+mn-ea"/>
                          <a:cs typeface="Arial" panose="020B0604020202020204" pitchFamily="34" charset="0"/>
                        </a:rPr>
                        <a:t>behavior</a:t>
                      </a:r>
                      <a:r>
                        <a:rPr lang="en-US" sz="2200" b="0" dirty="0">
                          <a:solidFill>
                            <a:srgbClr val="FFFF00"/>
                          </a:solidFill>
                          <a:effectLst/>
                          <a:latin typeface="Arial" panose="020B0604020202020204" pitchFamily="34" charset="0"/>
                          <a:cs typeface="Arial" panose="020B0604020202020204" pitchFamily="34" charset="0"/>
                        </a:rPr>
                        <a:t> to ensure mutual happiness</a:t>
                      </a:r>
                      <a:endParaRPr lang="en-US" sz="2200" b="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54960" marR="54960" marT="0" marB="0">
                    <a:solidFill>
                      <a:srgbClr val="800080"/>
                    </a:solidFill>
                  </a:tcPr>
                </a:tc>
                <a:tc>
                  <a:txBody>
                    <a:bodyPr/>
                    <a:lstStyle/>
                    <a:p>
                      <a:pPr algn="just">
                        <a:lnSpc>
                          <a:spcPct val="107000"/>
                        </a:lnSpc>
                        <a:spcAft>
                          <a:spcPts val="0"/>
                        </a:spcAft>
                      </a:pPr>
                      <a:r>
                        <a:rPr lang="en-US" sz="2200" b="0" dirty="0">
                          <a:solidFill>
                            <a:schemeClr val="tx1"/>
                          </a:solidFill>
                          <a:effectLst/>
                          <a:latin typeface="Arial" panose="020B0604020202020204" pitchFamily="34" charset="0"/>
                          <a:cs typeface="Arial" panose="020B0604020202020204" pitchFamily="34" charset="0"/>
                        </a:rPr>
                        <a:t>It depends on whether you like or dislike the (taste of the) behavior of the other</a:t>
                      </a:r>
                    </a:p>
                    <a:p>
                      <a:pPr marL="342900" lvl="0" indent="-342900" algn="just">
                        <a:lnSpc>
                          <a:spcPct val="107000"/>
                        </a:lnSpc>
                        <a:spcAft>
                          <a:spcPts val="0"/>
                        </a:spcAft>
                        <a:buFont typeface="Times New Roman" panose="02020603050405020304" pitchFamily="18" charset="0"/>
                        <a:buChar char="-"/>
                        <a:tabLst>
                          <a:tab pos="333375" algn="l"/>
                        </a:tabLst>
                      </a:pPr>
                      <a:r>
                        <a:rPr lang="en-US" sz="2200" b="0" dirty="0">
                          <a:solidFill>
                            <a:schemeClr val="tx1"/>
                          </a:solidFill>
                          <a:effectLst/>
                          <a:latin typeface="Arial" panose="020B0604020202020204" pitchFamily="34" charset="0"/>
                          <a:cs typeface="Arial" panose="020B0604020202020204" pitchFamily="34" charset="0"/>
                        </a:rPr>
                        <a:t>If the other behaves properly, you have a right feeling and may behave properly</a:t>
                      </a:r>
                    </a:p>
                    <a:p>
                      <a:pPr marL="342900" lvl="0" indent="-342900" algn="just">
                        <a:lnSpc>
                          <a:spcPct val="107000"/>
                        </a:lnSpc>
                        <a:spcAft>
                          <a:spcPts val="0"/>
                        </a:spcAft>
                        <a:buFont typeface="Times New Roman" panose="02020603050405020304" pitchFamily="18" charset="0"/>
                        <a:buChar char="-"/>
                        <a:tabLst>
                          <a:tab pos="333375" algn="l"/>
                        </a:tabLst>
                      </a:pPr>
                      <a:r>
                        <a:rPr lang="en-US" sz="2200" b="0" dirty="0">
                          <a:solidFill>
                            <a:schemeClr val="tx1"/>
                          </a:solidFill>
                          <a:effectLst/>
                          <a:latin typeface="Arial" panose="020B0604020202020204" pitchFamily="34" charset="0"/>
                          <a:cs typeface="Arial" panose="020B0604020202020204" pitchFamily="34" charset="0"/>
                        </a:rPr>
                        <a:t>If the other misbehaves, you have a wrong feeling and you may also misbehave</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960" marR="54960" marT="0" marB="0">
                    <a:solidFill>
                      <a:srgbClr val="FFC000"/>
                    </a:solidFill>
                  </a:tcPr>
                </a:tc>
                <a:extLst>
                  <a:ext uri="{0D108BD9-81ED-4DB2-BD59-A6C34878D82A}">
                    <a16:rowId xmlns:a16="http://schemas.microsoft.com/office/drawing/2014/main" val="10001"/>
                  </a:ext>
                </a:extLst>
              </a:tr>
              <a:tr h="1435129">
                <a:tc>
                  <a:txBody>
                    <a:bodyPr/>
                    <a:lstStyle/>
                    <a:p>
                      <a:pPr algn="just">
                        <a:lnSpc>
                          <a:spcPct val="107000"/>
                        </a:lnSpc>
                        <a:spcAft>
                          <a:spcPts val="0"/>
                        </a:spcAft>
                      </a:pPr>
                      <a:endParaRPr lang="en-GB" sz="2200" b="1" dirty="0">
                        <a:solidFill>
                          <a:srgbClr val="FFFF00"/>
                        </a:solidFill>
                        <a:effectLst/>
                        <a:latin typeface="Arial" panose="020B0604020202020204" pitchFamily="34" charset="0"/>
                        <a:cs typeface="Arial" panose="020B0604020202020204" pitchFamily="34" charset="0"/>
                      </a:endParaRPr>
                    </a:p>
                    <a:p>
                      <a:pPr algn="just">
                        <a:lnSpc>
                          <a:spcPct val="107000"/>
                        </a:lnSpc>
                        <a:spcAft>
                          <a:spcPts val="0"/>
                        </a:spcAft>
                      </a:pPr>
                      <a:r>
                        <a:rPr lang="en-GB" sz="2200" b="1" dirty="0">
                          <a:solidFill>
                            <a:srgbClr val="FFFF00"/>
                          </a:solidFill>
                          <a:effectLst/>
                          <a:latin typeface="Arial" panose="020B0604020202020204" pitchFamily="34" charset="0"/>
                          <a:cs typeface="Arial" panose="020B0604020202020204" pitchFamily="34" charset="0"/>
                        </a:rPr>
                        <a:t>You decide your own behaviour</a:t>
                      </a:r>
                      <a:endParaRPr lang="en-US" sz="2200" b="1" dirty="0">
                        <a:solidFill>
                          <a:srgbClr val="FFFF00"/>
                        </a:solidFill>
                        <a:effectLst/>
                        <a:latin typeface="Arial" panose="020B0604020202020204" pitchFamily="34" charset="0"/>
                        <a:cs typeface="Arial" panose="020B0604020202020204" pitchFamily="34" charset="0"/>
                      </a:endParaRPr>
                    </a:p>
                    <a:p>
                      <a:pPr algn="just">
                        <a:lnSpc>
                          <a:spcPct val="107000"/>
                        </a:lnSpc>
                        <a:spcAft>
                          <a:spcPts val="0"/>
                        </a:spcAft>
                      </a:pPr>
                      <a:r>
                        <a:rPr lang="en-US" sz="2200" b="1" dirty="0">
                          <a:solidFill>
                            <a:srgbClr val="FFFF00"/>
                          </a:solidFill>
                          <a:effectLst/>
                          <a:latin typeface="Arial" panose="020B0604020202020204" pitchFamily="34" charset="0"/>
                          <a:cs typeface="Arial" panose="020B0604020202020204" pitchFamily="34" charset="0"/>
                        </a:rPr>
                        <a:t> </a:t>
                      </a:r>
                    </a:p>
                    <a:p>
                      <a:pPr algn="just">
                        <a:lnSpc>
                          <a:spcPct val="107000"/>
                        </a:lnSpc>
                        <a:spcAft>
                          <a:spcPts val="0"/>
                        </a:spcAft>
                      </a:pPr>
                      <a:r>
                        <a:rPr lang="en-US" sz="2200" b="1" dirty="0">
                          <a:solidFill>
                            <a:srgbClr val="FFFF00"/>
                          </a:solidFill>
                          <a:effectLst/>
                          <a:latin typeface="Arial" panose="020B0604020202020204" pitchFamily="34" charset="0"/>
                          <a:cs typeface="Arial" panose="020B0604020202020204" pitchFamily="34" charset="0"/>
                        </a:rPr>
                        <a:t>You are self-</a:t>
                      </a:r>
                      <a:r>
                        <a:rPr lang="en-US" sz="2200" b="1" dirty="0" err="1">
                          <a:solidFill>
                            <a:srgbClr val="FFFF00"/>
                          </a:solidFill>
                          <a:effectLst/>
                          <a:latin typeface="Arial" panose="020B0604020202020204" pitchFamily="34" charset="0"/>
                          <a:cs typeface="Arial" panose="020B0604020202020204" pitchFamily="34" charset="0"/>
                        </a:rPr>
                        <a:t>organised</a:t>
                      </a:r>
                      <a:endParaRPr lang="en-US" sz="2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54960" marR="54960" marT="0" marB="0">
                    <a:solidFill>
                      <a:srgbClr val="800080"/>
                    </a:solidFill>
                  </a:tcPr>
                </a:tc>
                <a:tc>
                  <a:txBody>
                    <a:bodyPr/>
                    <a:lstStyle/>
                    <a:p>
                      <a:pPr algn="just">
                        <a:lnSpc>
                          <a:spcPct val="107000"/>
                        </a:lnSpc>
                        <a:spcAft>
                          <a:spcPts val="0"/>
                        </a:spcAft>
                      </a:pPr>
                      <a:endParaRPr lang="en-GB" sz="2200" b="1" dirty="0">
                        <a:solidFill>
                          <a:schemeClr val="tx1"/>
                        </a:solidFill>
                        <a:effectLst/>
                        <a:latin typeface="Arial" panose="020B0604020202020204" pitchFamily="34" charset="0"/>
                        <a:cs typeface="Arial" panose="020B0604020202020204" pitchFamily="34" charset="0"/>
                      </a:endParaRPr>
                    </a:p>
                    <a:p>
                      <a:pPr algn="just">
                        <a:lnSpc>
                          <a:spcPct val="107000"/>
                        </a:lnSpc>
                        <a:spcAft>
                          <a:spcPts val="0"/>
                        </a:spcAft>
                      </a:pPr>
                      <a:r>
                        <a:rPr lang="en-US" sz="2200" b="1" dirty="0">
                          <a:solidFill>
                            <a:schemeClr val="tx1"/>
                          </a:solidFill>
                          <a:effectLst/>
                          <a:latin typeface="Arial" panose="020B0604020202020204" pitchFamily="34" charset="0"/>
                          <a:cs typeface="Arial" panose="020B0604020202020204" pitchFamily="34" charset="0"/>
                        </a:rPr>
                        <a:t>Your “remote control” is with  the others</a:t>
                      </a:r>
                    </a:p>
                    <a:p>
                      <a:pPr algn="just">
                        <a:lnSpc>
                          <a:spcPct val="107000"/>
                        </a:lnSpc>
                        <a:spcAft>
                          <a:spcPts val="0"/>
                        </a:spcAft>
                      </a:pPr>
                      <a:r>
                        <a:rPr lang="en-US" sz="2200" b="1" dirty="0">
                          <a:solidFill>
                            <a:schemeClr val="tx1"/>
                          </a:solidFill>
                          <a:effectLst/>
                          <a:latin typeface="Arial" panose="020B0604020202020204" pitchFamily="34" charset="0"/>
                          <a:cs typeface="Arial" panose="020B0604020202020204" pitchFamily="34" charset="0"/>
                        </a:rPr>
                        <a:t>You are enslaved</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960" marR="54960" marT="0" marB="0">
                    <a:solidFill>
                      <a:srgbClr val="FFC000"/>
                    </a:solidFill>
                  </a:tcPr>
                </a:tc>
                <a:extLst>
                  <a:ext uri="{0D108BD9-81ED-4DB2-BD59-A6C34878D82A}">
                    <a16:rowId xmlns:a16="http://schemas.microsoft.com/office/drawing/2014/main" val="10002"/>
                  </a:ext>
                </a:extLst>
              </a:tr>
              <a:tr h="717565">
                <a:tc>
                  <a:txBody>
                    <a:bodyPr/>
                    <a:lstStyle/>
                    <a:p>
                      <a:pPr marL="0" lvl="0" indent="0" algn="just">
                        <a:lnSpc>
                          <a:spcPct val="107000"/>
                        </a:lnSpc>
                        <a:spcAft>
                          <a:spcPts val="0"/>
                        </a:spcAft>
                        <a:buFont typeface="Times New Roman" panose="02020603050405020304" pitchFamily="18" charset="0"/>
                        <a:buNone/>
                        <a:tabLst>
                          <a:tab pos="166370" algn="l"/>
                        </a:tabLst>
                      </a:pPr>
                      <a:endParaRPr lang="en-US" sz="2200" b="1" dirty="0">
                        <a:solidFill>
                          <a:srgbClr val="FFFF00"/>
                        </a:solidFill>
                        <a:effectLst/>
                        <a:latin typeface="Arial" panose="020B0604020202020204" pitchFamily="34" charset="0"/>
                        <a:cs typeface="Arial" panose="020B0604020202020204" pitchFamily="34" charset="0"/>
                      </a:endParaRPr>
                    </a:p>
                    <a:p>
                      <a:pPr marL="0" lvl="0" indent="0" algn="just">
                        <a:lnSpc>
                          <a:spcPct val="107000"/>
                        </a:lnSpc>
                        <a:spcAft>
                          <a:spcPts val="0"/>
                        </a:spcAft>
                        <a:buFont typeface="Times New Roman" panose="02020603050405020304" pitchFamily="18" charset="0"/>
                        <a:buNone/>
                        <a:tabLst>
                          <a:tab pos="166370" algn="l"/>
                        </a:tabLst>
                      </a:pPr>
                      <a:r>
                        <a:rPr lang="en-US" sz="2200" b="1" dirty="0">
                          <a:solidFill>
                            <a:srgbClr val="FFFF00"/>
                          </a:solidFill>
                          <a:effectLst/>
                          <a:latin typeface="Arial" panose="020B0604020202020204" pitchFamily="34" charset="0"/>
                          <a:cs typeface="Arial" panose="020B0604020202020204" pitchFamily="34" charset="0"/>
                        </a:rPr>
                        <a:t> Your conduct is definite</a:t>
                      </a:r>
                      <a:endParaRPr lang="en-US" sz="2200" b="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54960" marR="54960" marT="0" marB="0">
                    <a:solidFill>
                      <a:srgbClr val="800080"/>
                    </a:solidFill>
                  </a:tcPr>
                </a:tc>
                <a:tc>
                  <a:txBody>
                    <a:bodyPr/>
                    <a:lstStyle/>
                    <a:p>
                      <a:pPr marL="0" lvl="0" indent="0" algn="just">
                        <a:lnSpc>
                          <a:spcPct val="107000"/>
                        </a:lnSpc>
                        <a:spcAft>
                          <a:spcPts val="0"/>
                        </a:spcAft>
                        <a:buFont typeface="Times New Roman" panose="02020603050405020304" pitchFamily="18" charset="0"/>
                        <a:buNone/>
                        <a:tabLst>
                          <a:tab pos="166370" algn="l"/>
                        </a:tabLst>
                      </a:pPr>
                      <a:endParaRPr lang="en-US" sz="2200" b="1" dirty="0">
                        <a:solidFill>
                          <a:schemeClr val="tx1"/>
                        </a:solidFill>
                        <a:effectLst/>
                        <a:latin typeface="Arial" panose="020B0604020202020204" pitchFamily="34" charset="0"/>
                        <a:cs typeface="Arial" panose="020B0604020202020204" pitchFamily="34" charset="0"/>
                      </a:endParaRPr>
                    </a:p>
                    <a:p>
                      <a:pPr marL="0" lvl="0" indent="0" algn="just">
                        <a:lnSpc>
                          <a:spcPct val="107000"/>
                        </a:lnSpc>
                        <a:spcAft>
                          <a:spcPts val="0"/>
                        </a:spcAft>
                        <a:buFont typeface="Times New Roman" panose="02020603050405020304" pitchFamily="18" charset="0"/>
                        <a:buNone/>
                        <a:tabLst>
                          <a:tab pos="166370" algn="l"/>
                        </a:tabLst>
                      </a:pPr>
                      <a:r>
                        <a:rPr lang="en-US" sz="2200" b="1" dirty="0">
                          <a:solidFill>
                            <a:schemeClr val="tx1"/>
                          </a:solidFill>
                          <a:effectLst/>
                          <a:latin typeface="Arial" panose="020B0604020202020204" pitchFamily="34" charset="0"/>
                          <a:cs typeface="Arial" panose="020B0604020202020204" pitchFamily="34" charset="0"/>
                        </a:rPr>
                        <a:t>Your conduct is indefinite</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960" marR="54960" marT="0" marB="0">
                    <a:solidFill>
                      <a:srgbClr val="FFC000"/>
                    </a:solidFill>
                  </a:tcPr>
                </a:tc>
                <a:extLst>
                  <a:ext uri="{0D108BD9-81ED-4DB2-BD59-A6C34878D82A}">
                    <a16:rowId xmlns:a16="http://schemas.microsoft.com/office/drawing/2014/main" val="10003"/>
                  </a:ext>
                </a:extLst>
              </a:tr>
            </a:tbl>
          </a:graphicData>
        </a:graphic>
      </p:graphicFrame>
      <p:sp>
        <p:nvSpPr>
          <p:cNvPr id="97299" name="Title 3">
            <a:extLst>
              <a:ext uri="{FF2B5EF4-FFF2-40B4-BE49-F238E27FC236}">
                <a16:creationId xmlns:a16="http://schemas.microsoft.com/office/drawing/2014/main" id="{8B90D87A-6DE3-4045-BC92-CEF98A41AA03}"/>
              </a:ext>
            </a:extLst>
          </p:cNvPr>
          <p:cNvSpPr>
            <a:spLocks noGrp="1" noChangeArrowheads="1"/>
          </p:cNvSpPr>
          <p:nvPr>
            <p:ph type="title"/>
          </p:nvPr>
        </p:nvSpPr>
        <p:spPr bwMode="auto">
          <a:xfrm>
            <a:off x="1525852" y="76182"/>
            <a:ext cx="9140297"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Response				 Reaction</a:t>
            </a:r>
            <a:endParaRPr lang="en-US" altLang="en-US"/>
          </a:p>
        </p:txBody>
      </p:sp>
      <p:cxnSp>
        <p:nvCxnSpPr>
          <p:cNvPr id="5" name="Straight Connector 4">
            <a:extLst>
              <a:ext uri="{FF2B5EF4-FFF2-40B4-BE49-F238E27FC236}">
                <a16:creationId xmlns:a16="http://schemas.microsoft.com/office/drawing/2014/main" id="{110EF023-F81E-444A-A845-ABBFF18AA0AF}"/>
              </a:ext>
            </a:extLst>
          </p:cNvPr>
          <p:cNvCxnSpPr/>
          <p:nvPr/>
        </p:nvCxnSpPr>
        <p:spPr>
          <a:xfrm>
            <a:off x="6096794" y="457094"/>
            <a:ext cx="0" cy="609617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a:extLst>
              <a:ext uri="{FF2B5EF4-FFF2-40B4-BE49-F238E27FC236}">
                <a16:creationId xmlns:a16="http://schemas.microsoft.com/office/drawing/2014/main" id="{01C5E9DD-D0F8-4D65-9938-B7278A551A45}"/>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Self Reflection</a:t>
            </a:r>
          </a:p>
        </p:txBody>
      </p:sp>
      <p:sp>
        <p:nvSpPr>
          <p:cNvPr id="11267" name="Text Placeholder 5">
            <a:extLst>
              <a:ext uri="{FF2B5EF4-FFF2-40B4-BE49-F238E27FC236}">
                <a16:creationId xmlns:a16="http://schemas.microsoft.com/office/drawing/2014/main" id="{EEC618C7-F570-4406-885D-9F82C4DCC7BA}"/>
              </a:ext>
            </a:extLst>
          </p:cNvPr>
          <p:cNvSpPr>
            <a:spLocks noGrp="1"/>
          </p:cNvSpPr>
          <p:nvPr>
            <p:ph type="body" sz="quarter" idx="13"/>
          </p:nvPr>
        </p:nvSpPr>
        <p:spPr bwMode="auto">
          <a:xfrm>
            <a:off x="2205" y="609459"/>
            <a:ext cx="12187592" cy="5943812"/>
          </a:xfrm>
        </p:spPr>
        <p:txBody>
          <a:bodyPr vert="horz" wrap="square" lIns="91419" tIns="45709" rIns="91419" bIns="45709" numCol="1" anchor="t" anchorCtr="0" compatLnSpc="1">
            <a:prstTxWarp prst="textNoShape">
              <a:avLst/>
            </a:prstTxWarp>
            <a:normAutofit/>
          </a:bodyPr>
          <a:lstStyle/>
          <a:p>
            <a:pPr eaLnBrk="0" hangingPunct="0">
              <a:buFont typeface="Symbol" pitchFamily="18" charset="2"/>
              <a:buNone/>
              <a:defRPr/>
            </a:pPr>
            <a:r>
              <a:rPr altLang="en-US"/>
              <a:t>In your own interactions, find out </a:t>
            </a:r>
          </a:p>
          <a:p>
            <a:pPr lvl="1" eaLnBrk="0" hangingPunct="0">
              <a:defRPr/>
            </a:pPr>
            <a:r>
              <a:rPr altLang="en-US" sz="2200" b="1">
                <a:solidFill>
                  <a:srgbClr val="1E00AA"/>
                </a:solidFill>
              </a:rPr>
              <a:t>the % time you are responding </a:t>
            </a:r>
          </a:p>
          <a:p>
            <a:pPr lvl="1" eaLnBrk="0" hangingPunct="0">
              <a:defRPr/>
            </a:pPr>
            <a:r>
              <a:rPr altLang="en-US" sz="2200" b="1">
                <a:solidFill>
                  <a:srgbClr val="FF0000"/>
                </a:solidFill>
              </a:rPr>
              <a:t>the % time you are reacting</a:t>
            </a:r>
          </a:p>
          <a:p>
            <a:pPr marL="0" indent="0" eaLnBrk="0" hangingPunct="0">
              <a:buNone/>
              <a:defRPr/>
            </a:pPr>
            <a:endParaRPr altLang="en-US"/>
          </a:p>
          <a:p>
            <a:pPr marL="0" indent="0" eaLnBrk="0" hangingPunct="0">
              <a:buNone/>
              <a:defRPr/>
            </a:pPr>
            <a:r>
              <a:rPr altLang="en-US" b="1"/>
              <a:t>What is the effort required to progress from reaction to response?</a:t>
            </a:r>
          </a:p>
          <a:p>
            <a:pPr eaLnBrk="0" hangingPunct="0">
              <a:buFontTx/>
              <a:buChar char="-"/>
              <a:defRPr/>
            </a:pPr>
            <a:r>
              <a:rPr altLang="en-US"/>
              <a:t>To develop the right understanding (at least about relationship)</a:t>
            </a:r>
            <a:r>
              <a:rPr lang="en-IN" altLang="en-US"/>
              <a:t>… </a:t>
            </a:r>
          </a:p>
          <a:p>
            <a:pPr marL="0" indent="0" eaLnBrk="0" hangingPunct="0">
              <a:buNone/>
              <a:defRPr/>
            </a:pPr>
            <a:r>
              <a:rPr lang="en-IN" altLang="en-US"/>
              <a:t>	(this will be discussed in detail in the UHV-II course)</a:t>
            </a:r>
            <a:endParaRPr altLang="en-US"/>
          </a:p>
          <a:p>
            <a:pPr eaLnBrk="0" hangingPunct="0">
              <a:buFontTx/>
              <a:buChar char="-"/>
              <a:defRPr/>
            </a:pPr>
            <a:r>
              <a:rPr altLang="en-US"/>
              <a:t>To be aware of your imagination, develop the right feeling within</a:t>
            </a:r>
          </a:p>
          <a:p>
            <a:pPr eaLnBrk="0" hangingPunct="0">
              <a:buFontTx/>
              <a:buChar char="-"/>
              <a:defRPr/>
            </a:pPr>
            <a:r>
              <a:rPr altLang="en-US"/>
              <a:t>To “repair” the damage from past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DAB4E7AB-04CD-4487-8FBE-BE6098BEAD34}"/>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How are people deciding?</a:t>
            </a:r>
          </a:p>
        </p:txBody>
      </p:sp>
      <p:sp>
        <p:nvSpPr>
          <p:cNvPr id="14339" name="Text Placeholder 2">
            <a:extLst>
              <a:ext uri="{FF2B5EF4-FFF2-40B4-BE49-F238E27FC236}">
                <a16:creationId xmlns:a16="http://schemas.microsoft.com/office/drawing/2014/main" id="{B6D7E9F2-1AF8-4D4F-9726-1B8923FD621C}"/>
              </a:ext>
            </a:extLst>
          </p:cNvPr>
          <p:cNvSpPr>
            <a:spLocks noGrp="1"/>
          </p:cNvSpPr>
          <p:nvPr>
            <p:ph type="body" sz="quarter" idx="13"/>
          </p:nvPr>
        </p:nvSpPr>
        <p:spPr bwMode="auto">
          <a:xfrm>
            <a:off x="2205" y="609459"/>
            <a:ext cx="12187592" cy="5943812"/>
          </a:xfrm>
        </p:spPr>
        <p:txBody>
          <a:bodyPr vert="horz" wrap="square" lIns="91419" tIns="45709" rIns="91419" bIns="45709" numCol="1" anchor="t" anchorCtr="0" compatLnSpc="1">
            <a:prstTxWarp prst="textNoShape">
              <a:avLst/>
            </a:prstTxWarp>
            <a:normAutofit/>
          </a:bodyPr>
          <a:lstStyle/>
          <a:p>
            <a:pPr>
              <a:defRPr/>
            </a:pPr>
            <a:r>
              <a:rPr altLang="en-US" b="1"/>
              <a:t>Decisions are motivated by preconditioning</a:t>
            </a:r>
          </a:p>
          <a:p>
            <a:pPr>
              <a:defRPr/>
            </a:pPr>
            <a:endParaRPr altLang="en-US" b="1"/>
          </a:p>
          <a:p>
            <a:pPr>
              <a:defRPr/>
            </a:pPr>
            <a:r>
              <a:rPr altLang="en-US" b="1"/>
              <a:t>Decisions are motivated by sensation</a:t>
            </a:r>
          </a:p>
          <a:p>
            <a:pPr>
              <a:defRPr/>
            </a:pPr>
            <a:endParaRPr altLang="en-US" b="1"/>
          </a:p>
          <a:p>
            <a:pPr>
              <a:defRPr/>
            </a:pPr>
            <a:r>
              <a:rPr altLang="en-US" b="1"/>
              <a:t>Decisions are on the basis of self verification based on their natural acceptance</a:t>
            </a:r>
          </a:p>
          <a:p>
            <a:pPr marL="457109" indent="-457109">
              <a:buNone/>
              <a:defRPr/>
            </a:pPr>
            <a:endParaRPr altLang="en-US"/>
          </a:p>
          <a:p>
            <a:pPr marL="457109" indent="-457109">
              <a:buNone/>
              <a:defRPr/>
            </a:pPr>
            <a:endParaRPr altLang="en-US"/>
          </a:p>
          <a:p>
            <a:pPr marL="457109" indent="-457109">
              <a:buNone/>
              <a:defRPr/>
            </a:pPr>
            <a:r>
              <a:rPr altLang="en-US" err="1"/>
              <a:t>Eg</a:t>
            </a:r>
            <a:r>
              <a:rPr altLang="en-US"/>
              <a:t>.</a:t>
            </a:r>
          </a:p>
          <a:p>
            <a:pPr marL="457109" indent="-457109">
              <a:buNone/>
              <a:defRPr/>
            </a:pPr>
            <a:r>
              <a:rPr altLang="en-US"/>
              <a:t>How did the grandmother decide that it is OK for </a:t>
            </a:r>
            <a:r>
              <a:rPr altLang="en-US" err="1"/>
              <a:t>Shruti</a:t>
            </a:r>
            <a:r>
              <a:rPr altLang="en-US"/>
              <a:t> to marry the doctor?</a:t>
            </a:r>
          </a:p>
          <a:p>
            <a:pPr marL="457109" indent="-457109">
              <a:buNone/>
              <a:defRPr/>
            </a:pPr>
            <a:r>
              <a:rPr altLang="en-US"/>
              <a:t>Why did the boy say “I love you” to </a:t>
            </a:r>
            <a:r>
              <a:rPr altLang="en-US" err="1"/>
              <a:t>Chahat</a:t>
            </a:r>
            <a:endParaRPr altLang="en-US"/>
          </a:p>
          <a:p>
            <a:pPr marL="457109" indent="-457109">
              <a:buNone/>
              <a:defRPr/>
            </a:pPr>
            <a:r>
              <a:rPr altLang="en-US"/>
              <a:t>Why did the doctor decide to pick up the accident victim, even though he was getting late to meet </a:t>
            </a:r>
            <a:r>
              <a:rPr altLang="en-US" err="1"/>
              <a:t>Shruti</a:t>
            </a:r>
            <a:r>
              <a:rPr altLang="en-US"/>
              <a: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7">
            <a:extLst>
              <a:ext uri="{FF2B5EF4-FFF2-40B4-BE49-F238E27FC236}">
                <a16:creationId xmlns:a16="http://schemas.microsoft.com/office/drawing/2014/main" id="{0E42CB8C-7BEE-4CBE-98A3-2DC9702B7023}"/>
              </a:ext>
            </a:extLst>
          </p:cNvPr>
          <p:cNvSpPr>
            <a:spLocks noChangeArrowheads="1"/>
          </p:cNvSpPr>
          <p:nvPr/>
        </p:nvSpPr>
        <p:spPr bwMode="auto">
          <a:xfrm>
            <a:off x="1300163" y="187326"/>
            <a:ext cx="3313112" cy="5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ts val="3500"/>
              </a:lnSpc>
              <a:spcBef>
                <a:spcPct val="0"/>
              </a:spcBef>
              <a:buNone/>
              <a:defRPr/>
            </a:pPr>
            <a:r>
              <a:rPr lang="en-IN" altLang="en-US" sz="3600" dirty="0">
                <a:solidFill>
                  <a:srgbClr val="0E5C98"/>
                </a:solidFill>
                <a:cs typeface="Times New Roman" panose="02020603050405020304" pitchFamily="18" charset="0"/>
                <a:sym typeface="Arial"/>
              </a:rPr>
              <a:t>SIP Activities</a:t>
            </a:r>
          </a:p>
        </p:txBody>
      </p:sp>
      <p:sp>
        <p:nvSpPr>
          <p:cNvPr id="5" name="Rectangle 4">
            <a:extLst>
              <a:ext uri="{FF2B5EF4-FFF2-40B4-BE49-F238E27FC236}">
                <a16:creationId xmlns:a16="http://schemas.microsoft.com/office/drawing/2014/main" id="{D6385BB7-33B0-4DE7-B025-A16B0AB5A53A}"/>
              </a:ext>
            </a:extLst>
          </p:cNvPr>
          <p:cNvSpPr/>
          <p:nvPr/>
        </p:nvSpPr>
        <p:spPr>
          <a:xfrm>
            <a:off x="600075" y="2874075"/>
            <a:ext cx="46039" cy="7937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cxnSp>
        <p:nvCxnSpPr>
          <p:cNvPr id="7" name="Straight Connector 6">
            <a:extLst>
              <a:ext uri="{FF2B5EF4-FFF2-40B4-BE49-F238E27FC236}">
                <a16:creationId xmlns:a16="http://schemas.microsoft.com/office/drawing/2014/main" id="{ED85E2CB-1119-47A9-88A8-87366B56BB1F}"/>
              </a:ext>
            </a:extLst>
          </p:cNvPr>
          <p:cNvCxnSpPr>
            <a:cxnSpLocks/>
          </p:cNvCxnSpPr>
          <p:nvPr/>
        </p:nvCxnSpPr>
        <p:spPr>
          <a:xfrm>
            <a:off x="600075" y="3270949"/>
            <a:ext cx="19129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6629" name="Group 68">
            <a:extLst>
              <a:ext uri="{FF2B5EF4-FFF2-40B4-BE49-F238E27FC236}">
                <a16:creationId xmlns:a16="http://schemas.microsoft.com/office/drawing/2014/main" id="{919A8EB9-56B1-43F2-85A4-75AE396B3DBB}"/>
              </a:ext>
            </a:extLst>
          </p:cNvPr>
          <p:cNvGrpSpPr>
            <a:grpSpLocks/>
          </p:cNvGrpSpPr>
          <p:nvPr/>
        </p:nvGrpSpPr>
        <p:grpSpPr bwMode="auto">
          <a:xfrm>
            <a:off x="4850344" y="954789"/>
            <a:ext cx="252413" cy="252412"/>
            <a:chOff x="6049462" y="1467477"/>
            <a:chExt cx="251927" cy="251927"/>
          </a:xfrm>
        </p:grpSpPr>
        <p:sp>
          <p:nvSpPr>
            <p:cNvPr id="9" name="Oval 8">
              <a:extLst>
                <a:ext uri="{FF2B5EF4-FFF2-40B4-BE49-F238E27FC236}">
                  <a16:creationId xmlns:a16="http://schemas.microsoft.com/office/drawing/2014/main" id="{23EF512B-09FF-4EDC-81E3-1A9FACFD06D3}"/>
                </a:ext>
              </a:extLst>
            </p:cNvPr>
            <p:cNvSpPr/>
            <p:nvPr/>
          </p:nvSpPr>
          <p:spPr>
            <a:xfrm>
              <a:off x="6049462" y="1467477"/>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1" name="Oval 60">
              <a:extLst>
                <a:ext uri="{FF2B5EF4-FFF2-40B4-BE49-F238E27FC236}">
                  <a16:creationId xmlns:a16="http://schemas.microsoft.com/office/drawing/2014/main" id="{9428C3AC-7182-4100-87C3-3A6EAE4E355E}"/>
                </a:ext>
              </a:extLst>
            </p:cNvPr>
            <p:cNvSpPr/>
            <p:nvPr/>
          </p:nvSpPr>
          <p:spPr>
            <a:xfrm flipV="1">
              <a:off x="6123931" y="1541946"/>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0" name="Group 11">
            <a:extLst>
              <a:ext uri="{FF2B5EF4-FFF2-40B4-BE49-F238E27FC236}">
                <a16:creationId xmlns:a16="http://schemas.microsoft.com/office/drawing/2014/main" id="{D2CF4B65-0CEE-411B-ACEA-F84F8AEE2480}"/>
              </a:ext>
            </a:extLst>
          </p:cNvPr>
          <p:cNvGrpSpPr>
            <a:grpSpLocks/>
          </p:cNvGrpSpPr>
          <p:nvPr/>
        </p:nvGrpSpPr>
        <p:grpSpPr bwMode="auto">
          <a:xfrm>
            <a:off x="4850344" y="1581850"/>
            <a:ext cx="252413" cy="252413"/>
            <a:chOff x="5868487" y="1328056"/>
            <a:chExt cx="251927" cy="251927"/>
          </a:xfrm>
        </p:grpSpPr>
        <p:sp>
          <p:nvSpPr>
            <p:cNvPr id="50" name="Oval 49">
              <a:extLst>
                <a:ext uri="{FF2B5EF4-FFF2-40B4-BE49-F238E27FC236}">
                  <a16:creationId xmlns:a16="http://schemas.microsoft.com/office/drawing/2014/main" id="{B73C95C9-DBE6-4BB2-99B3-2BA6CF177BA8}"/>
                </a:ext>
              </a:extLst>
            </p:cNvPr>
            <p:cNvSpPr/>
            <p:nvPr/>
          </p:nvSpPr>
          <p:spPr>
            <a:xfrm>
              <a:off x="5868487" y="1328056"/>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2" name="Oval 61">
              <a:extLst>
                <a:ext uri="{FF2B5EF4-FFF2-40B4-BE49-F238E27FC236}">
                  <a16:creationId xmlns:a16="http://schemas.microsoft.com/office/drawing/2014/main" id="{D48ABBAE-CB65-4C26-967C-B4B4F192A543}"/>
                </a:ext>
              </a:extLst>
            </p:cNvPr>
            <p:cNvSpPr/>
            <p:nvPr/>
          </p:nvSpPr>
          <p:spPr>
            <a:xfrm flipV="1">
              <a:off x="5942956" y="1402525"/>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1" name="Group 12">
            <a:extLst>
              <a:ext uri="{FF2B5EF4-FFF2-40B4-BE49-F238E27FC236}">
                <a16:creationId xmlns:a16="http://schemas.microsoft.com/office/drawing/2014/main" id="{F83598C1-8351-48B5-8858-289F21A9F30A}"/>
              </a:ext>
            </a:extLst>
          </p:cNvPr>
          <p:cNvGrpSpPr>
            <a:grpSpLocks/>
          </p:cNvGrpSpPr>
          <p:nvPr/>
        </p:nvGrpSpPr>
        <p:grpSpPr bwMode="auto">
          <a:xfrm>
            <a:off x="4850344" y="2175575"/>
            <a:ext cx="252413" cy="252413"/>
            <a:chOff x="5868487" y="2118048"/>
            <a:chExt cx="251927" cy="251927"/>
          </a:xfrm>
        </p:grpSpPr>
        <p:sp>
          <p:nvSpPr>
            <p:cNvPr id="49" name="Oval 48">
              <a:extLst>
                <a:ext uri="{FF2B5EF4-FFF2-40B4-BE49-F238E27FC236}">
                  <a16:creationId xmlns:a16="http://schemas.microsoft.com/office/drawing/2014/main" id="{60F6A54D-C490-4454-BA2A-527152E473D7}"/>
                </a:ext>
              </a:extLst>
            </p:cNvPr>
            <p:cNvSpPr/>
            <p:nvPr/>
          </p:nvSpPr>
          <p:spPr>
            <a:xfrm>
              <a:off x="5868487" y="2118048"/>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3" name="Oval 62">
              <a:extLst>
                <a:ext uri="{FF2B5EF4-FFF2-40B4-BE49-F238E27FC236}">
                  <a16:creationId xmlns:a16="http://schemas.microsoft.com/office/drawing/2014/main" id="{7C1FB007-5411-46DF-976E-3C0050367829}"/>
                </a:ext>
              </a:extLst>
            </p:cNvPr>
            <p:cNvSpPr/>
            <p:nvPr/>
          </p:nvSpPr>
          <p:spPr>
            <a:xfrm flipV="1">
              <a:off x="5942956" y="2192517"/>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2" name="Group 13">
            <a:extLst>
              <a:ext uri="{FF2B5EF4-FFF2-40B4-BE49-F238E27FC236}">
                <a16:creationId xmlns:a16="http://schemas.microsoft.com/office/drawing/2014/main" id="{862BF93E-390B-4194-B5B6-FCC63C4CA70F}"/>
              </a:ext>
            </a:extLst>
          </p:cNvPr>
          <p:cNvGrpSpPr>
            <a:grpSpLocks/>
          </p:cNvGrpSpPr>
          <p:nvPr/>
        </p:nvGrpSpPr>
        <p:grpSpPr bwMode="auto">
          <a:xfrm>
            <a:off x="4850344" y="2767713"/>
            <a:ext cx="252413" cy="252412"/>
            <a:chOff x="5868487" y="2908040"/>
            <a:chExt cx="251927" cy="251927"/>
          </a:xfrm>
        </p:grpSpPr>
        <p:sp>
          <p:nvSpPr>
            <p:cNvPr id="48" name="Oval 47">
              <a:extLst>
                <a:ext uri="{FF2B5EF4-FFF2-40B4-BE49-F238E27FC236}">
                  <a16:creationId xmlns:a16="http://schemas.microsoft.com/office/drawing/2014/main" id="{F968D2AF-A3CB-40F3-B62C-1B48C4721230}"/>
                </a:ext>
              </a:extLst>
            </p:cNvPr>
            <p:cNvSpPr/>
            <p:nvPr/>
          </p:nvSpPr>
          <p:spPr>
            <a:xfrm>
              <a:off x="5868487" y="2908040"/>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sp>
          <p:nvSpPr>
            <p:cNvPr id="64" name="Oval 63">
              <a:extLst>
                <a:ext uri="{FF2B5EF4-FFF2-40B4-BE49-F238E27FC236}">
                  <a16:creationId xmlns:a16="http://schemas.microsoft.com/office/drawing/2014/main" id="{4DEA6A83-36D5-419B-86AE-79285582344A}"/>
                </a:ext>
              </a:extLst>
            </p:cNvPr>
            <p:cNvSpPr/>
            <p:nvPr/>
          </p:nvSpPr>
          <p:spPr>
            <a:xfrm flipV="1">
              <a:off x="5942956" y="2982509"/>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grpSp>
      <p:grpSp>
        <p:nvGrpSpPr>
          <p:cNvPr id="26633" name="Group 14">
            <a:extLst>
              <a:ext uri="{FF2B5EF4-FFF2-40B4-BE49-F238E27FC236}">
                <a16:creationId xmlns:a16="http://schemas.microsoft.com/office/drawing/2014/main" id="{4FB517E9-6187-4F26-BAC7-4791A5AACD59}"/>
              </a:ext>
            </a:extLst>
          </p:cNvPr>
          <p:cNvGrpSpPr>
            <a:grpSpLocks/>
          </p:cNvGrpSpPr>
          <p:nvPr/>
        </p:nvGrpSpPr>
        <p:grpSpPr bwMode="auto">
          <a:xfrm>
            <a:off x="4850344" y="3407475"/>
            <a:ext cx="252413" cy="252413"/>
            <a:chOff x="5868487" y="3698032"/>
            <a:chExt cx="251927" cy="251927"/>
          </a:xfrm>
        </p:grpSpPr>
        <p:sp>
          <p:nvSpPr>
            <p:cNvPr id="47" name="Oval 46">
              <a:extLst>
                <a:ext uri="{FF2B5EF4-FFF2-40B4-BE49-F238E27FC236}">
                  <a16:creationId xmlns:a16="http://schemas.microsoft.com/office/drawing/2014/main" id="{1A4F872C-ECB3-4442-9E5C-D60F6838A4AE}"/>
                </a:ext>
              </a:extLst>
            </p:cNvPr>
            <p:cNvSpPr/>
            <p:nvPr/>
          </p:nvSpPr>
          <p:spPr>
            <a:xfrm>
              <a:off x="5868487" y="3698032"/>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5" name="Oval 64">
              <a:extLst>
                <a:ext uri="{FF2B5EF4-FFF2-40B4-BE49-F238E27FC236}">
                  <a16:creationId xmlns:a16="http://schemas.microsoft.com/office/drawing/2014/main" id="{8B3767DC-6FBF-4E10-A4E0-A0A985D9C6E4}"/>
                </a:ext>
              </a:extLst>
            </p:cNvPr>
            <p:cNvSpPr/>
            <p:nvPr/>
          </p:nvSpPr>
          <p:spPr>
            <a:xfrm flipV="1">
              <a:off x="5942956" y="3772501"/>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4" name="Group 15">
            <a:extLst>
              <a:ext uri="{FF2B5EF4-FFF2-40B4-BE49-F238E27FC236}">
                <a16:creationId xmlns:a16="http://schemas.microsoft.com/office/drawing/2014/main" id="{00051C21-CD80-4333-8CC2-420D79653569}"/>
              </a:ext>
            </a:extLst>
          </p:cNvPr>
          <p:cNvGrpSpPr>
            <a:grpSpLocks/>
          </p:cNvGrpSpPr>
          <p:nvPr/>
        </p:nvGrpSpPr>
        <p:grpSpPr bwMode="auto">
          <a:xfrm>
            <a:off x="4850344" y="4034538"/>
            <a:ext cx="252413" cy="252412"/>
            <a:chOff x="5868487" y="4488024"/>
            <a:chExt cx="251927" cy="251927"/>
          </a:xfrm>
        </p:grpSpPr>
        <p:sp>
          <p:nvSpPr>
            <p:cNvPr id="45" name="Oval 44">
              <a:extLst>
                <a:ext uri="{FF2B5EF4-FFF2-40B4-BE49-F238E27FC236}">
                  <a16:creationId xmlns:a16="http://schemas.microsoft.com/office/drawing/2014/main" id="{DFE93A5E-85F9-4560-ACFD-74ABD974FB8D}"/>
                </a:ext>
              </a:extLst>
            </p:cNvPr>
            <p:cNvSpPr/>
            <p:nvPr/>
          </p:nvSpPr>
          <p:spPr>
            <a:xfrm>
              <a:off x="5868487" y="4488024"/>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6" name="Oval 65">
              <a:extLst>
                <a:ext uri="{FF2B5EF4-FFF2-40B4-BE49-F238E27FC236}">
                  <a16:creationId xmlns:a16="http://schemas.microsoft.com/office/drawing/2014/main" id="{98397923-660F-40D3-8BEF-A6B45C81A4C7}"/>
                </a:ext>
              </a:extLst>
            </p:cNvPr>
            <p:cNvSpPr/>
            <p:nvPr/>
          </p:nvSpPr>
          <p:spPr>
            <a:xfrm flipV="1">
              <a:off x="5942956" y="4562493"/>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26635" name="Group 16">
            <a:extLst>
              <a:ext uri="{FF2B5EF4-FFF2-40B4-BE49-F238E27FC236}">
                <a16:creationId xmlns:a16="http://schemas.microsoft.com/office/drawing/2014/main" id="{23951165-A7A8-471C-AB6C-E1E8492BE0DF}"/>
              </a:ext>
            </a:extLst>
          </p:cNvPr>
          <p:cNvGrpSpPr>
            <a:grpSpLocks/>
          </p:cNvGrpSpPr>
          <p:nvPr/>
        </p:nvGrpSpPr>
        <p:grpSpPr bwMode="auto">
          <a:xfrm>
            <a:off x="4850344" y="4639376"/>
            <a:ext cx="252413" cy="250825"/>
            <a:chOff x="5868487" y="5278016"/>
            <a:chExt cx="251927" cy="251927"/>
          </a:xfrm>
        </p:grpSpPr>
        <p:sp>
          <p:nvSpPr>
            <p:cNvPr id="58" name="Oval 57">
              <a:extLst>
                <a:ext uri="{FF2B5EF4-FFF2-40B4-BE49-F238E27FC236}">
                  <a16:creationId xmlns:a16="http://schemas.microsoft.com/office/drawing/2014/main" id="{4902577E-7D1C-43D7-B519-C9221C4C3FC3}"/>
                </a:ext>
              </a:extLst>
            </p:cNvPr>
            <p:cNvSpPr/>
            <p:nvPr/>
          </p:nvSpPr>
          <p:spPr>
            <a:xfrm>
              <a:off x="5868487" y="5278016"/>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sp>
          <p:nvSpPr>
            <p:cNvPr id="67" name="Oval 66">
              <a:extLst>
                <a:ext uri="{FF2B5EF4-FFF2-40B4-BE49-F238E27FC236}">
                  <a16:creationId xmlns:a16="http://schemas.microsoft.com/office/drawing/2014/main" id="{AA546B43-CD76-47C0-8F05-AD369FC7700A}"/>
                </a:ext>
              </a:extLst>
            </p:cNvPr>
            <p:cNvSpPr/>
            <p:nvPr/>
          </p:nvSpPr>
          <p:spPr>
            <a:xfrm flipV="1">
              <a:off x="5942956" y="5352957"/>
              <a:ext cx="102988" cy="102046"/>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sz="2400">
                <a:solidFill>
                  <a:prstClr val="white"/>
                </a:solidFill>
                <a:latin typeface="Calibri"/>
                <a:sym typeface="Arial"/>
              </a:endParaRPr>
            </a:p>
          </p:txBody>
        </p:sp>
      </p:grpSp>
      <p:grpSp>
        <p:nvGrpSpPr>
          <p:cNvPr id="26636" name="Group 19">
            <a:extLst>
              <a:ext uri="{FF2B5EF4-FFF2-40B4-BE49-F238E27FC236}">
                <a16:creationId xmlns:a16="http://schemas.microsoft.com/office/drawing/2014/main" id="{0F0211E9-2E53-4A3B-8DC8-15F2C1835C2E}"/>
              </a:ext>
            </a:extLst>
          </p:cNvPr>
          <p:cNvGrpSpPr>
            <a:grpSpLocks/>
          </p:cNvGrpSpPr>
          <p:nvPr/>
        </p:nvGrpSpPr>
        <p:grpSpPr bwMode="auto">
          <a:xfrm>
            <a:off x="4850344" y="5220400"/>
            <a:ext cx="252413" cy="252413"/>
            <a:chOff x="5868487" y="6068011"/>
            <a:chExt cx="251927" cy="251927"/>
          </a:xfrm>
        </p:grpSpPr>
        <p:sp>
          <p:nvSpPr>
            <p:cNvPr id="44" name="Oval 43">
              <a:extLst>
                <a:ext uri="{FF2B5EF4-FFF2-40B4-BE49-F238E27FC236}">
                  <a16:creationId xmlns:a16="http://schemas.microsoft.com/office/drawing/2014/main" id="{8BF67500-9703-41DA-8367-BDCA29C755E2}"/>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68" name="Oval 67">
              <a:extLst>
                <a:ext uri="{FF2B5EF4-FFF2-40B4-BE49-F238E27FC236}">
                  <a16:creationId xmlns:a16="http://schemas.microsoft.com/office/drawing/2014/main" id="{4C07D04E-E008-48F1-A8CC-53472F9E60CD}"/>
                </a:ext>
              </a:extLst>
            </p:cNvPr>
            <p:cNvSpPr/>
            <p:nvPr/>
          </p:nvSpPr>
          <p:spPr>
            <a:xfrm flipV="1">
              <a:off x="5942956" y="6142480"/>
              <a:ext cx="102988" cy="1029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
        <p:nvSpPr>
          <p:cNvPr id="71" name="Rounded Rectangle 70">
            <a:extLst>
              <a:ext uri="{FF2B5EF4-FFF2-40B4-BE49-F238E27FC236}">
                <a16:creationId xmlns:a16="http://schemas.microsoft.com/office/drawing/2014/main" id="{71C70B08-2162-473C-BFA3-5F8D79B287F7}"/>
              </a:ext>
            </a:extLst>
          </p:cNvPr>
          <p:cNvSpPr/>
          <p:nvPr/>
        </p:nvSpPr>
        <p:spPr>
          <a:xfrm>
            <a:off x="969964" y="2564513"/>
            <a:ext cx="407987" cy="1463675"/>
          </a:xfrm>
          <a:prstGeom prst="round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26638" name="Rectangle 69">
            <a:extLst>
              <a:ext uri="{FF2B5EF4-FFF2-40B4-BE49-F238E27FC236}">
                <a16:creationId xmlns:a16="http://schemas.microsoft.com/office/drawing/2014/main" id="{13DD7433-524C-47AA-93B7-0A2A41FD218E}"/>
              </a:ext>
            </a:extLst>
          </p:cNvPr>
          <p:cNvSpPr>
            <a:spLocks noChangeArrowheads="1"/>
          </p:cNvSpPr>
          <p:nvPr/>
        </p:nvSpPr>
        <p:spPr bwMode="auto">
          <a:xfrm rot="16200000">
            <a:off x="296863" y="3029342"/>
            <a:ext cx="1668463" cy="51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377" eaLnBrk="1" hangingPunct="1">
              <a:lnSpc>
                <a:spcPts val="3500"/>
              </a:lnSpc>
              <a:spcBef>
                <a:spcPct val="0"/>
              </a:spcBef>
              <a:buNone/>
              <a:defRPr/>
            </a:pPr>
            <a:r>
              <a:rPr lang="en-IN" altLang="en-US" sz="2400">
                <a:solidFill>
                  <a:srgbClr val="ED7D31"/>
                </a:solidFill>
                <a:cs typeface="Times New Roman" panose="02020603050405020304" pitchFamily="18" charset="0"/>
                <a:sym typeface="Arial"/>
              </a:rPr>
              <a:t>3 Weeks </a:t>
            </a:r>
          </a:p>
        </p:txBody>
      </p:sp>
      <p:pic>
        <p:nvPicPr>
          <p:cNvPr id="26640" name="Picture 40">
            <a:extLst>
              <a:ext uri="{FF2B5EF4-FFF2-40B4-BE49-F238E27FC236}">
                <a16:creationId xmlns:a16="http://schemas.microsoft.com/office/drawing/2014/main" id="{3B6B0EB5-3B6E-4A77-B177-1FF3929FC4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726" y="192088"/>
            <a:ext cx="884239"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Box 42">
            <a:extLst>
              <a:ext uri="{FF2B5EF4-FFF2-40B4-BE49-F238E27FC236}">
                <a16:creationId xmlns:a16="http://schemas.microsoft.com/office/drawing/2014/main" id="{C844735C-654D-4D62-8B96-7FFEA0E16B40}"/>
              </a:ext>
            </a:extLst>
          </p:cNvPr>
          <p:cNvSpPr txBox="1">
            <a:spLocks noChangeArrowheads="1"/>
          </p:cNvSpPr>
          <p:nvPr/>
        </p:nvSpPr>
        <p:spPr bwMode="auto">
          <a:xfrm>
            <a:off x="5102757" y="1936"/>
            <a:ext cx="6987644" cy="6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Inaugural Ceremony				~2 hours</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M1: Universal Human Values I (UHV-I)		15-25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M2: Physical Health and Related Activities		35-50</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M4: Visit to a Local Area				03-05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M5: Lectures by Eminent People			02-05</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M7: Literature / Literary Activities			15-30</a:t>
            </a:r>
          </a:p>
          <a:p>
            <a:pPr defTabSz="914377" eaLnBrk="1" hangingPunct="1">
              <a:lnSpc>
                <a:spcPct val="200000"/>
              </a:lnSpc>
              <a:spcBef>
                <a:spcPct val="0"/>
              </a:spcBef>
              <a:buNone/>
              <a:defRPr/>
            </a:pPr>
            <a:r>
              <a:rPr lang="en-US" altLang="en-US" sz="2000" dirty="0">
                <a:solidFill>
                  <a:srgbClr val="000000"/>
                </a:solidFill>
                <a:ea typeface="Times New Roman" panose="02020603050405020304" pitchFamily="18" charset="0"/>
                <a:cs typeface="Mangal" panose="02040503050203030202" pitchFamily="18" charset="0"/>
                <a:sym typeface="Arial"/>
              </a:rPr>
              <a:t>M8: Creative Practices				30-36</a:t>
            </a:r>
            <a:endParaRPr lang="en-US" altLang="en-US" sz="2000" dirty="0">
              <a:solidFill>
                <a:srgbClr val="000000"/>
              </a:solidFill>
              <a:cs typeface="Mangal" panose="02040503050203030202" pitchFamily="18" charset="0"/>
              <a:sym typeface="Arial"/>
            </a:endParaRP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M9: Other co-curricular Activities			05-10</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M3: Familiarization of Dept/ Branch and </a:t>
            </a:r>
            <a:r>
              <a:rPr lang="en-US" altLang="en-US" sz="2000" dirty="0" err="1">
                <a:solidFill>
                  <a:srgbClr val="000000"/>
                </a:solidFill>
                <a:cs typeface="Times New Roman" panose="02020603050405020304" pitchFamily="18" charset="0"/>
                <a:sym typeface="Arial"/>
              </a:rPr>
              <a:t>Innov</a:t>
            </a:r>
            <a:r>
              <a:rPr lang="en-US" altLang="en-US" sz="2000" dirty="0">
                <a:solidFill>
                  <a:srgbClr val="000000"/>
                </a:solidFill>
                <a:cs typeface="Times New Roman" panose="02020603050405020304" pitchFamily="18" charset="0"/>
                <a:sym typeface="Arial"/>
              </a:rPr>
              <a:t>	02-05</a:t>
            </a:r>
            <a:endParaRPr lang="en-US" altLang="en-US" sz="2000" dirty="0">
              <a:solidFill>
                <a:srgbClr val="000000"/>
              </a:solidFill>
              <a:cs typeface="Arial"/>
              <a:sym typeface="Arial"/>
            </a:endParaRP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M6: Proficiency Modules				05-15</a:t>
            </a:r>
          </a:p>
          <a:p>
            <a:pPr defTabSz="914377" eaLnBrk="1" hangingPunct="1">
              <a:lnSpc>
                <a:spcPct val="200000"/>
              </a:lnSpc>
              <a:spcBef>
                <a:spcPct val="0"/>
              </a:spcBef>
              <a:buNone/>
              <a:defRPr/>
            </a:pPr>
            <a:r>
              <a:rPr lang="en-US" altLang="en-US" sz="2000" dirty="0">
                <a:solidFill>
                  <a:srgbClr val="000000"/>
                </a:solidFill>
                <a:cs typeface="Times New Roman" panose="02020603050405020304" pitchFamily="18" charset="0"/>
                <a:sym typeface="Arial"/>
              </a:rPr>
              <a:t>Grand Celebration				02-06</a:t>
            </a:r>
          </a:p>
        </p:txBody>
      </p:sp>
      <p:grpSp>
        <p:nvGrpSpPr>
          <p:cNvPr id="26642" name="Group 45">
            <a:extLst>
              <a:ext uri="{FF2B5EF4-FFF2-40B4-BE49-F238E27FC236}">
                <a16:creationId xmlns:a16="http://schemas.microsoft.com/office/drawing/2014/main" id="{FB6F887A-EAF2-4AD6-8BEE-1B025E744CD6}"/>
              </a:ext>
            </a:extLst>
          </p:cNvPr>
          <p:cNvGrpSpPr>
            <a:grpSpLocks/>
          </p:cNvGrpSpPr>
          <p:nvPr/>
        </p:nvGrpSpPr>
        <p:grpSpPr bwMode="auto">
          <a:xfrm>
            <a:off x="4853519" y="5818889"/>
            <a:ext cx="252413" cy="252412"/>
            <a:chOff x="5868487" y="6068011"/>
            <a:chExt cx="251927" cy="251927"/>
          </a:xfrm>
        </p:grpSpPr>
        <p:sp>
          <p:nvSpPr>
            <p:cNvPr id="52" name="Oval 51">
              <a:extLst>
                <a:ext uri="{FF2B5EF4-FFF2-40B4-BE49-F238E27FC236}">
                  <a16:creationId xmlns:a16="http://schemas.microsoft.com/office/drawing/2014/main" id="{F3C135AF-E06E-45D5-8955-E342EC1B2A34}"/>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2" name="Oval 71">
              <a:extLst>
                <a:ext uri="{FF2B5EF4-FFF2-40B4-BE49-F238E27FC236}">
                  <a16:creationId xmlns:a16="http://schemas.microsoft.com/office/drawing/2014/main" id="{1A5B4BD8-C43E-4012-BDE6-514BCEF9A27F}"/>
                </a:ext>
              </a:extLst>
            </p:cNvPr>
            <p:cNvSpPr/>
            <p:nvPr/>
          </p:nvSpPr>
          <p:spPr>
            <a:xfrm flipV="1">
              <a:off x="5942956" y="6142480"/>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
        <p:nvSpPr>
          <p:cNvPr id="26643" name="TextBox 73">
            <a:extLst>
              <a:ext uri="{FF2B5EF4-FFF2-40B4-BE49-F238E27FC236}">
                <a16:creationId xmlns:a16="http://schemas.microsoft.com/office/drawing/2014/main" id="{24A233B5-CB5D-4B81-A571-28928C969315}"/>
              </a:ext>
            </a:extLst>
          </p:cNvPr>
          <p:cNvSpPr txBox="1">
            <a:spLocks noChangeArrowheads="1"/>
          </p:cNvSpPr>
          <p:nvPr/>
        </p:nvSpPr>
        <p:spPr bwMode="auto">
          <a:xfrm>
            <a:off x="1383243" y="864299"/>
            <a:ext cx="3289300" cy="64633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dirty="0">
                <a:solidFill>
                  <a:srgbClr val="000000"/>
                </a:solidFill>
                <a:cs typeface="Arial"/>
                <a:sym typeface="Arial"/>
              </a:rPr>
              <a:t>Universal Human Values  (UHV) Foundation</a:t>
            </a:r>
          </a:p>
        </p:txBody>
      </p:sp>
      <p:sp>
        <p:nvSpPr>
          <p:cNvPr id="26644" name="TextBox 74">
            <a:extLst>
              <a:ext uri="{FF2B5EF4-FFF2-40B4-BE49-F238E27FC236}">
                <a16:creationId xmlns:a16="http://schemas.microsoft.com/office/drawing/2014/main" id="{A26345DD-BB6D-4740-AD79-161894A8D8A3}"/>
              </a:ext>
            </a:extLst>
          </p:cNvPr>
          <p:cNvSpPr txBox="1">
            <a:spLocks noChangeArrowheads="1"/>
          </p:cNvSpPr>
          <p:nvPr/>
        </p:nvSpPr>
        <p:spPr bwMode="auto">
          <a:xfrm>
            <a:off x="1383245" y="2732788"/>
            <a:ext cx="3445079" cy="12003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dirty="0">
                <a:solidFill>
                  <a:srgbClr val="000000"/>
                </a:solidFill>
                <a:cs typeface="Arial"/>
                <a:sym typeface="Arial"/>
              </a:rPr>
              <a:t>Indian Knowledge System (IKS)</a:t>
            </a:r>
          </a:p>
          <a:p>
            <a:pPr defTabSz="914377" eaLnBrk="1" hangingPunct="1">
              <a:lnSpc>
                <a:spcPct val="100000"/>
              </a:lnSpc>
              <a:spcBef>
                <a:spcPct val="0"/>
              </a:spcBef>
              <a:buNone/>
              <a:defRPr/>
            </a:pPr>
            <a:r>
              <a:rPr lang="en-IN" altLang="en-US" sz="1800" b="1" dirty="0">
                <a:solidFill>
                  <a:srgbClr val="002060"/>
                </a:solidFill>
                <a:cs typeface="Arial"/>
                <a:sym typeface="Arial"/>
              </a:rPr>
              <a:t> including local, regional, national</a:t>
            </a:r>
          </a:p>
          <a:p>
            <a:pPr defTabSz="914377" eaLnBrk="1" hangingPunct="1">
              <a:lnSpc>
                <a:spcPct val="100000"/>
              </a:lnSpc>
              <a:spcBef>
                <a:spcPct val="0"/>
              </a:spcBef>
              <a:buNone/>
              <a:defRPr/>
            </a:pPr>
            <a:r>
              <a:rPr lang="en-IN" altLang="en-US" sz="1800" b="1" dirty="0">
                <a:solidFill>
                  <a:srgbClr val="002060"/>
                </a:solidFill>
                <a:cs typeface="Arial"/>
                <a:sym typeface="Arial"/>
              </a:rPr>
              <a:t> international examples</a:t>
            </a:r>
          </a:p>
          <a:p>
            <a:pPr defTabSz="914377" eaLnBrk="1" hangingPunct="1">
              <a:lnSpc>
                <a:spcPct val="100000"/>
              </a:lnSpc>
              <a:spcBef>
                <a:spcPct val="0"/>
              </a:spcBef>
              <a:buNone/>
              <a:defRPr/>
            </a:pPr>
            <a:r>
              <a:rPr lang="en-IN" altLang="en-US" sz="1800" b="1" dirty="0">
                <a:solidFill>
                  <a:srgbClr val="002060"/>
                </a:solidFill>
                <a:cs typeface="Arial"/>
                <a:sym typeface="Arial"/>
              </a:rPr>
              <a:t> focused on wellbeing of all</a:t>
            </a:r>
          </a:p>
        </p:txBody>
      </p:sp>
      <p:sp>
        <p:nvSpPr>
          <p:cNvPr id="26645" name="TextBox 75">
            <a:extLst>
              <a:ext uri="{FF2B5EF4-FFF2-40B4-BE49-F238E27FC236}">
                <a16:creationId xmlns:a16="http://schemas.microsoft.com/office/drawing/2014/main" id="{1E8A63D3-C7C9-4FCF-A038-2E3BADC6DECD}"/>
              </a:ext>
            </a:extLst>
          </p:cNvPr>
          <p:cNvSpPr txBox="1">
            <a:spLocks noChangeArrowheads="1"/>
          </p:cNvSpPr>
          <p:nvPr/>
        </p:nvSpPr>
        <p:spPr bwMode="auto">
          <a:xfrm>
            <a:off x="1530881" y="5072763"/>
            <a:ext cx="32448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77" eaLnBrk="1" hangingPunct="1">
              <a:lnSpc>
                <a:spcPct val="100000"/>
              </a:lnSpc>
              <a:spcBef>
                <a:spcPct val="0"/>
              </a:spcBef>
              <a:buNone/>
              <a:defRPr/>
            </a:pPr>
            <a:r>
              <a:rPr lang="en-IN" altLang="en-US" sz="1800" b="1">
                <a:solidFill>
                  <a:srgbClr val="000000"/>
                </a:solidFill>
                <a:cs typeface="Arial"/>
                <a:sym typeface="Arial"/>
              </a:rPr>
              <a:t>Nature friendly and </a:t>
            </a:r>
          </a:p>
          <a:p>
            <a:pPr defTabSz="914377" eaLnBrk="1" hangingPunct="1">
              <a:lnSpc>
                <a:spcPct val="100000"/>
              </a:lnSpc>
              <a:spcBef>
                <a:spcPct val="0"/>
              </a:spcBef>
              <a:buNone/>
              <a:defRPr/>
            </a:pPr>
            <a:r>
              <a:rPr lang="en-IN" altLang="en-US" sz="1800" b="1">
                <a:solidFill>
                  <a:srgbClr val="000000"/>
                </a:solidFill>
                <a:cs typeface="Arial"/>
                <a:sym typeface="Arial"/>
              </a:rPr>
              <a:t>human friendly skills and </a:t>
            </a:r>
          </a:p>
          <a:p>
            <a:pPr defTabSz="914377" eaLnBrk="1" hangingPunct="1">
              <a:lnSpc>
                <a:spcPct val="100000"/>
              </a:lnSpc>
              <a:spcBef>
                <a:spcPct val="0"/>
              </a:spcBef>
              <a:buNone/>
              <a:defRPr/>
            </a:pPr>
            <a:r>
              <a:rPr lang="en-IN" altLang="en-US" sz="1800" b="1">
                <a:solidFill>
                  <a:srgbClr val="000000"/>
                </a:solidFill>
                <a:cs typeface="Arial"/>
                <a:sym typeface="Arial"/>
              </a:rPr>
              <a:t>their practice</a:t>
            </a:r>
          </a:p>
        </p:txBody>
      </p:sp>
      <p:cxnSp>
        <p:nvCxnSpPr>
          <p:cNvPr id="78" name="Straight Connector 77">
            <a:extLst>
              <a:ext uri="{FF2B5EF4-FFF2-40B4-BE49-F238E27FC236}">
                <a16:creationId xmlns:a16="http://schemas.microsoft.com/office/drawing/2014/main" id="{B7FD299B-DD9C-44F6-8CF0-6C949D641AD3}"/>
              </a:ext>
            </a:extLst>
          </p:cNvPr>
          <p:cNvCxnSpPr>
            <a:cxnSpLocks/>
          </p:cNvCxnSpPr>
          <p:nvPr/>
        </p:nvCxnSpPr>
        <p:spPr>
          <a:xfrm>
            <a:off x="1383245" y="1502475"/>
            <a:ext cx="1047008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F44CB1D-F76A-433E-9FFD-D872F2864E19}"/>
              </a:ext>
            </a:extLst>
          </p:cNvPr>
          <p:cNvCxnSpPr>
            <a:cxnSpLocks/>
          </p:cNvCxnSpPr>
          <p:nvPr/>
        </p:nvCxnSpPr>
        <p:spPr>
          <a:xfrm>
            <a:off x="1434044" y="5050538"/>
            <a:ext cx="10408001" cy="222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8E03A77-0663-4645-891B-32BEFD2E3773}"/>
              </a:ext>
            </a:extLst>
          </p:cNvPr>
          <p:cNvCxnSpPr>
            <a:cxnSpLocks/>
          </p:cNvCxnSpPr>
          <p:nvPr/>
        </p:nvCxnSpPr>
        <p:spPr>
          <a:xfrm>
            <a:off x="1437219" y="6174488"/>
            <a:ext cx="1043869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30931EC-F526-45D0-A731-4E104CBB9943}"/>
              </a:ext>
            </a:extLst>
          </p:cNvPr>
          <p:cNvCxnSpPr>
            <a:cxnSpLocks/>
          </p:cNvCxnSpPr>
          <p:nvPr/>
        </p:nvCxnSpPr>
        <p:spPr>
          <a:xfrm>
            <a:off x="1434044" y="783338"/>
            <a:ext cx="10408001" cy="809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0" name="Group 45">
            <a:extLst>
              <a:ext uri="{FF2B5EF4-FFF2-40B4-BE49-F238E27FC236}">
                <a16:creationId xmlns:a16="http://schemas.microsoft.com/office/drawing/2014/main" id="{109D3134-8A8B-452D-80C1-CD59E2202268}"/>
              </a:ext>
            </a:extLst>
          </p:cNvPr>
          <p:cNvGrpSpPr>
            <a:grpSpLocks/>
          </p:cNvGrpSpPr>
          <p:nvPr/>
        </p:nvGrpSpPr>
        <p:grpSpPr bwMode="auto">
          <a:xfrm>
            <a:off x="4853514" y="6428493"/>
            <a:ext cx="252413" cy="252412"/>
            <a:chOff x="5868487" y="6068011"/>
            <a:chExt cx="251927" cy="251927"/>
          </a:xfrm>
        </p:grpSpPr>
        <p:sp>
          <p:nvSpPr>
            <p:cNvPr id="69" name="Oval 68">
              <a:extLst>
                <a:ext uri="{FF2B5EF4-FFF2-40B4-BE49-F238E27FC236}">
                  <a16:creationId xmlns:a16="http://schemas.microsoft.com/office/drawing/2014/main" id="{508B36B0-910D-4BCF-A186-2FF4F6908E48}"/>
                </a:ext>
              </a:extLst>
            </p:cNvPr>
            <p:cNvSpPr/>
            <p:nvPr/>
          </p:nvSpPr>
          <p:spPr>
            <a:xfrm>
              <a:off x="5868487" y="6068011"/>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0" name="Oval 69">
              <a:extLst>
                <a:ext uri="{FF2B5EF4-FFF2-40B4-BE49-F238E27FC236}">
                  <a16:creationId xmlns:a16="http://schemas.microsoft.com/office/drawing/2014/main" id="{9EF240AA-DF49-4061-8739-027A6ACE1322}"/>
                </a:ext>
              </a:extLst>
            </p:cNvPr>
            <p:cNvSpPr/>
            <p:nvPr/>
          </p:nvSpPr>
          <p:spPr>
            <a:xfrm flipV="1">
              <a:off x="5942956" y="6142480"/>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grpSp>
        <p:nvGrpSpPr>
          <p:cNvPr id="73" name="Group 68">
            <a:extLst>
              <a:ext uri="{FF2B5EF4-FFF2-40B4-BE49-F238E27FC236}">
                <a16:creationId xmlns:a16="http://schemas.microsoft.com/office/drawing/2014/main" id="{60C48F5F-6903-42F2-9C58-EA37C2EDCA29}"/>
              </a:ext>
            </a:extLst>
          </p:cNvPr>
          <p:cNvGrpSpPr>
            <a:grpSpLocks/>
          </p:cNvGrpSpPr>
          <p:nvPr/>
        </p:nvGrpSpPr>
        <p:grpSpPr bwMode="auto">
          <a:xfrm>
            <a:off x="4850342" y="324551"/>
            <a:ext cx="252413" cy="252412"/>
            <a:chOff x="6049462" y="1467477"/>
            <a:chExt cx="251927" cy="251927"/>
          </a:xfrm>
        </p:grpSpPr>
        <p:sp>
          <p:nvSpPr>
            <p:cNvPr id="74" name="Oval 73">
              <a:extLst>
                <a:ext uri="{FF2B5EF4-FFF2-40B4-BE49-F238E27FC236}">
                  <a16:creationId xmlns:a16="http://schemas.microsoft.com/office/drawing/2014/main" id="{5966F4A5-4BC4-4C88-AC51-EFC3E646FE82}"/>
                </a:ext>
              </a:extLst>
            </p:cNvPr>
            <p:cNvSpPr/>
            <p:nvPr/>
          </p:nvSpPr>
          <p:spPr>
            <a:xfrm>
              <a:off x="6049462" y="1467477"/>
              <a:ext cx="251927" cy="25192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sp>
          <p:nvSpPr>
            <p:cNvPr id="75" name="Oval 74">
              <a:extLst>
                <a:ext uri="{FF2B5EF4-FFF2-40B4-BE49-F238E27FC236}">
                  <a16:creationId xmlns:a16="http://schemas.microsoft.com/office/drawing/2014/main" id="{5F7F3E7C-580B-4952-86C4-A470FFB1C265}"/>
                </a:ext>
              </a:extLst>
            </p:cNvPr>
            <p:cNvSpPr/>
            <p:nvPr/>
          </p:nvSpPr>
          <p:spPr>
            <a:xfrm flipV="1">
              <a:off x="6123931" y="1541946"/>
              <a:ext cx="102988" cy="10299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IN">
                <a:solidFill>
                  <a:prstClr val="white"/>
                </a:solidFill>
                <a:latin typeface="Calibri"/>
                <a:sym typeface="Arial"/>
              </a:endParaRPr>
            </a:p>
          </p:txBody>
        </p:sp>
      </p:grpSp>
    </p:spTree>
    <p:extLst>
      <p:ext uri="{BB962C8B-B14F-4D97-AF65-F5344CB8AC3E}">
        <p14:creationId xmlns:p14="http://schemas.microsoft.com/office/powerpoint/2010/main" val="1194543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2399A86C-5AF9-45DC-8E67-6795757D53D6}"/>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How do </a:t>
            </a:r>
            <a:r>
              <a:rPr lang="hi-IN" altLang="en-US"/>
              <a:t>we</a:t>
            </a:r>
            <a:r>
              <a:rPr lang="en-US" altLang="en-US"/>
              <a:t> decide?</a:t>
            </a:r>
          </a:p>
        </p:txBody>
      </p:sp>
      <p:sp>
        <p:nvSpPr>
          <p:cNvPr id="100355" name="Text Placeholder 2">
            <a:extLst>
              <a:ext uri="{FF2B5EF4-FFF2-40B4-BE49-F238E27FC236}">
                <a16:creationId xmlns:a16="http://schemas.microsoft.com/office/drawing/2014/main" id="{DF4BB84C-AA2C-4779-94FB-55FA3AA9CFB8}"/>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457109" indent="-457109" defTabSz="912630">
              <a:buNone/>
            </a:pPr>
            <a:r>
              <a:rPr altLang="en-US" b="1">
                <a:solidFill>
                  <a:srgbClr val="1E00AA"/>
                </a:solidFill>
              </a:rPr>
              <a:t>Are our decisions motivated by preconditioning? What %?</a:t>
            </a:r>
          </a:p>
          <a:p>
            <a:pPr marL="457109" indent="-457109" defTabSz="912630">
              <a:buNone/>
            </a:pPr>
            <a:endParaRPr altLang="en-US" b="1">
              <a:solidFill>
                <a:srgbClr val="1E00AA"/>
              </a:solidFill>
            </a:endParaRPr>
          </a:p>
          <a:p>
            <a:pPr marL="457109" indent="-457109" defTabSz="912630">
              <a:buNone/>
            </a:pPr>
            <a:r>
              <a:rPr altLang="en-US" b="1">
                <a:solidFill>
                  <a:srgbClr val="1E00AA"/>
                </a:solidFill>
              </a:rPr>
              <a:t>Are our decisions motivated by sensation? What %</a:t>
            </a:r>
          </a:p>
          <a:p>
            <a:pPr marL="457109" indent="-457109" defTabSz="912630">
              <a:buNone/>
            </a:pPr>
            <a:endParaRPr altLang="en-US" b="1">
              <a:solidFill>
                <a:srgbClr val="1E00AA"/>
              </a:solidFill>
            </a:endParaRPr>
          </a:p>
          <a:p>
            <a:pPr marL="457109" indent="-457109" defTabSz="912630">
              <a:buNone/>
            </a:pPr>
            <a:r>
              <a:rPr lang="en-IN" altLang="en-US" b="1">
                <a:solidFill>
                  <a:srgbClr val="1E00AA"/>
                </a:solidFill>
              </a:rPr>
              <a:t>What % of our decisions are on the basis of self verification, based on our natural acceptance?</a:t>
            </a:r>
          </a:p>
        </p:txBody>
      </p:sp>
      <p:sp>
        <p:nvSpPr>
          <p:cNvPr id="2" name="Rounded Rectangle 1">
            <a:extLst>
              <a:ext uri="{FF2B5EF4-FFF2-40B4-BE49-F238E27FC236}">
                <a16:creationId xmlns:a16="http://schemas.microsoft.com/office/drawing/2014/main" id="{5E3FB283-4484-435A-B1D4-704E3353C583}"/>
              </a:ext>
            </a:extLst>
          </p:cNvPr>
          <p:cNvSpPr/>
          <p:nvPr/>
        </p:nvSpPr>
        <p:spPr>
          <a:xfrm>
            <a:off x="3201865" y="3429794"/>
            <a:ext cx="6016820" cy="1980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1E00AA"/>
                </a:solidFill>
              </a:rPr>
              <a:t>What is the share of </a:t>
            </a:r>
          </a:p>
          <a:p>
            <a:pPr marL="457109" indent="-457109" algn="ctr">
              <a:buFontTx/>
              <a:buAutoNum type="alphaUcPeriod"/>
              <a:defRPr/>
            </a:pPr>
            <a:r>
              <a:rPr lang="en-US" sz="2400" dirty="0">
                <a:solidFill>
                  <a:srgbClr val="1E00AA"/>
                </a:solidFill>
              </a:rPr>
              <a:t>preconditioning, B. sensation and </a:t>
            </a:r>
          </a:p>
          <a:p>
            <a:pPr algn="ctr">
              <a:defRPr/>
            </a:pPr>
            <a:r>
              <a:rPr lang="en-US" sz="2400" dirty="0">
                <a:solidFill>
                  <a:srgbClr val="1E00AA"/>
                </a:solidFill>
              </a:rPr>
              <a:t>C. self-verification in your decisions?</a:t>
            </a:r>
          </a:p>
          <a:p>
            <a:pPr algn="ctr">
              <a:defRPr/>
            </a:pPr>
            <a:r>
              <a:rPr lang="en-US" sz="2400" dirty="0">
                <a:solidFill>
                  <a:srgbClr val="1E00AA"/>
                </a:solidFill>
              </a:rPr>
              <a:t>e.g. A 50, B30, C20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64712B53-4C44-451F-8377-F2E0EC9DA3D0}"/>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US" altLang="en-US"/>
              <a:t>Sum Up</a:t>
            </a:r>
          </a:p>
        </p:txBody>
      </p:sp>
      <p:sp>
        <p:nvSpPr>
          <p:cNvPr id="101379" name="Text Placeholder 2">
            <a:extLst>
              <a:ext uri="{FF2B5EF4-FFF2-40B4-BE49-F238E27FC236}">
                <a16:creationId xmlns:a16="http://schemas.microsoft.com/office/drawing/2014/main" id="{1B577776-8ACE-4D75-9627-469EB7EBC329}"/>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912630"/>
            <a:r>
              <a:rPr altLang="en-US"/>
              <a:t>Response is naturally acceptable, Reaction is not acceptable naturally.</a:t>
            </a:r>
          </a:p>
          <a:p>
            <a:pPr defTabSz="912630"/>
            <a:r>
              <a:rPr altLang="en-US"/>
              <a:t>Reaction could be Positive or Negative, but it is not based on right understanding, right feeling.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0">
            <a:extLst>
              <a:ext uri="{FF2B5EF4-FFF2-40B4-BE49-F238E27FC236}">
                <a16:creationId xmlns:a16="http://schemas.microsoft.com/office/drawing/2014/main" id="{E2B42F8B-5C90-43BD-B8D0-B9FD73C01BEB}"/>
              </a:ext>
            </a:extLst>
          </p:cNvPr>
          <p:cNvSpPr>
            <a:spLocks noGrp="1"/>
          </p:cNvSpPr>
          <p:nvPr>
            <p:ph type="ctrTitle"/>
          </p:nvPr>
        </p:nvSpPr>
        <p:spPr bwMode="auto">
          <a:xfrm>
            <a:off x="916393" y="0"/>
            <a:ext cx="10968674"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lgn="ctr"/>
            <a:r>
              <a:rPr lang="en-GB" altLang="en-US" sz="4299" dirty="0">
                <a:latin typeface="Arial" panose="020B0604020202020204" pitchFamily="34" charset="0"/>
                <a:cs typeface="Arial" panose="020B0604020202020204" pitchFamily="34" charset="0"/>
              </a:rPr>
              <a:t> UHV-I</a:t>
            </a: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Session 9</a:t>
            </a: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Respect </a:t>
            </a:r>
            <a:br>
              <a:rPr lang="en-GB" altLang="en-US" sz="4299" dirty="0">
                <a:latin typeface="Arial" panose="020B0604020202020204" pitchFamily="34" charset="0"/>
                <a:cs typeface="Arial" panose="020B0604020202020204" pitchFamily="34" charset="0"/>
              </a:rPr>
            </a:br>
            <a:r>
              <a:rPr lang="en-GB" altLang="en-US" sz="2599" dirty="0">
                <a:latin typeface="Arial" panose="020B0604020202020204" pitchFamily="34" charset="0"/>
                <a:cs typeface="Arial" panose="020B0604020202020204" pitchFamily="34" charset="0"/>
              </a:rPr>
              <a:t>– Right Evaluation of Intention and Competence</a:t>
            </a:r>
            <a:br>
              <a:rPr lang="en-GB" altLang="en-US" sz="2599" dirty="0">
                <a:latin typeface="Arial" panose="020B0604020202020204" pitchFamily="34" charset="0"/>
                <a:cs typeface="Arial" panose="020B0604020202020204" pitchFamily="34" charset="0"/>
              </a:rPr>
            </a:br>
            <a:r>
              <a:rPr lang="en-GB" altLang="en-US" sz="2599" dirty="0">
                <a:latin typeface="Arial" panose="020B0604020202020204" pitchFamily="34" charset="0"/>
                <a:cs typeface="Arial" panose="020B0604020202020204" pitchFamily="34" charset="0"/>
              </a:rPr>
              <a:t>(Concerns: Lack of Self-confidence, Ego, Depression, Peer Pressure, Differentiation,…)</a:t>
            </a:r>
            <a:br>
              <a:rPr lang="en-GB" altLang="en-US" sz="2599" dirty="0">
                <a:latin typeface="Arial" panose="020B0604020202020204" pitchFamily="34" charset="0"/>
                <a:cs typeface="Arial" panose="020B0604020202020204" pitchFamily="34" charset="0"/>
              </a:rPr>
            </a:br>
            <a:br>
              <a:rPr lang="en-GB" altLang="en-US" sz="2599" dirty="0">
                <a:latin typeface="Arial" panose="020B0604020202020204" pitchFamily="34" charset="0"/>
                <a:cs typeface="Arial" panose="020B0604020202020204" pitchFamily="34" charset="0"/>
              </a:rPr>
            </a:br>
            <a:br>
              <a:rPr lang="en-GB" altLang="en-US" sz="2599" dirty="0">
                <a:latin typeface="Arial" panose="020B0604020202020204" pitchFamily="34" charset="0"/>
                <a:cs typeface="Arial" panose="020B0604020202020204" pitchFamily="34" charset="0"/>
              </a:rPr>
            </a:br>
            <a:br>
              <a:rPr lang="en-GB" altLang="en-US" sz="2599" dirty="0">
                <a:latin typeface="Arial" panose="020B0604020202020204" pitchFamily="34" charset="0"/>
                <a:cs typeface="Arial" panose="020B0604020202020204" pitchFamily="34" charset="0"/>
              </a:rPr>
            </a:br>
            <a:endParaRPr lang="en-US" altLang="en-US" sz="2599" b="0" dirty="0">
              <a:latin typeface="Arial" panose="020B0604020202020204" pitchFamily="34" charset="0"/>
            </a:endParaRPr>
          </a:p>
        </p:txBody>
      </p:sp>
      <p:sp>
        <p:nvSpPr>
          <p:cNvPr id="102403" name="Rectangle 2">
            <a:extLst>
              <a:ext uri="{FF2B5EF4-FFF2-40B4-BE49-F238E27FC236}">
                <a16:creationId xmlns:a16="http://schemas.microsoft.com/office/drawing/2014/main" id="{96733860-B8B4-455A-A773-5D2CD7DC6D3C}"/>
              </a:ext>
            </a:extLst>
          </p:cNvPr>
          <p:cNvSpPr>
            <a:spLocks noChangeArrowheads="1"/>
          </p:cNvSpPr>
          <p:nvPr/>
        </p:nvSpPr>
        <p:spPr bwMode="auto">
          <a:xfrm>
            <a:off x="52993" y="5369270"/>
            <a:ext cx="12086015" cy="130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7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936FCD6E-A8E0-4C7F-8469-ADB9D2FE1F8B}"/>
              </a:ext>
            </a:extLst>
          </p:cNvPr>
          <p:cNvSpPr>
            <a:spLocks noGrp="1"/>
          </p:cNvSpPr>
          <p:nvPr>
            <p:ph type="title"/>
          </p:nvPr>
        </p:nvSpPr>
        <p:spPr bwMode="auto">
          <a:xfrm>
            <a:off x="2205" y="1587"/>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ea typeface="Mangal" panose="00000400000000000000" pitchFamily="2"/>
                <a:cs typeface="Arial" panose="020B0604020202020204" pitchFamily="34" charset="0"/>
              </a:rPr>
              <a:t>Respect (</a:t>
            </a:r>
            <a:r>
              <a:rPr lang="fr-FR" altLang="en-US" sz="3299">
                <a:latin typeface="Kruti Dev 010" pitchFamily="2" charset="0"/>
                <a:ea typeface="Mangal" panose="00000400000000000000" pitchFamily="2"/>
                <a:cs typeface="Arial" panose="020B0604020202020204" pitchFamily="34" charset="0"/>
              </a:rPr>
              <a:t>lEeku</a:t>
            </a:r>
            <a:r>
              <a:rPr lang="en-US" altLang="en-US">
                <a:ea typeface="Mangal" panose="00000400000000000000" pitchFamily="2"/>
                <a:cs typeface="Arial" panose="020B0604020202020204" pitchFamily="34" charset="0"/>
              </a:rPr>
              <a:t>)</a:t>
            </a:r>
            <a:endParaRPr lang="en-GB" altLang="en-US">
              <a:ea typeface="Mangal" panose="00000400000000000000" pitchFamily="2"/>
              <a:cs typeface="Arial" panose="020B0604020202020204" pitchFamily="34" charset="0"/>
            </a:endParaRPr>
          </a:p>
        </p:txBody>
      </p:sp>
      <p:sp>
        <p:nvSpPr>
          <p:cNvPr id="22531" name="Text Placeholder 2">
            <a:extLst>
              <a:ext uri="{FF2B5EF4-FFF2-40B4-BE49-F238E27FC236}">
                <a16:creationId xmlns:a16="http://schemas.microsoft.com/office/drawing/2014/main" id="{F9C65A73-030F-4621-9AE9-6E536E0CE811}"/>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5633">
              <a:buNone/>
            </a:pPr>
            <a:r>
              <a:rPr lang="en-GB" altLang="en-US">
                <a:ea typeface="Mangal" panose="00000400000000000000" pitchFamily="2"/>
              </a:rPr>
              <a:t>Respect = Right Evaluation</a:t>
            </a:r>
          </a:p>
          <a:p>
            <a:pPr defTabSz="1085633">
              <a:buNone/>
            </a:pPr>
            <a:endParaRPr lang="fr-FR" altLang="en-US" sz="3299">
              <a:latin typeface="Kruti Dev 010" pitchFamily="2" charset="0"/>
              <a:ea typeface="Mangal" panose="00000400000000000000" pitchFamily="2"/>
            </a:endParaRPr>
          </a:p>
          <a:p>
            <a:pPr defTabSz="1085633">
              <a:buNone/>
            </a:pPr>
            <a:r>
              <a:rPr lang="fr-FR" altLang="en-US" sz="3299">
                <a:latin typeface="Kruti Dev 010" pitchFamily="2" charset="0"/>
                <a:ea typeface="Mangal" panose="00000400000000000000" pitchFamily="2"/>
              </a:rPr>
              <a:t>lEeku ¾	le~ 	$ 	eku</a:t>
            </a:r>
            <a:endParaRPr lang="en-GB" altLang="en-US" sz="3299">
              <a:latin typeface="Kruti Dev 010" pitchFamily="2" charset="0"/>
              <a:ea typeface="Mangal" panose="00000400000000000000" pitchFamily="2"/>
            </a:endParaRPr>
          </a:p>
          <a:p>
            <a:pPr defTabSz="1085633">
              <a:buNone/>
            </a:pPr>
            <a:r>
              <a:rPr lang="fr-FR" altLang="en-US" sz="3299">
                <a:latin typeface="Kruti Dev 010" pitchFamily="2" charset="0"/>
                <a:ea typeface="Mangal" panose="00000400000000000000" pitchFamily="2"/>
              </a:rPr>
              <a:t> </a:t>
            </a:r>
            <a:endParaRPr lang="en-GB" altLang="en-US" sz="3299">
              <a:latin typeface="Kruti Dev 010" pitchFamily="2" charset="0"/>
              <a:ea typeface="Mangal" panose="00000400000000000000" pitchFamily="2"/>
            </a:endParaRPr>
          </a:p>
          <a:p>
            <a:pPr defTabSz="1085633">
              <a:buNone/>
            </a:pPr>
            <a:r>
              <a:rPr lang="fr-FR" altLang="en-US" sz="3299">
                <a:latin typeface="Kruti Dev 010" pitchFamily="2" charset="0"/>
                <a:ea typeface="Mangal" panose="00000400000000000000" pitchFamily="2"/>
              </a:rPr>
              <a:t>			lE;d~ 		ekiuk</a:t>
            </a:r>
            <a:endParaRPr lang="en-GB" altLang="en-US" sz="3299">
              <a:latin typeface="Kruti Dev 010" pitchFamily="2" charset="0"/>
              <a:ea typeface="Mangal" panose="00000400000000000000" pitchFamily="2"/>
            </a:endParaRPr>
          </a:p>
          <a:p>
            <a:pPr defTabSz="1085633">
              <a:buNone/>
            </a:pPr>
            <a:r>
              <a:rPr lang="fr-FR" altLang="en-US" sz="3299">
                <a:latin typeface="Kruti Dev 010" pitchFamily="2" charset="0"/>
                <a:ea typeface="Mangal" panose="00000400000000000000" pitchFamily="2"/>
              </a:rPr>
              <a:t> </a:t>
            </a:r>
            <a:endParaRPr lang="en-GB" altLang="en-US" sz="3299">
              <a:latin typeface="Kruti Dev 010" pitchFamily="2" charset="0"/>
              <a:ea typeface="Mangal" panose="00000400000000000000" pitchFamily="2"/>
            </a:endParaRPr>
          </a:p>
          <a:p>
            <a:pPr defTabSz="1085633">
              <a:buNone/>
            </a:pPr>
            <a:r>
              <a:rPr lang="fr-FR" altLang="en-US" sz="3299">
                <a:latin typeface="Kruti Dev 010" pitchFamily="2" charset="0"/>
                <a:ea typeface="Mangal" panose="00000400000000000000" pitchFamily="2"/>
              </a:rPr>
              <a:t>			</a:t>
            </a:r>
            <a:r>
              <a:rPr altLang="en-US" sz="3299">
                <a:latin typeface="Kruti Dev 010" pitchFamily="2" charset="0"/>
                <a:ea typeface="Mangal" panose="00000400000000000000" pitchFamily="2"/>
              </a:rPr>
              <a:t>Bhd Bhd 	vkadyu djuk</a:t>
            </a:r>
            <a:endParaRPr lang="en-GB" altLang="en-US" sz="3299">
              <a:latin typeface="Kruti Dev 010" pitchFamily="2" charset="0"/>
              <a:ea typeface="Mangal" panose="00000400000000000000" pitchFamily="2"/>
            </a:endParaRPr>
          </a:p>
          <a:p>
            <a:pPr defTabSz="1085633">
              <a:buNone/>
            </a:pPr>
            <a:endParaRPr altLang="en-US" sz="2899">
              <a:ea typeface="Mangal" panose="00000400000000000000" pitchFamily="2"/>
            </a:endParaRPr>
          </a:p>
        </p:txBody>
      </p:sp>
      <p:grpSp>
        <p:nvGrpSpPr>
          <p:cNvPr id="2" name="Group 10">
            <a:extLst>
              <a:ext uri="{FF2B5EF4-FFF2-40B4-BE49-F238E27FC236}">
                <a16:creationId xmlns:a16="http://schemas.microsoft.com/office/drawing/2014/main" id="{0C601180-DC3D-4F04-B816-FCF7103B7786}"/>
              </a:ext>
            </a:extLst>
          </p:cNvPr>
          <p:cNvGrpSpPr>
            <a:grpSpLocks/>
          </p:cNvGrpSpPr>
          <p:nvPr/>
        </p:nvGrpSpPr>
        <p:grpSpPr bwMode="auto">
          <a:xfrm>
            <a:off x="2590818" y="2515606"/>
            <a:ext cx="2336259" cy="457094"/>
            <a:chOff x="1828800" y="990600"/>
            <a:chExt cx="1752600" cy="457200"/>
          </a:xfrm>
        </p:grpSpPr>
        <p:cxnSp>
          <p:nvCxnSpPr>
            <p:cNvPr id="5" name="Straight Arrow Connector 4">
              <a:extLst>
                <a:ext uri="{FF2B5EF4-FFF2-40B4-BE49-F238E27FC236}">
                  <a16:creationId xmlns:a16="http://schemas.microsoft.com/office/drawing/2014/main" id="{525D9470-62E7-4BB3-BEDB-462A96CF2C56}"/>
                </a:ext>
              </a:extLst>
            </p:cNvPr>
            <p:cNvCxnSpPr/>
            <p:nvPr/>
          </p:nvCxnSpPr>
          <p:spPr>
            <a:xfrm rot="5400000">
              <a:off x="1600796" y="1218604"/>
              <a:ext cx="457200"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74232FA-9C8A-46B1-BDAF-75113B3A8067}"/>
                </a:ext>
              </a:extLst>
            </p:cNvPr>
            <p:cNvCxnSpPr/>
            <p:nvPr/>
          </p:nvCxnSpPr>
          <p:spPr>
            <a:xfrm rot="5400000">
              <a:off x="3352800" y="1219200"/>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1">
            <a:extLst>
              <a:ext uri="{FF2B5EF4-FFF2-40B4-BE49-F238E27FC236}">
                <a16:creationId xmlns:a16="http://schemas.microsoft.com/office/drawing/2014/main" id="{7BB1D755-0E0D-4F1D-B0CC-CE863F862FBE}"/>
              </a:ext>
            </a:extLst>
          </p:cNvPr>
          <p:cNvGrpSpPr>
            <a:grpSpLocks/>
          </p:cNvGrpSpPr>
          <p:nvPr/>
        </p:nvGrpSpPr>
        <p:grpSpPr bwMode="auto">
          <a:xfrm>
            <a:off x="2590819" y="3582158"/>
            <a:ext cx="2339433" cy="380912"/>
            <a:chOff x="1828800" y="1828800"/>
            <a:chExt cx="1754188" cy="381000"/>
          </a:xfrm>
        </p:grpSpPr>
        <p:cxnSp>
          <p:nvCxnSpPr>
            <p:cNvPr id="7" name="Straight Arrow Connector 6">
              <a:extLst>
                <a:ext uri="{FF2B5EF4-FFF2-40B4-BE49-F238E27FC236}">
                  <a16:creationId xmlns:a16="http://schemas.microsoft.com/office/drawing/2014/main" id="{8CEFBA5C-7E70-4310-B694-F0511226DBF0}"/>
                </a:ext>
              </a:extLst>
            </p:cNvPr>
            <p:cNvCxnSpPr/>
            <p:nvPr/>
          </p:nvCxnSpPr>
          <p:spPr>
            <a:xfrm rot="5400000">
              <a:off x="1638895" y="2018705"/>
              <a:ext cx="381000"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523AC1-0E0D-4C29-BF0B-80E312816DE2}"/>
                </a:ext>
              </a:extLst>
            </p:cNvPr>
            <p:cNvCxnSpPr/>
            <p:nvPr/>
          </p:nvCxnSpPr>
          <p:spPr>
            <a:xfrm rot="5400000">
              <a:off x="3391893" y="2018705"/>
              <a:ext cx="381000"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682123C-2A68-4CA3-A00F-391BBABE4895}"/>
              </a:ext>
            </a:extLst>
          </p:cNvPr>
          <p:cNvSpPr>
            <a:spLocks noGrp="1" noChangeArrowheads="1"/>
          </p:cNvSpPr>
          <p:nvPr>
            <p:ph type="title"/>
          </p:nvPr>
        </p:nvSpPr>
        <p:spPr bwMode="auto">
          <a:xfrm>
            <a:off x="2205" y="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IN" altLang="en-US">
                <a:cs typeface="Arial" panose="020B0604020202020204" pitchFamily="34" charset="0"/>
              </a:rPr>
              <a:t>Common Mistakes</a:t>
            </a:r>
            <a:endParaRPr lang="en-US" altLang="en-US">
              <a:cs typeface="Arial" panose="020B0604020202020204" pitchFamily="34" charset="0"/>
            </a:endParaRPr>
          </a:p>
        </p:txBody>
      </p:sp>
      <p:sp>
        <p:nvSpPr>
          <p:cNvPr id="15363" name="Rectangle 3">
            <a:extLst>
              <a:ext uri="{FF2B5EF4-FFF2-40B4-BE49-F238E27FC236}">
                <a16:creationId xmlns:a16="http://schemas.microsoft.com/office/drawing/2014/main" id="{879D2E04-45D4-45DE-9178-1D96C91CFCD2}"/>
              </a:ext>
            </a:extLst>
          </p:cNvPr>
          <p:cNvSpPr>
            <a:spLocks noGrp="1" noChangeArrowheads="1"/>
          </p:cNvSpPr>
          <p:nvPr>
            <p:ph type="body" sz="quarter" idx="13"/>
          </p:nvPr>
        </p:nvSpPr>
        <p:spPr bwMode="auto">
          <a:xfrm>
            <a:off x="2205" y="609459"/>
            <a:ext cx="12187592" cy="5943812"/>
          </a:xfrm>
          <a:ln>
            <a:miter lim="800000"/>
            <a:headEnd/>
            <a:tailEnd/>
          </a:ln>
        </p:spPr>
        <p:txBody>
          <a:bodyPr vert="horz" wrap="square" numCol="1" anchor="t" anchorCtr="0" compatLnSpc="1">
            <a:prstTxWarp prst="textNoShape">
              <a:avLst/>
            </a:prstTxWarp>
            <a:normAutofit lnSpcReduction="10000"/>
          </a:bodyPr>
          <a:lstStyle/>
          <a:p>
            <a:pPr marL="272054" indent="-272054">
              <a:buNone/>
              <a:defRPr/>
            </a:pPr>
            <a:r>
              <a:rPr lang="en-GB" altLang="en-US"/>
              <a:t>Over evaluation	– to evaluate for more than what it is</a:t>
            </a:r>
          </a:p>
          <a:p>
            <a:pPr marL="272054" indent="-272054">
              <a:buNone/>
              <a:defRPr/>
            </a:pPr>
            <a:r>
              <a:rPr altLang="en-US" sz="3299">
                <a:solidFill>
                  <a:srgbClr val="1E00AA"/>
                </a:solidFill>
                <a:latin typeface="Kruti Dev 010" pitchFamily="2" charset="0"/>
              </a:rPr>
              <a:t>	vf/kewY;u		  vf/kd vkaadyu djuk</a:t>
            </a:r>
            <a:endParaRPr lang="en-GB" altLang="en-US" sz="3299">
              <a:solidFill>
                <a:srgbClr val="1E00AA"/>
              </a:solidFill>
              <a:latin typeface="Kruti Dev 010" pitchFamily="2" charset="0"/>
            </a:endParaRPr>
          </a:p>
          <a:p>
            <a:pPr marL="272054" indent="-272054">
              <a:buNone/>
              <a:defRPr/>
            </a:pPr>
            <a:endParaRPr altLang="en-US" sz="1300"/>
          </a:p>
          <a:p>
            <a:pPr marL="272054" indent="-272054">
              <a:buNone/>
              <a:defRPr/>
            </a:pPr>
            <a:r>
              <a:rPr altLang="en-US"/>
              <a:t>Under evaluation	– to evaluate for less   than what it is</a:t>
            </a:r>
          </a:p>
          <a:p>
            <a:pPr marL="272054" indent="-272054">
              <a:buNone/>
              <a:defRPr/>
            </a:pPr>
            <a:r>
              <a:rPr lang="en-GB" altLang="en-US" sz="3299">
                <a:solidFill>
                  <a:srgbClr val="1E00AA"/>
                </a:solidFill>
                <a:latin typeface="Kruti Dev 010" pitchFamily="2" charset="0"/>
              </a:rPr>
              <a:t>	</a:t>
            </a:r>
            <a:r>
              <a:rPr lang="en-GB" altLang="en-US" sz="3299" err="1">
                <a:solidFill>
                  <a:srgbClr val="1E00AA"/>
                </a:solidFill>
                <a:latin typeface="Kruti Dev 010" pitchFamily="2" charset="0"/>
              </a:rPr>
              <a:t>voewY;u</a:t>
            </a:r>
            <a:r>
              <a:rPr lang="en-GB" altLang="en-US" sz="3299">
                <a:solidFill>
                  <a:srgbClr val="1E00AA"/>
                </a:solidFill>
                <a:latin typeface="Kruti Dev 010" pitchFamily="2" charset="0"/>
              </a:rPr>
              <a:t>		  de </a:t>
            </a:r>
            <a:r>
              <a:rPr lang="en-GB" altLang="en-US" sz="3299" err="1">
                <a:solidFill>
                  <a:srgbClr val="1E00AA"/>
                </a:solidFill>
                <a:latin typeface="Kruti Dev 010" pitchFamily="2" charset="0"/>
              </a:rPr>
              <a:t>vkaadyu</a:t>
            </a:r>
            <a:r>
              <a:rPr lang="en-GB" altLang="en-US" sz="3299">
                <a:solidFill>
                  <a:srgbClr val="1E00AA"/>
                </a:solidFill>
                <a:latin typeface="Kruti Dev 010" pitchFamily="2" charset="0"/>
              </a:rPr>
              <a:t> </a:t>
            </a:r>
            <a:r>
              <a:rPr lang="en-GB" altLang="en-US" sz="3299" err="1">
                <a:solidFill>
                  <a:srgbClr val="1E00AA"/>
                </a:solidFill>
                <a:latin typeface="Kruti Dev 010" pitchFamily="2" charset="0"/>
              </a:rPr>
              <a:t>djuk</a:t>
            </a:r>
            <a:endParaRPr lang="en-GB" altLang="en-US" sz="3299">
              <a:solidFill>
                <a:srgbClr val="1E00AA"/>
              </a:solidFill>
              <a:latin typeface="Kruti Dev 010" pitchFamily="2" charset="0"/>
            </a:endParaRPr>
          </a:p>
          <a:p>
            <a:pPr marL="272054" indent="-272054">
              <a:buNone/>
              <a:defRPr/>
            </a:pPr>
            <a:endParaRPr altLang="en-US" sz="1200"/>
          </a:p>
          <a:p>
            <a:pPr marL="272054" indent="-272054">
              <a:buNone/>
              <a:defRPr/>
            </a:pPr>
            <a:r>
              <a:rPr altLang="en-US"/>
              <a:t>Otherwise evaluation	– to evaluate for other than what it is</a:t>
            </a:r>
          </a:p>
          <a:p>
            <a:pPr marL="272054" indent="-272054">
              <a:buNone/>
              <a:defRPr/>
            </a:pPr>
            <a:r>
              <a:rPr lang="en-GB" altLang="en-US" sz="3299">
                <a:solidFill>
                  <a:srgbClr val="1E00AA"/>
                </a:solidFill>
                <a:latin typeface="Kruti Dev 010" pitchFamily="2" charset="0"/>
              </a:rPr>
              <a:t>	</a:t>
            </a:r>
            <a:r>
              <a:rPr lang="en-GB" altLang="en-US" sz="3299" err="1">
                <a:solidFill>
                  <a:srgbClr val="1E00AA"/>
                </a:solidFill>
                <a:latin typeface="Kruti Dev 010" pitchFamily="2" charset="0"/>
              </a:rPr>
              <a:t>vewY;u</a:t>
            </a:r>
            <a:r>
              <a:rPr lang="en-GB" altLang="en-US" sz="3299">
                <a:solidFill>
                  <a:srgbClr val="1E00AA"/>
                </a:solidFill>
                <a:latin typeface="Kruti Dev 010" pitchFamily="2" charset="0"/>
              </a:rPr>
              <a:t>		  </a:t>
            </a:r>
            <a:r>
              <a:rPr lang="en-GB" altLang="en-US" sz="3299" err="1">
                <a:solidFill>
                  <a:srgbClr val="1E00AA"/>
                </a:solidFill>
                <a:latin typeface="Kruti Dev 010" pitchFamily="2" charset="0"/>
              </a:rPr>
              <a:t>vU;Fkk</a:t>
            </a:r>
            <a:r>
              <a:rPr lang="en-GB" altLang="en-US" sz="3299">
                <a:solidFill>
                  <a:srgbClr val="1E00AA"/>
                </a:solidFill>
                <a:latin typeface="Kruti Dev 010" pitchFamily="2" charset="0"/>
              </a:rPr>
              <a:t> </a:t>
            </a:r>
            <a:r>
              <a:rPr lang="en-GB" altLang="en-US" sz="3299" err="1">
                <a:solidFill>
                  <a:srgbClr val="1E00AA"/>
                </a:solidFill>
                <a:latin typeface="Kruti Dev 010" pitchFamily="2" charset="0"/>
              </a:rPr>
              <a:t>vkaadyu</a:t>
            </a:r>
            <a:r>
              <a:rPr lang="en-GB" altLang="en-US" sz="3299">
                <a:solidFill>
                  <a:srgbClr val="1E00AA"/>
                </a:solidFill>
                <a:latin typeface="Kruti Dev 010" pitchFamily="2" charset="0"/>
              </a:rPr>
              <a:t> </a:t>
            </a:r>
            <a:r>
              <a:rPr lang="en-GB" altLang="en-US" sz="3299" err="1">
                <a:solidFill>
                  <a:srgbClr val="1E00AA"/>
                </a:solidFill>
                <a:latin typeface="Kruti Dev 010" pitchFamily="2" charset="0"/>
              </a:rPr>
              <a:t>djuk</a:t>
            </a:r>
            <a:endParaRPr lang="en-GB" altLang="en-US" sz="3299">
              <a:solidFill>
                <a:srgbClr val="1E00AA"/>
              </a:solidFill>
              <a:latin typeface="Kruti Dev 010" pitchFamily="2" charset="0"/>
            </a:endParaRPr>
          </a:p>
          <a:p>
            <a:pPr marL="272054" indent="-272054">
              <a:buNone/>
              <a:defRPr/>
            </a:pPr>
            <a:endParaRPr altLang="en-US"/>
          </a:p>
          <a:p>
            <a:pPr marL="272054" indent="-272054">
              <a:buNone/>
              <a:defRPr/>
            </a:pPr>
            <a:r>
              <a:rPr altLang="en-US">
                <a:solidFill>
                  <a:srgbClr val="FF0000"/>
                </a:solidFill>
              </a:rPr>
              <a:t>Whenever the evaluation is not right, it is disrespect</a:t>
            </a:r>
          </a:p>
          <a:p>
            <a:pPr marL="272054" indent="-272054">
              <a:buNone/>
              <a:defRPr/>
            </a:pPr>
            <a:endParaRPr altLang="en-US"/>
          </a:p>
          <a:p>
            <a:pPr marL="272054" indent="-272054">
              <a:buNone/>
              <a:defRPr/>
            </a:pPr>
            <a:r>
              <a:rPr altLang="en-US"/>
              <a:t>Check for yourself in every interaction with others whether it is respect or disrespect. i.e.</a:t>
            </a:r>
          </a:p>
          <a:p>
            <a:pPr marL="544107" lvl="1" indent="-272054">
              <a:defRPr/>
            </a:pPr>
            <a:r>
              <a:rPr altLang="en-US"/>
              <a:t>It is right evaluation or</a:t>
            </a:r>
          </a:p>
          <a:p>
            <a:pPr marL="544107" lvl="1" indent="-272054">
              <a:defRPr/>
            </a:pPr>
            <a:r>
              <a:rPr altLang="en-US"/>
              <a:t>It is over / under / otherwise evaluation</a:t>
            </a:r>
            <a:endParaRPr lang="en-GB" altLang="en-US"/>
          </a:p>
        </p:txBody>
      </p:sp>
      <p:grpSp>
        <p:nvGrpSpPr>
          <p:cNvPr id="2" name="Group 10">
            <a:extLst>
              <a:ext uri="{FF2B5EF4-FFF2-40B4-BE49-F238E27FC236}">
                <a16:creationId xmlns:a16="http://schemas.microsoft.com/office/drawing/2014/main" id="{A9023252-A898-435B-B772-DA5B25848332}"/>
              </a:ext>
            </a:extLst>
          </p:cNvPr>
          <p:cNvGrpSpPr>
            <a:grpSpLocks/>
          </p:cNvGrpSpPr>
          <p:nvPr/>
        </p:nvGrpSpPr>
        <p:grpSpPr bwMode="auto">
          <a:xfrm>
            <a:off x="9955114" y="609459"/>
            <a:ext cx="1990264" cy="2666383"/>
            <a:chOff x="4572000" y="3810000"/>
            <a:chExt cx="1316744" cy="1295400"/>
          </a:xfrm>
        </p:grpSpPr>
        <p:sp>
          <p:nvSpPr>
            <p:cNvPr id="5" name="Right Brace 4">
              <a:extLst>
                <a:ext uri="{FF2B5EF4-FFF2-40B4-BE49-F238E27FC236}">
                  <a16:creationId xmlns:a16="http://schemas.microsoft.com/office/drawing/2014/main" id="{935DAF8C-0687-492F-8028-701820DC63A5}"/>
                </a:ext>
              </a:extLst>
            </p:cNvPr>
            <p:cNvSpPr/>
            <p:nvPr/>
          </p:nvSpPr>
          <p:spPr>
            <a:xfrm>
              <a:off x="4572000" y="3810000"/>
              <a:ext cx="152255"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105478" name="Rectangle 9">
              <a:extLst>
                <a:ext uri="{FF2B5EF4-FFF2-40B4-BE49-F238E27FC236}">
                  <a16:creationId xmlns:a16="http://schemas.microsoft.com/office/drawing/2014/main" id="{20322EA6-1383-408D-B95D-B18DDD60CA86}"/>
                </a:ext>
              </a:extLst>
            </p:cNvPr>
            <p:cNvSpPr>
              <a:spLocks noChangeArrowheads="1"/>
            </p:cNvSpPr>
            <p:nvPr/>
          </p:nvSpPr>
          <p:spPr bwMode="auto">
            <a:xfrm>
              <a:off x="4724397" y="4242687"/>
              <a:ext cx="1164347" cy="48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599">
                  <a:solidFill>
                    <a:srgbClr val="FF0000"/>
                  </a:solidFill>
                </a:rPr>
                <a:t>Disrespect</a:t>
              </a:r>
            </a:p>
            <a:p>
              <a:pPr algn="ctr" eaLnBrk="1" hangingPunct="1"/>
              <a:r>
                <a:rPr lang="en-US" altLang="en-US" sz="3299">
                  <a:solidFill>
                    <a:srgbClr val="FF0000"/>
                  </a:solidFill>
                  <a:latin typeface="Kruti Dev 010" pitchFamily="2" charset="0"/>
                </a:rPr>
                <a:t>vieku</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536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63B8BA0C-8F0D-4663-ADBE-1AD52468B188}"/>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Respect: </a:t>
            </a:r>
            <a:r>
              <a:rPr lang="en-GB" altLang="en-US"/>
              <a:t>Right Evaluation – on the basis of the Self (I)</a:t>
            </a:r>
          </a:p>
        </p:txBody>
      </p:sp>
      <p:sp>
        <p:nvSpPr>
          <p:cNvPr id="3" name="Text Placeholder 2">
            <a:extLst>
              <a:ext uri="{FF2B5EF4-FFF2-40B4-BE49-F238E27FC236}">
                <a16:creationId xmlns:a16="http://schemas.microsoft.com/office/drawing/2014/main" id="{561CA7C7-24B9-413B-BA05-9420D30E6663}"/>
              </a:ext>
            </a:extLst>
          </p:cNvPr>
          <p:cNvSpPr>
            <a:spLocks noGrp="1"/>
          </p:cNvSpPr>
          <p:nvPr>
            <p:ph type="body" sz="quarter" idx="13"/>
          </p:nvPr>
        </p:nvSpPr>
        <p:spPr>
          <a:xfrm>
            <a:off x="2205" y="609459"/>
            <a:ext cx="12187592" cy="5943812"/>
          </a:xfrm>
        </p:spPr>
        <p:txBody>
          <a:bodyPr>
            <a:noAutofit/>
          </a:bodyPr>
          <a:lstStyle/>
          <a:p>
            <a:pPr marL="544107" indent="-544107">
              <a:buNone/>
              <a:defRPr/>
            </a:pPr>
            <a:r>
              <a:rPr lang="en-GB" sz="2000"/>
              <a:t>1. Purpose – Our purpose (Natural Acceptance) is same</a:t>
            </a:r>
            <a:endParaRPr sz="2000"/>
          </a:p>
          <a:p>
            <a:pPr marL="544107" indent="-544107">
              <a:buNone/>
              <a:defRPr/>
            </a:pPr>
            <a:r>
              <a:rPr sz="2000"/>
              <a:t>2. Program – Our program is same</a:t>
            </a:r>
          </a:p>
          <a:p>
            <a:pPr marL="544107" indent="-544107">
              <a:buNone/>
              <a:defRPr/>
            </a:pPr>
            <a:r>
              <a:rPr sz="2000"/>
              <a:t>3. Potential – Our potential is same</a:t>
            </a:r>
          </a:p>
          <a:p>
            <a:pPr marL="272054" indent="-272054">
              <a:buNone/>
              <a:defRPr/>
            </a:pPr>
            <a:endParaRPr sz="400" b="1">
              <a:solidFill>
                <a:srgbClr val="FF0000"/>
              </a:solidFill>
            </a:endParaRPr>
          </a:p>
          <a:p>
            <a:pPr marL="272054" indent="-272054" algn="ctr">
              <a:buNone/>
              <a:defRPr/>
            </a:pPr>
            <a:r>
              <a:rPr sz="2000" b="1">
                <a:solidFill>
                  <a:srgbClr val="0000FF"/>
                </a:solidFill>
              </a:rPr>
              <a:t>The Other is Similar to Me</a:t>
            </a:r>
          </a:p>
          <a:p>
            <a:pPr marL="272054" indent="-272054">
              <a:buNone/>
              <a:defRPr/>
            </a:pPr>
            <a:endParaRPr sz="400">
              <a:solidFill>
                <a:srgbClr val="FF0000"/>
              </a:solidFill>
            </a:endParaRPr>
          </a:p>
          <a:p>
            <a:pPr marL="272054" indent="-272054">
              <a:buNone/>
              <a:defRPr/>
            </a:pPr>
            <a:r>
              <a:rPr sz="2000" b="1"/>
              <a:t>4. Competence – On the basis of right evaluation of our mutual competence, I recognize our complementarity and fulfill it:</a:t>
            </a:r>
          </a:p>
          <a:p>
            <a:pPr marL="544107" lvl="1" indent="-272054">
              <a:buFont typeface="Arial" panose="020B0604020202020204" pitchFamily="34" charset="0"/>
              <a:buChar char="•"/>
              <a:defRPr/>
            </a:pPr>
            <a:r>
              <a:t>If the other has more understanding, is more responsible than me, </a:t>
            </a:r>
          </a:p>
          <a:p>
            <a:pPr marL="1343265" lvl="3" indent="-544107">
              <a:buNone/>
              <a:defRPr/>
            </a:pPr>
            <a:r>
              <a:rPr sz="2000"/>
              <a:t>a.   I am committed to understand from the other</a:t>
            </a:r>
          </a:p>
          <a:p>
            <a:pPr marL="544107" lvl="1" indent="-272054">
              <a:buNone/>
              <a:defRPr/>
            </a:pPr>
            <a:endParaRPr sz="400"/>
          </a:p>
          <a:p>
            <a:pPr marL="544107" lvl="1" indent="-272054">
              <a:buFont typeface="Arial" panose="020B0604020202020204" pitchFamily="34" charset="0"/>
              <a:buChar char="•"/>
              <a:defRPr/>
            </a:pPr>
            <a:r>
              <a:t>If I have more understanding, I am more responsible than the other</a:t>
            </a:r>
            <a:endParaRPr b="1">
              <a:latin typeface="Arial" charset="0"/>
              <a:cs typeface="Arial" charset="0"/>
            </a:endParaRPr>
          </a:p>
          <a:p>
            <a:pPr marL="1343265" lvl="3" indent="-544107">
              <a:buNone/>
              <a:defRPr/>
            </a:pPr>
            <a:r>
              <a:rPr sz="2000">
                <a:latin typeface="Arial" charset="0"/>
                <a:cs typeface="Arial" charset="0"/>
              </a:rPr>
              <a:t>a.   I live with responsibility with the other, unconditionally, unperturbed by the behavior of the other</a:t>
            </a:r>
          </a:p>
          <a:p>
            <a:pPr marL="1343265" lvl="3" indent="-544107">
              <a:buNone/>
              <a:defRPr/>
            </a:pPr>
            <a:r>
              <a:rPr sz="2000">
                <a:latin typeface="Arial" charset="0"/>
                <a:cs typeface="Arial" charset="0"/>
              </a:rPr>
              <a:t>b.   I am committed to facilitate understanding in the other (once the other is assured in relationship, and not before that)</a:t>
            </a:r>
          </a:p>
          <a:p>
            <a:pPr marL="272054" indent="-272054" algn="ctr">
              <a:buNone/>
              <a:defRPr/>
            </a:pPr>
            <a:endParaRPr sz="1400" b="1"/>
          </a:p>
          <a:p>
            <a:pPr marL="272054" indent="-272054" algn="ctr">
              <a:buNone/>
              <a:defRPr/>
            </a:pPr>
            <a:r>
              <a:rPr sz="1400" b="1"/>
              <a:t>COMPLETE CONTENT of  RESPECT</a:t>
            </a:r>
          </a:p>
          <a:p>
            <a:pPr marL="272054" indent="-272054" algn="ctr">
              <a:buNone/>
              <a:defRPr/>
            </a:pPr>
            <a:endParaRPr lang="en-IN" sz="1400" b="1"/>
          </a:p>
          <a:p>
            <a:pPr marL="272054" indent="-272054" algn="ctr">
              <a:buNone/>
              <a:defRPr/>
            </a:pPr>
            <a:endParaRPr sz="1400" b="1"/>
          </a:p>
          <a:p>
            <a:pPr marL="272054" indent="-272054" algn="ctr">
              <a:buNone/>
              <a:defRPr/>
            </a:pPr>
            <a:r>
              <a:rPr sz="2000" b="1">
                <a:solidFill>
                  <a:srgbClr val="0000FF"/>
                </a:solidFill>
              </a:rPr>
              <a:t>The Other is Similar to Me. We are complementary to each other</a:t>
            </a:r>
          </a:p>
        </p:txBody>
      </p:sp>
      <p:cxnSp>
        <p:nvCxnSpPr>
          <p:cNvPr id="4" name="Straight Arrow Connector 3">
            <a:extLst>
              <a:ext uri="{FF2B5EF4-FFF2-40B4-BE49-F238E27FC236}">
                <a16:creationId xmlns:a16="http://schemas.microsoft.com/office/drawing/2014/main" id="{9F6D9C71-1C93-43C8-8F94-97EA7B5298EC}"/>
              </a:ext>
            </a:extLst>
          </p:cNvPr>
          <p:cNvCxnSpPr/>
          <p:nvPr/>
        </p:nvCxnSpPr>
        <p:spPr>
          <a:xfrm rot="5400000">
            <a:off x="6097588" y="5941431"/>
            <a:ext cx="304729" cy="47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3562EEC-06FF-4F55-A882-0688B2E01C30}"/>
              </a:ext>
            </a:extLst>
          </p:cNvPr>
          <p:cNvSpPr/>
          <p:nvPr/>
        </p:nvSpPr>
        <p:spPr>
          <a:xfrm>
            <a:off x="52994" y="5867630"/>
            <a:ext cx="11882862" cy="6856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7D820D35-2DA6-4BDD-8DB4-5AA799839146}"/>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Right Evaluation</a:t>
            </a:r>
          </a:p>
        </p:txBody>
      </p:sp>
      <p:graphicFrame>
        <p:nvGraphicFramePr>
          <p:cNvPr id="108547" name="Chart 5">
            <a:extLst>
              <a:ext uri="{FF2B5EF4-FFF2-40B4-BE49-F238E27FC236}">
                <a16:creationId xmlns:a16="http://schemas.microsoft.com/office/drawing/2014/main" id="{CEE5157F-2DDB-4C60-84CE-E681EA8F342D}"/>
              </a:ext>
            </a:extLst>
          </p:cNvPr>
          <p:cNvGraphicFramePr>
            <a:graphicFrameLocks/>
          </p:cNvGraphicFramePr>
          <p:nvPr/>
        </p:nvGraphicFramePr>
        <p:xfrm>
          <a:off x="1965488" y="887208"/>
          <a:ext cx="8261025" cy="3810705"/>
        </p:xfrm>
        <a:graphic>
          <a:graphicData uri="http://schemas.openxmlformats.org/presentationml/2006/ole">
            <mc:AlternateContent xmlns:mc="http://schemas.openxmlformats.org/markup-compatibility/2006">
              <mc:Choice xmlns:v="urn:schemas-microsoft-com:vml" Requires="v">
                <p:oleObj spid="_x0000_s2086" name="Chart" r:id="rId3" imgW="6206266" imgH="3816427" progId="Excel.Chart.8">
                  <p:embed/>
                </p:oleObj>
              </mc:Choice>
              <mc:Fallback>
                <p:oleObj name="Chart" r:id="rId3" imgW="6206266" imgH="3816427" progId="Excel.Chart.8">
                  <p:embed/>
                  <p:pic>
                    <p:nvPicPr>
                      <p:cNvPr id="108547" name="Chart 5">
                        <a:extLst>
                          <a:ext uri="{FF2B5EF4-FFF2-40B4-BE49-F238E27FC236}">
                            <a16:creationId xmlns:a16="http://schemas.microsoft.com/office/drawing/2014/main" id="{CEE5157F-2DDB-4C60-84CE-E681EA8F342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488" y="887208"/>
                        <a:ext cx="8261025" cy="381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a:extLst>
              <a:ext uri="{FF2B5EF4-FFF2-40B4-BE49-F238E27FC236}">
                <a16:creationId xmlns:a16="http://schemas.microsoft.com/office/drawing/2014/main" id="{3785F7D8-C3BD-426B-8F18-47F263FF221D}"/>
              </a:ext>
            </a:extLst>
          </p:cNvPr>
          <p:cNvCxnSpPr>
            <a:cxnSpLocks/>
          </p:cNvCxnSpPr>
          <p:nvPr/>
        </p:nvCxnSpPr>
        <p:spPr>
          <a:xfrm>
            <a:off x="4268417" y="1445878"/>
            <a:ext cx="0" cy="12951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B36183E-3818-41FF-89BE-096CB19FE5E1}"/>
              </a:ext>
            </a:extLst>
          </p:cNvPr>
          <p:cNvCxnSpPr>
            <a:cxnSpLocks/>
          </p:cNvCxnSpPr>
          <p:nvPr/>
        </p:nvCxnSpPr>
        <p:spPr>
          <a:xfrm>
            <a:off x="4268417" y="2740979"/>
            <a:ext cx="0" cy="152523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550" name="TextBox 13">
            <a:extLst>
              <a:ext uri="{FF2B5EF4-FFF2-40B4-BE49-F238E27FC236}">
                <a16:creationId xmlns:a16="http://schemas.microsoft.com/office/drawing/2014/main" id="{2D1616DE-E59D-4AAF-B04F-599322C0F695}"/>
              </a:ext>
            </a:extLst>
          </p:cNvPr>
          <p:cNvSpPr txBox="1">
            <a:spLocks noChangeArrowheads="1"/>
          </p:cNvSpPr>
          <p:nvPr/>
        </p:nvSpPr>
        <p:spPr bwMode="auto">
          <a:xfrm>
            <a:off x="4284289" y="3798009"/>
            <a:ext cx="1526822" cy="3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Competence</a:t>
            </a:r>
          </a:p>
        </p:txBody>
      </p:sp>
      <p:sp>
        <p:nvSpPr>
          <p:cNvPr id="108551" name="TextBox 14">
            <a:extLst>
              <a:ext uri="{FF2B5EF4-FFF2-40B4-BE49-F238E27FC236}">
                <a16:creationId xmlns:a16="http://schemas.microsoft.com/office/drawing/2014/main" id="{A1943F54-D3DF-4AA9-A434-C73D96EF0ED6}"/>
              </a:ext>
            </a:extLst>
          </p:cNvPr>
          <p:cNvSpPr txBox="1">
            <a:spLocks noChangeArrowheads="1"/>
          </p:cNvSpPr>
          <p:nvPr/>
        </p:nvSpPr>
        <p:spPr bwMode="auto">
          <a:xfrm>
            <a:off x="4230326" y="1776002"/>
            <a:ext cx="2334673" cy="3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Lack of Competence</a:t>
            </a:r>
          </a:p>
        </p:txBody>
      </p:sp>
      <p:cxnSp>
        <p:nvCxnSpPr>
          <p:cNvPr id="16" name="Straight Arrow Connector 15">
            <a:extLst>
              <a:ext uri="{FF2B5EF4-FFF2-40B4-BE49-F238E27FC236}">
                <a16:creationId xmlns:a16="http://schemas.microsoft.com/office/drawing/2014/main" id="{8881F6B3-0AA5-4831-83C3-3D2BD57FE282}"/>
              </a:ext>
            </a:extLst>
          </p:cNvPr>
          <p:cNvCxnSpPr>
            <a:cxnSpLocks/>
          </p:cNvCxnSpPr>
          <p:nvPr/>
        </p:nvCxnSpPr>
        <p:spPr>
          <a:xfrm>
            <a:off x="7822007" y="1468098"/>
            <a:ext cx="0" cy="6777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811E98-7C9E-4DA4-B2DF-E34CC081B4A2}"/>
              </a:ext>
            </a:extLst>
          </p:cNvPr>
          <p:cNvCxnSpPr>
            <a:cxnSpLocks/>
          </p:cNvCxnSpPr>
          <p:nvPr/>
        </p:nvCxnSpPr>
        <p:spPr>
          <a:xfrm>
            <a:off x="6090445" y="1468098"/>
            <a:ext cx="0" cy="212040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A8D982-5566-43AF-923C-1556EC0CA9E4}"/>
              </a:ext>
            </a:extLst>
          </p:cNvPr>
          <p:cNvCxnSpPr>
            <a:cxnSpLocks/>
          </p:cNvCxnSpPr>
          <p:nvPr/>
        </p:nvCxnSpPr>
        <p:spPr>
          <a:xfrm>
            <a:off x="9650384" y="1468099"/>
            <a:ext cx="0" cy="15014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721EF0-9930-45D5-8270-41FF5A941929}"/>
              </a:ext>
            </a:extLst>
          </p:cNvPr>
          <p:cNvCxnSpPr>
            <a:cxnSpLocks/>
          </p:cNvCxnSpPr>
          <p:nvPr/>
        </p:nvCxnSpPr>
        <p:spPr>
          <a:xfrm>
            <a:off x="6096794" y="3588508"/>
            <a:ext cx="0" cy="72055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48EF04E-BE1A-4F2C-90B1-D0768D79419F}"/>
              </a:ext>
            </a:extLst>
          </p:cNvPr>
          <p:cNvCxnSpPr>
            <a:cxnSpLocks/>
          </p:cNvCxnSpPr>
          <p:nvPr/>
        </p:nvCxnSpPr>
        <p:spPr>
          <a:xfrm>
            <a:off x="7822007" y="2145803"/>
            <a:ext cx="0" cy="212040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0F84FB-8E40-43D0-9EA0-3EFC22B64400}"/>
              </a:ext>
            </a:extLst>
          </p:cNvPr>
          <p:cNvCxnSpPr>
            <a:cxnSpLocks/>
          </p:cNvCxnSpPr>
          <p:nvPr/>
        </p:nvCxnSpPr>
        <p:spPr>
          <a:xfrm>
            <a:off x="9650384" y="2969526"/>
            <a:ext cx="0" cy="1315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558" name="TextBox 1">
            <a:extLst>
              <a:ext uri="{FF2B5EF4-FFF2-40B4-BE49-F238E27FC236}">
                <a16:creationId xmlns:a16="http://schemas.microsoft.com/office/drawing/2014/main" id="{EA9EF26B-B17C-466D-A219-6724BF4DFB54}"/>
              </a:ext>
            </a:extLst>
          </p:cNvPr>
          <p:cNvSpPr txBox="1">
            <a:spLocks noChangeArrowheads="1"/>
          </p:cNvSpPr>
          <p:nvPr/>
        </p:nvSpPr>
        <p:spPr bwMode="auto">
          <a:xfrm>
            <a:off x="135524" y="4969313"/>
            <a:ext cx="7229390" cy="149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t>Take-away:</a:t>
            </a:r>
          </a:p>
          <a:p>
            <a:pPr>
              <a:buFont typeface="Symbol" panose="05050102010706020507" pitchFamily="18" charset="2"/>
              <a:buNone/>
            </a:pPr>
            <a:r>
              <a:rPr lang="en-US" altLang="en-US" b="1"/>
              <a:t>The feeling of Complementarity</a:t>
            </a:r>
          </a:p>
          <a:p>
            <a:r>
              <a:rPr lang="en-GB" altLang="en-US" b="1"/>
              <a:t>The Other is Similar to Me. We are complementary to each other</a:t>
            </a:r>
          </a:p>
          <a:p>
            <a:pPr>
              <a:buFont typeface="Symbol" panose="05050102010706020507" pitchFamily="18" charset="2"/>
              <a:buNone/>
            </a:pPr>
            <a:endParaRPr lang="en-US" altLang="en-US"/>
          </a:p>
          <a:p>
            <a:pPr>
              <a:buFont typeface="Symbol" panose="05050102010706020507" pitchFamily="18" charset="2"/>
              <a:buNone/>
            </a:pPr>
            <a:r>
              <a:rPr lang="en-US" altLang="en-US"/>
              <a:t>With the feeling of complementarity, other feelings naturally follow</a:t>
            </a:r>
          </a:p>
        </p:txBody>
      </p:sp>
      <p:sp>
        <p:nvSpPr>
          <p:cNvPr id="19" name="Rectangle 18">
            <a:extLst>
              <a:ext uri="{FF2B5EF4-FFF2-40B4-BE49-F238E27FC236}">
                <a16:creationId xmlns:a16="http://schemas.microsoft.com/office/drawing/2014/main" id="{3AE85BD6-BEC0-4A5F-A845-056A4474FCD4}"/>
              </a:ext>
            </a:extLst>
          </p:cNvPr>
          <p:cNvSpPr/>
          <p:nvPr/>
        </p:nvSpPr>
        <p:spPr>
          <a:xfrm>
            <a:off x="2846347" y="4328111"/>
            <a:ext cx="7108767" cy="5285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defRPr/>
            </a:pPr>
            <a:r>
              <a:rPr lang="en-IN" dirty="0">
                <a:solidFill>
                  <a:schemeClr val="tx1"/>
                </a:solidFill>
              </a:rPr>
              <a:t>Me (Self</a:t>
            </a:r>
            <a:r>
              <a:rPr lang="en-IN" baseline="-25000" dirty="0">
                <a:solidFill>
                  <a:schemeClr val="tx1"/>
                </a:solidFill>
              </a:rPr>
              <a:t>1</a:t>
            </a:r>
            <a:r>
              <a:rPr lang="en-IN" dirty="0">
                <a:solidFill>
                  <a:schemeClr val="tx1"/>
                </a:solidFill>
              </a:rPr>
              <a:t>)               </a:t>
            </a:r>
            <a:r>
              <a:rPr lang="en-IN" dirty="0" err="1">
                <a:solidFill>
                  <a:schemeClr val="tx1"/>
                </a:solidFill>
              </a:rPr>
              <a:t>Self</a:t>
            </a:r>
            <a:r>
              <a:rPr lang="en-IN" baseline="-25000" dirty="0" err="1">
                <a:solidFill>
                  <a:schemeClr val="tx1"/>
                </a:solidFill>
              </a:rPr>
              <a:t>i</a:t>
            </a:r>
            <a:r>
              <a:rPr lang="en-IN" dirty="0">
                <a:solidFill>
                  <a:schemeClr val="tx1"/>
                </a:solidFill>
              </a:rPr>
              <a:t>                   </a:t>
            </a:r>
            <a:r>
              <a:rPr lang="en-IN" dirty="0" err="1">
                <a:solidFill>
                  <a:schemeClr val="tx1"/>
                </a:solidFill>
              </a:rPr>
              <a:t>Self</a:t>
            </a:r>
            <a:r>
              <a:rPr lang="en-IN" baseline="-25000" dirty="0" err="1">
                <a:solidFill>
                  <a:schemeClr val="tx1"/>
                </a:solidFill>
              </a:rPr>
              <a:t>j</a:t>
            </a:r>
            <a:r>
              <a:rPr lang="en-IN" dirty="0">
                <a:solidFill>
                  <a:schemeClr val="tx1"/>
                </a:solidFill>
              </a:rPr>
              <a:t>                   </a:t>
            </a:r>
            <a:r>
              <a:rPr lang="en-IN" dirty="0" err="1">
                <a:solidFill>
                  <a:schemeClr val="tx1"/>
                </a:solidFill>
              </a:rPr>
              <a:t>Self</a:t>
            </a:r>
            <a:r>
              <a:rPr lang="en-IN" baseline="-25000" dirty="0" err="1">
                <a:solidFill>
                  <a:schemeClr val="tx1"/>
                </a:solidFill>
              </a:rPr>
              <a:t>k</a:t>
            </a:r>
            <a:endParaRPr lang="en-IN" baseline="-25000" dirty="0">
              <a:solidFill>
                <a:schemeClr val="tx1"/>
              </a:solidFill>
            </a:endParaRPr>
          </a:p>
        </p:txBody>
      </p:sp>
      <p:sp>
        <p:nvSpPr>
          <p:cNvPr id="108560" name="TextBox 33">
            <a:extLst>
              <a:ext uri="{FF2B5EF4-FFF2-40B4-BE49-F238E27FC236}">
                <a16:creationId xmlns:a16="http://schemas.microsoft.com/office/drawing/2014/main" id="{963FEA96-8FD2-4BCA-A96E-3D8A5D0B5C23}"/>
              </a:ext>
            </a:extLst>
          </p:cNvPr>
          <p:cNvSpPr txBox="1">
            <a:spLocks noChangeArrowheads="1"/>
          </p:cNvSpPr>
          <p:nvPr/>
        </p:nvSpPr>
        <p:spPr bwMode="auto">
          <a:xfrm>
            <a:off x="135524" y="542799"/>
            <a:ext cx="2031530" cy="232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Intention (natural acceptance) is</a:t>
            </a:r>
          </a:p>
          <a:p>
            <a:r>
              <a:rPr lang="en-IN" altLang="en-US">
                <a:solidFill>
                  <a:srgbClr val="000000"/>
                </a:solidFill>
              </a:rPr>
              <a:t>same for all</a:t>
            </a:r>
          </a:p>
          <a:p>
            <a:endParaRPr lang="en-IN" altLang="en-US">
              <a:solidFill>
                <a:srgbClr val="000000"/>
              </a:solidFill>
            </a:endParaRPr>
          </a:p>
          <a:p>
            <a:r>
              <a:rPr lang="en-IN" altLang="en-US" b="1">
                <a:solidFill>
                  <a:srgbClr val="000000"/>
                </a:solidFill>
              </a:rPr>
              <a:t>Purpose,</a:t>
            </a:r>
          </a:p>
          <a:p>
            <a:r>
              <a:rPr lang="en-IN" altLang="en-US" b="1">
                <a:solidFill>
                  <a:srgbClr val="000000"/>
                </a:solidFill>
              </a:rPr>
              <a:t>Program and</a:t>
            </a:r>
          </a:p>
          <a:p>
            <a:r>
              <a:rPr lang="en-IN" altLang="en-US" b="1">
                <a:solidFill>
                  <a:srgbClr val="000000"/>
                </a:solidFill>
              </a:rPr>
              <a:t>Potential</a:t>
            </a:r>
          </a:p>
          <a:p>
            <a:r>
              <a:rPr lang="en-IN" altLang="en-US" b="1">
                <a:solidFill>
                  <a:srgbClr val="000000"/>
                </a:solidFill>
              </a:rPr>
              <a:t>Same for all</a:t>
            </a:r>
          </a:p>
        </p:txBody>
      </p:sp>
      <p:sp>
        <p:nvSpPr>
          <p:cNvPr id="108561" name="TextBox 33">
            <a:extLst>
              <a:ext uri="{FF2B5EF4-FFF2-40B4-BE49-F238E27FC236}">
                <a16:creationId xmlns:a16="http://schemas.microsoft.com/office/drawing/2014/main" id="{997AD64E-0626-45A9-AD2F-3F9D26796660}"/>
              </a:ext>
            </a:extLst>
          </p:cNvPr>
          <p:cNvSpPr txBox="1">
            <a:spLocks noChangeArrowheads="1"/>
          </p:cNvSpPr>
          <p:nvPr/>
        </p:nvSpPr>
        <p:spPr bwMode="auto">
          <a:xfrm>
            <a:off x="10031296" y="1447465"/>
            <a:ext cx="2017245" cy="287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Competence of various people may be quite different</a:t>
            </a:r>
          </a:p>
          <a:p>
            <a:endParaRPr lang="en-IN" altLang="en-US">
              <a:solidFill>
                <a:srgbClr val="000000"/>
              </a:solidFill>
            </a:endParaRPr>
          </a:p>
          <a:p>
            <a:r>
              <a:rPr lang="en-IN" altLang="en-US" b="1">
                <a:solidFill>
                  <a:srgbClr val="000000"/>
                </a:solidFill>
              </a:rPr>
              <a:t>Respect = Right evaluation </a:t>
            </a:r>
          </a:p>
          <a:p>
            <a:endParaRPr lang="en-IN" altLang="en-US">
              <a:solidFill>
                <a:srgbClr val="000000"/>
              </a:solidFill>
            </a:endParaRPr>
          </a:p>
          <a:p>
            <a:r>
              <a:rPr lang="en-IN" altLang="en-US">
                <a:solidFill>
                  <a:srgbClr val="000000"/>
                </a:solidFill>
              </a:rPr>
              <a:t>(of intention and competence)</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a:extLst>
              <a:ext uri="{FF2B5EF4-FFF2-40B4-BE49-F238E27FC236}">
                <a16:creationId xmlns:a16="http://schemas.microsoft.com/office/drawing/2014/main" id="{424C9004-B720-49F4-8090-B02D19E8A479}"/>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Peer Pressure</a:t>
            </a:r>
          </a:p>
        </p:txBody>
      </p:sp>
      <p:sp>
        <p:nvSpPr>
          <p:cNvPr id="109571" name="Text Placeholder 5">
            <a:extLst>
              <a:ext uri="{FF2B5EF4-FFF2-40B4-BE49-F238E27FC236}">
                <a16:creationId xmlns:a16="http://schemas.microsoft.com/office/drawing/2014/main" id="{2DED0986-9D15-493B-91DC-A2C3C436496B}"/>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5633">
              <a:buNone/>
            </a:pPr>
            <a:r>
              <a:rPr lang="en-IN" altLang="en-US"/>
              <a:t>When we try to get respect from the other, we have to conform to their way of looking things and doing things their way – such as their language, clothes etc.</a:t>
            </a:r>
          </a:p>
          <a:p>
            <a:pPr defTabSz="1085633">
              <a:buNone/>
            </a:pPr>
            <a:endParaRPr lang="en-IN" altLang="en-US"/>
          </a:p>
          <a:p>
            <a:pPr defTabSz="1085633">
              <a:buNone/>
            </a:pPr>
            <a:r>
              <a:rPr lang="en-IN" altLang="en-US"/>
              <a:t>This becomes a major source for peer pressure</a:t>
            </a:r>
          </a:p>
          <a:p>
            <a:pPr defTabSz="1085633">
              <a:buNone/>
            </a:pPr>
            <a:endParaRPr lang="en-IN" altLang="en-US"/>
          </a:p>
          <a:p>
            <a:pPr defTabSz="1085633">
              <a:buNone/>
            </a:pPr>
            <a:r>
              <a:rPr lang="en-IN" altLang="en-US"/>
              <a:t>When I have the feeling of respect on the basis of understanding of human being, as discussed in this session, I will have the feeling of respect for everyone including myself</a:t>
            </a:r>
          </a:p>
          <a:p>
            <a:pPr defTabSz="1085633">
              <a:buNone/>
            </a:pPr>
            <a:endParaRPr lang="en-IN" altLang="en-US"/>
          </a:p>
          <a:p>
            <a:pPr defTabSz="1085633">
              <a:buNone/>
            </a:pPr>
            <a:r>
              <a:rPr lang="en-IN" altLang="en-US"/>
              <a:t>Therefore, I don’t have to be dependent on getting feeling from the other and hence will not be under pressure to conform to the other</a:t>
            </a:r>
            <a:endParaRPr altLang="en-US"/>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6DB05649-9F19-4F15-A0D3-0F69708343BE}"/>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Take-away re. Respect</a:t>
            </a:r>
            <a:endParaRPr lang="en-US" altLang="en-US"/>
          </a:p>
        </p:txBody>
      </p:sp>
      <p:sp>
        <p:nvSpPr>
          <p:cNvPr id="110595" name="Text Placeholder 2">
            <a:extLst>
              <a:ext uri="{FF2B5EF4-FFF2-40B4-BE49-F238E27FC236}">
                <a16:creationId xmlns:a16="http://schemas.microsoft.com/office/drawing/2014/main" id="{944DCCC4-1B0E-44D7-8BD1-06C4A42A373B}"/>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defTabSz="912630">
              <a:buNone/>
            </a:pPr>
            <a:r>
              <a:rPr altLang="en-US"/>
              <a:t>The feeling of Complementariness</a:t>
            </a:r>
          </a:p>
          <a:p>
            <a:pPr marL="0" indent="0" defTabSz="912630">
              <a:buNone/>
            </a:pPr>
            <a:endParaRPr altLang="en-US"/>
          </a:p>
          <a:p>
            <a:pPr marL="0" indent="0" defTabSz="912630">
              <a:buNone/>
            </a:pPr>
            <a:r>
              <a:rPr altLang="en-US"/>
              <a:t>All the specific characteristics at the level of Body, physical facility, belief etc. can be used to express that complimentarity</a:t>
            </a:r>
          </a:p>
          <a:p>
            <a:pPr marL="0" indent="0" defTabSz="912630">
              <a:buNone/>
            </a:pPr>
            <a:endParaRPr altLang="en-US"/>
          </a:p>
          <a:p>
            <a:pPr marL="0" indent="0" defTabSz="912630">
              <a:buNone/>
            </a:pPr>
            <a:r>
              <a:rPr altLang="en-US"/>
              <a:t>e.g. a person with greater physical strength do the heavy work</a:t>
            </a:r>
          </a:p>
          <a:p>
            <a:pPr marL="0" indent="0" defTabSz="912630">
              <a:buNone/>
            </a:pPr>
            <a:r>
              <a:rPr altLang="en-US"/>
              <a:t>e.g. a person at a higher post can work for the development of more people and so on</a:t>
            </a:r>
          </a:p>
          <a:p>
            <a:pPr marL="0" indent="0" defTabSz="912630">
              <a:buNone/>
            </a:pPr>
            <a:r>
              <a:rPr altLang="en-US"/>
              <a:t>All with a feeling of complementariness, giving and responsibility in relationship</a:t>
            </a:r>
          </a:p>
          <a:p>
            <a:pPr marL="0" indent="0" defTabSz="912630">
              <a:buNone/>
            </a:pPr>
            <a:endParaRPr altLang="en-US"/>
          </a:p>
          <a:p>
            <a:pPr marL="0" indent="0" defTabSz="912630">
              <a:buNone/>
            </a:pPr>
            <a:endParaRPr altLang="en-US"/>
          </a:p>
          <a:p>
            <a:pPr marL="0" indent="0" defTabSz="912630">
              <a:buNone/>
            </a:pPr>
            <a:endParaRPr lang="en-GB" altLang="en-US"/>
          </a:p>
          <a:p>
            <a:pPr marL="0" indent="0" defTabSz="912630">
              <a:buNone/>
            </a:pPr>
            <a:endParaRPr lang="en-GB" altLang="en-US"/>
          </a:p>
          <a:p>
            <a:pPr marL="0" indent="0" defTabSz="912630">
              <a:buNone/>
            </a:pPr>
            <a:r>
              <a:rPr lang="en-GB" altLang="en-US"/>
              <a:t>With the feeling of complementariness, other feelings naturally follow</a:t>
            </a: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4">
            <a:extLst>
              <a:ext uri="{FF2B5EF4-FFF2-40B4-BE49-F238E27FC236}">
                <a16:creationId xmlns:a16="http://schemas.microsoft.com/office/drawing/2014/main" id="{64FFD084-0B20-42D3-B947-1D62C0583F0F}"/>
              </a:ext>
            </a:extLst>
          </p:cNvPr>
          <p:cNvSpPr>
            <a:spLocks noGrp="1"/>
          </p:cNvSpPr>
          <p:nvPr>
            <p:ph type="title"/>
          </p:nvPr>
        </p:nvSpPr>
        <p:spPr bwMode="auto">
          <a:xfrm>
            <a:off x="2205" y="1587"/>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Sum Up</a:t>
            </a:r>
          </a:p>
        </p:txBody>
      </p:sp>
      <p:sp>
        <p:nvSpPr>
          <p:cNvPr id="111619" name="Text Placeholder 5">
            <a:extLst>
              <a:ext uri="{FF2B5EF4-FFF2-40B4-BE49-F238E27FC236}">
                <a16:creationId xmlns:a16="http://schemas.microsoft.com/office/drawing/2014/main" id="{CC2A2B12-C38A-4B9A-9DA0-8B062859C22F}"/>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71409" indent="-271409" defTabSz="912630">
              <a:buNone/>
            </a:pPr>
            <a:r>
              <a:rPr altLang="en-US" sz="2899"/>
              <a:t>Respect is right evaluation (it is possible only with a feeling of trust on intention)</a:t>
            </a:r>
          </a:p>
          <a:p>
            <a:pPr marL="271409" indent="-271409" defTabSz="912630">
              <a:buNone/>
            </a:pPr>
            <a:endParaRPr altLang="en-US" sz="2899"/>
          </a:p>
          <a:p>
            <a:pPr marL="271409" indent="-271409" defTabSz="912630">
              <a:buNone/>
            </a:pPr>
            <a:r>
              <a:rPr altLang="en-US" sz="2899">
                <a:solidFill>
                  <a:srgbClr val="FF0000"/>
                </a:solidFill>
              </a:rPr>
              <a:t>Under evaluation, over evaluation or otherwise evaluation is disrespect</a:t>
            </a:r>
          </a:p>
          <a:p>
            <a:pPr marL="271409" indent="-271409" defTabSz="912630">
              <a:buNone/>
            </a:pPr>
            <a:r>
              <a:rPr altLang="en-US" sz="2899">
                <a:solidFill>
                  <a:srgbClr val="FF0000"/>
                </a:solidFill>
              </a:rPr>
              <a:t>Differentiation is disrespect</a:t>
            </a:r>
          </a:p>
          <a:p>
            <a:pPr marL="271409" indent="-271409" defTabSz="912630">
              <a:buNone/>
            </a:pPr>
            <a:endParaRPr altLang="en-US" sz="2899"/>
          </a:p>
          <a:p>
            <a:pPr marL="271409" indent="-271409" defTabSz="912630">
              <a:buNone/>
            </a:pPr>
            <a:r>
              <a:rPr altLang="en-US" sz="2899" b="1">
                <a:solidFill>
                  <a:srgbClr val="1E00AA"/>
                </a:solidFill>
              </a:rPr>
              <a:t>Respect on the basis of Self(I) – The other is like me and w</a:t>
            </a:r>
            <a:r>
              <a:rPr lang="en-GB" altLang="en-US" sz="2899" b="1">
                <a:solidFill>
                  <a:srgbClr val="1E00AA"/>
                </a:solidFill>
              </a:rPr>
              <a:t>e are complementary to each other</a:t>
            </a:r>
          </a:p>
          <a:p>
            <a:pPr marL="271409" indent="-271409" defTabSz="912630">
              <a:buNone/>
            </a:pPr>
            <a:endParaRPr lang="en-GB" altLang="en-US"/>
          </a:p>
          <a:p>
            <a:pPr marL="271409" indent="-271409" defTabSz="912630">
              <a:buNone/>
            </a:pPr>
            <a:endParaRPr lang="en-GB" altLang="en-US"/>
          </a:p>
          <a:p>
            <a:pPr marL="271409" indent="-271409" defTabSz="912630">
              <a:buNone/>
            </a:pPr>
            <a:endParaRPr lang="en-GB" altLang="en-US"/>
          </a:p>
          <a:p>
            <a:pPr marL="271409" indent="-271409" defTabSz="912630">
              <a:buNone/>
            </a:pPr>
            <a:endParaRPr lang="en-GB" altLang="en-US" sz="70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75D4-E2C9-4D43-9671-B027FDCFA2BD}"/>
              </a:ext>
            </a:extLst>
          </p:cNvPr>
          <p:cNvSpPr>
            <a:spLocks noGrp="1"/>
          </p:cNvSpPr>
          <p:nvPr>
            <p:ph type="title"/>
          </p:nvPr>
        </p:nvSpPr>
        <p:spPr/>
        <p:txBody>
          <a:bodyPr/>
          <a:lstStyle/>
          <a:p>
            <a:r>
              <a:rPr lang="en-IN" altLang="en-US" dirty="0"/>
              <a:t>UHV-I Module</a:t>
            </a:r>
            <a:endParaRPr lang="en-IN" dirty="0"/>
          </a:p>
        </p:txBody>
      </p:sp>
      <p:sp>
        <p:nvSpPr>
          <p:cNvPr id="3" name="Text Placeholder 2">
            <a:extLst>
              <a:ext uri="{FF2B5EF4-FFF2-40B4-BE49-F238E27FC236}">
                <a16:creationId xmlns:a16="http://schemas.microsoft.com/office/drawing/2014/main" id="{07700EEA-C447-4604-B672-1D94991F04B4}"/>
              </a:ext>
            </a:extLst>
          </p:cNvPr>
          <p:cNvSpPr>
            <a:spLocks noGrp="1"/>
          </p:cNvSpPr>
          <p:nvPr>
            <p:ph type="body" sz="quarter" idx="13"/>
          </p:nvPr>
        </p:nvSpPr>
        <p:spPr/>
        <p:txBody>
          <a:bodyPr/>
          <a:lstStyle/>
          <a:p>
            <a:pPr marL="0" indent="0">
              <a:buNone/>
            </a:pPr>
            <a:r>
              <a:rPr lang="en-US" dirty="0"/>
              <a:t>UHV-I is intended to provide a glimpse of universal human values, and how going by them leads to living a fulfilling life – by looking at one’s aspirations holistically and resolving some of their present-day issues. It helps develop an interest in understanding harmony in completeness</a:t>
            </a:r>
          </a:p>
          <a:p>
            <a:pPr marL="0" indent="0">
              <a:buNone/>
            </a:pPr>
            <a:endParaRPr lang="en-US" dirty="0"/>
          </a:p>
        </p:txBody>
      </p:sp>
    </p:spTree>
    <p:extLst>
      <p:ext uri="{BB962C8B-B14F-4D97-AF65-F5344CB8AC3E}">
        <p14:creationId xmlns:p14="http://schemas.microsoft.com/office/powerpoint/2010/main" val="18950779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C32FA2-0712-4148-BD24-7C6CB3597E0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Did you draw attention to basic realities to be und. to address the aspiration or concern?</a:t>
            </a:r>
          </a:p>
        </p:txBody>
      </p:sp>
      <p:sp>
        <p:nvSpPr>
          <p:cNvPr id="18435" name="Text Placeholder 1">
            <a:extLst>
              <a:ext uri="{FF2B5EF4-FFF2-40B4-BE49-F238E27FC236}">
                <a16:creationId xmlns:a16="http://schemas.microsoft.com/office/drawing/2014/main" id="{3005A58E-811D-4F0F-806B-E4B8F46F81E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4" name="Table 3">
            <a:extLst>
              <a:ext uri="{FF2B5EF4-FFF2-40B4-BE49-F238E27FC236}">
                <a16:creationId xmlns:a16="http://schemas.microsoft.com/office/drawing/2014/main" id="{60148126-321F-43C0-99AE-B42D178E459C}"/>
              </a:ext>
            </a:extLst>
          </p:cNvPr>
          <p:cNvGraphicFramePr>
            <a:graphicFrameLocks noGrp="1"/>
          </p:cNvGraphicFramePr>
          <p:nvPr/>
        </p:nvGraphicFramePr>
        <p:xfrm>
          <a:off x="3175" y="577850"/>
          <a:ext cx="12188825" cy="5868988"/>
        </p:xfrm>
        <a:graphic>
          <a:graphicData uri="http://schemas.openxmlformats.org/drawingml/2006/table">
            <a:tbl>
              <a:tblPr firstRow="1" firstCol="1" bandRow="1">
                <a:tableStyleId>{5C22544A-7EE6-4342-B048-85BDC9FD1C3A}</a:tableStyleId>
              </a:tblPr>
              <a:tblGrid>
                <a:gridCol w="1296943">
                  <a:extLst>
                    <a:ext uri="{9D8B030D-6E8A-4147-A177-3AD203B41FA5}">
                      <a16:colId xmlns:a16="http://schemas.microsoft.com/office/drawing/2014/main" val="20000"/>
                    </a:ext>
                  </a:extLst>
                </a:gridCol>
                <a:gridCol w="2131392">
                  <a:extLst>
                    <a:ext uri="{9D8B030D-6E8A-4147-A177-3AD203B41FA5}">
                      <a16:colId xmlns:a16="http://schemas.microsoft.com/office/drawing/2014/main" val="20001"/>
                    </a:ext>
                  </a:extLst>
                </a:gridCol>
                <a:gridCol w="4508715">
                  <a:extLst>
                    <a:ext uri="{9D8B030D-6E8A-4147-A177-3AD203B41FA5}">
                      <a16:colId xmlns:a16="http://schemas.microsoft.com/office/drawing/2014/main" val="20002"/>
                    </a:ext>
                  </a:extLst>
                </a:gridCol>
                <a:gridCol w="4251775">
                  <a:extLst>
                    <a:ext uri="{9D8B030D-6E8A-4147-A177-3AD203B41FA5}">
                      <a16:colId xmlns:a16="http://schemas.microsoft.com/office/drawing/2014/main" val="20003"/>
                    </a:ext>
                  </a:extLst>
                </a:gridCol>
              </a:tblGrid>
              <a:tr h="2444988">
                <a:tc>
                  <a:txBody>
                    <a:bodyPr/>
                    <a:lstStyle/>
                    <a:p>
                      <a:pPr marL="0" marR="0" algn="just">
                        <a:lnSpc>
                          <a:spcPct val="107000"/>
                        </a:lnSpc>
                        <a:spcBef>
                          <a:spcPts val="0"/>
                        </a:spcBef>
                        <a:spcAft>
                          <a:spcPts val="0"/>
                        </a:spcAft>
                      </a:pPr>
                      <a:r>
                        <a:rPr lang="en-US" sz="2000" b="1" dirty="0">
                          <a:solidFill>
                            <a:schemeClr val="tx1"/>
                          </a:solidFill>
                          <a:effectLst/>
                        </a:rPr>
                        <a:t>8, 9, 10 and 11</a:t>
                      </a:r>
                      <a:endParaRPr lang="en-US" sz="2000" b="1" dirty="0">
                        <a:solidFill>
                          <a:schemeClr val="tx1"/>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Relationships</a:t>
                      </a:r>
                    </a:p>
                  </a:txBody>
                  <a:tcPr marL="59413" marR="59413" marT="0" marB="0">
                    <a:solidFill>
                      <a:srgbClr val="EAF5FA"/>
                    </a:solidFill>
                  </a:tcPr>
                </a:tc>
                <a:tc>
                  <a:txBody>
                    <a:bodyPr/>
                    <a:lstStyle/>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Home sickness, gratitude towards parents, teachers and others </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Ragging and interaction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Competition and cooperation</a:t>
                      </a:r>
                    </a:p>
                    <a:p>
                      <a:pPr marL="0" marR="0" algn="just"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Peer pressure</a:t>
                      </a:r>
                    </a:p>
                  </a:txBody>
                  <a:tcPr marL="59413" marR="59413" marT="0" marB="0">
                    <a:solidFill>
                      <a:srgbClr val="EAF5FA"/>
                    </a:solidFill>
                  </a:tcPr>
                </a:tc>
                <a:tc>
                  <a:txBody>
                    <a:bodyPr/>
                    <a:lstStyle/>
                    <a:p>
                      <a:pPr marL="0" marR="0" algn="l" defTabSz="914400" rtl="0" eaLnBrk="1" latinLnBrk="0" hangingPunct="1">
                        <a:lnSpc>
                          <a:spcPct val="107000"/>
                        </a:lnSpc>
                        <a:spcBef>
                          <a:spcPts val="0"/>
                        </a:spcBef>
                        <a:spcAft>
                          <a:spcPts val="0"/>
                        </a:spcAft>
                      </a:pPr>
                      <a:r>
                        <a:rPr lang="en-US" sz="2000" b="1" kern="1200" dirty="0">
                          <a:solidFill>
                            <a:schemeClr val="tx1"/>
                          </a:solidFill>
                          <a:effectLst/>
                          <a:latin typeface="+mn-lt"/>
                          <a:ea typeface="+mn-ea"/>
                          <a:cs typeface="+mn-cs"/>
                        </a:rPr>
                        <a:t>Harmony in the Family</a:t>
                      </a:r>
                      <a:br>
                        <a:rPr lang="en-US" sz="2000" b="1" kern="1200" dirty="0">
                          <a:solidFill>
                            <a:schemeClr val="tx1"/>
                          </a:solidFill>
                          <a:effectLst/>
                          <a:latin typeface="+mn-lt"/>
                          <a:ea typeface="+mn-ea"/>
                          <a:cs typeface="+mn-cs"/>
                        </a:rPr>
                      </a:br>
                      <a:r>
                        <a:rPr lang="en-US" sz="2000" b="1" kern="1200" dirty="0">
                          <a:solidFill>
                            <a:schemeClr val="tx1"/>
                          </a:solidFill>
                          <a:effectLst/>
                          <a:latin typeface="+mn-lt"/>
                          <a:ea typeface="+mn-ea"/>
                          <a:cs typeface="+mn-cs"/>
                        </a:rPr>
                        <a:t>(feelings of trust, respect…  gratitude, glory, love)</a:t>
                      </a:r>
                    </a:p>
                  </a:txBody>
                  <a:tcPr marL="59413" marR="59413" marT="0" marB="0">
                    <a:solidFill>
                      <a:srgbClr val="EAF5FA"/>
                    </a:solidFill>
                  </a:tcPr>
                </a:tc>
                <a:extLst>
                  <a:ext uri="{0D108BD9-81ED-4DB2-BD59-A6C34878D82A}">
                    <a16:rowId xmlns:a16="http://schemas.microsoft.com/office/drawing/2014/main" val="10000"/>
                  </a:ext>
                </a:extLst>
              </a:tr>
              <a:tr h="488999">
                <a:tc>
                  <a:txBody>
                    <a:bodyPr/>
                    <a:lstStyle/>
                    <a:p>
                      <a:pPr marL="0" marR="0" algn="just">
                        <a:lnSpc>
                          <a:spcPct val="107000"/>
                        </a:lnSpc>
                        <a:spcBef>
                          <a:spcPts val="0"/>
                        </a:spcBef>
                        <a:spcAft>
                          <a:spcPts val="0"/>
                        </a:spcAft>
                      </a:pPr>
                      <a:r>
                        <a:rPr lang="en-US" sz="2000" dirty="0">
                          <a:solidFill>
                            <a:schemeClr val="bg1">
                              <a:lumMod val="75000"/>
                            </a:schemeClr>
                          </a:solidFill>
                          <a:effectLst/>
                        </a:rPr>
                        <a:t>12</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Participation in society</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the society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1"/>
                  </a:ext>
                </a:extLst>
              </a:tr>
              <a:tr h="977995">
                <a:tc>
                  <a:txBody>
                    <a:bodyPr/>
                    <a:lstStyle/>
                    <a:p>
                      <a:pPr marL="0" marR="0" algn="just">
                        <a:lnSpc>
                          <a:spcPct val="107000"/>
                        </a:lnSpc>
                        <a:spcBef>
                          <a:spcPts val="0"/>
                        </a:spcBef>
                        <a:spcAft>
                          <a:spcPts val="0"/>
                        </a:spcAft>
                      </a:pPr>
                      <a:r>
                        <a:rPr lang="en-US" sz="2000">
                          <a:solidFill>
                            <a:schemeClr val="bg1">
                              <a:lumMod val="75000"/>
                            </a:schemeClr>
                          </a:solidFill>
                          <a:effectLst/>
                        </a:rPr>
                        <a:t>13</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Natural Environment</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Participation in nature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Harmony in nature/existence</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2"/>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14</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Sum Up</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Review role of education</a:t>
                      </a:r>
                    </a:p>
                    <a:p>
                      <a:pPr marL="0" marR="0" algn="just">
                        <a:lnSpc>
                          <a:spcPct val="107000"/>
                        </a:lnSpc>
                        <a:spcBef>
                          <a:spcPts val="0"/>
                        </a:spcBef>
                        <a:spcAft>
                          <a:spcPts val="0"/>
                        </a:spcAft>
                      </a:pPr>
                      <a:r>
                        <a:rPr lang="en-US" sz="2000" dirty="0">
                          <a:solidFill>
                            <a:schemeClr val="bg1">
                              <a:lumMod val="75000"/>
                            </a:schemeClr>
                          </a:solidFill>
                          <a:effectLst/>
                        </a:rPr>
                        <a:t>Need for a holistic, humane world-vision</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Information about UHV-II course,</a:t>
                      </a:r>
                    </a:p>
                    <a:p>
                      <a:pPr marL="0" marR="0" algn="just">
                        <a:lnSpc>
                          <a:spcPct val="107000"/>
                        </a:lnSpc>
                        <a:spcBef>
                          <a:spcPts val="0"/>
                        </a:spcBef>
                        <a:spcAft>
                          <a:spcPts val="0"/>
                        </a:spcAft>
                      </a:pPr>
                      <a:r>
                        <a:rPr lang="en-US" sz="2000" dirty="0">
                          <a:solidFill>
                            <a:schemeClr val="bg1">
                              <a:lumMod val="75000"/>
                            </a:schemeClr>
                          </a:solidFill>
                          <a:effectLst/>
                        </a:rPr>
                        <a:t>mentor and buddy</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3"/>
                  </a:ext>
                </a:extLst>
              </a:tr>
              <a:tr h="978503">
                <a:tc>
                  <a:txBody>
                    <a:bodyPr/>
                    <a:lstStyle/>
                    <a:p>
                      <a:pPr marL="0" marR="0" algn="just">
                        <a:lnSpc>
                          <a:spcPct val="107000"/>
                        </a:lnSpc>
                        <a:spcBef>
                          <a:spcPts val="0"/>
                        </a:spcBef>
                        <a:spcAft>
                          <a:spcPts val="0"/>
                        </a:spcAft>
                      </a:pPr>
                      <a:r>
                        <a:rPr lang="en-US" sz="2000">
                          <a:solidFill>
                            <a:schemeClr val="bg1">
                              <a:lumMod val="75000"/>
                            </a:schemeClr>
                          </a:solidFill>
                          <a:effectLst/>
                        </a:rPr>
                        <a:t>15</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a:solidFill>
                            <a:schemeClr val="bg1">
                              <a:lumMod val="75000"/>
                            </a:schemeClr>
                          </a:solidFill>
                          <a:effectLst/>
                        </a:rPr>
                        <a:t>Self-evaluation and Closure</a:t>
                      </a:r>
                      <a:endParaRPr lang="en-US" sz="200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Sharing and feedback</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tc>
                  <a:txBody>
                    <a:bodyPr/>
                    <a:lstStyle/>
                    <a:p>
                      <a:pPr marL="0" marR="0" algn="just">
                        <a:lnSpc>
                          <a:spcPct val="107000"/>
                        </a:lnSpc>
                        <a:spcBef>
                          <a:spcPts val="0"/>
                        </a:spcBef>
                        <a:spcAft>
                          <a:spcPts val="0"/>
                        </a:spcAft>
                      </a:pPr>
                      <a:r>
                        <a:rPr lang="en-US" sz="2000" dirty="0">
                          <a:solidFill>
                            <a:schemeClr val="bg1">
                              <a:lumMod val="75000"/>
                            </a:schemeClr>
                          </a:solidFill>
                          <a:effectLst/>
                        </a:rPr>
                        <a:t> </a:t>
                      </a:r>
                      <a:endParaRPr lang="en-US" sz="2000" dirty="0">
                        <a:solidFill>
                          <a:schemeClr val="bg1">
                            <a:lumMod val="75000"/>
                          </a:schemeClr>
                        </a:solidFill>
                        <a:effectLst/>
                        <a:latin typeface="Calibri" panose="020F0502020204030204" pitchFamily="34" charset="0"/>
                        <a:ea typeface="Calibri" panose="020F0502020204030204" pitchFamily="34" charset="0"/>
                        <a:cs typeface="Mangal"/>
                      </a:endParaRPr>
                    </a:p>
                  </a:txBody>
                  <a:tcPr marL="59413" marR="5941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941171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0">
            <a:extLst>
              <a:ext uri="{FF2B5EF4-FFF2-40B4-BE49-F238E27FC236}">
                <a16:creationId xmlns:a16="http://schemas.microsoft.com/office/drawing/2014/main" id="{559E74F5-67C6-4F5F-93F9-A15DC448DA20}"/>
              </a:ext>
            </a:extLst>
          </p:cNvPr>
          <p:cNvSpPr>
            <a:spLocks noGrp="1"/>
          </p:cNvSpPr>
          <p:nvPr>
            <p:ph type="ctrTitle"/>
          </p:nvPr>
        </p:nvSpPr>
        <p:spPr bwMode="auto">
          <a:xfrm>
            <a:off x="408511" y="457094"/>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dirty="0">
                <a:latin typeface="Arial" panose="020B0604020202020204" pitchFamily="34" charset="0"/>
                <a:cs typeface="Arial" panose="020B0604020202020204" pitchFamily="34" charset="0"/>
              </a:rPr>
              <a:t>  UHV-I</a:t>
            </a: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Session 10</a:t>
            </a: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Affection and Reverence</a:t>
            </a:r>
            <a:br>
              <a:rPr lang="en-GB" altLang="en-US" sz="4299" dirty="0">
                <a:latin typeface="Arial" panose="020B0604020202020204" pitchFamily="34" charset="0"/>
                <a:cs typeface="Arial" panose="020B0604020202020204" pitchFamily="34" charset="0"/>
              </a:rPr>
            </a:br>
            <a:r>
              <a:rPr lang="en-GB" altLang="en-US" sz="2599" dirty="0">
                <a:latin typeface="Arial" panose="020B0604020202020204" pitchFamily="34" charset="0"/>
                <a:cs typeface="Arial" panose="020B0604020202020204" pitchFamily="34" charset="0"/>
              </a:rPr>
              <a:t>(Concerns: Interaction vs. Ragging</a:t>
            </a:r>
            <a:br>
              <a:rPr lang="en-GB" altLang="en-US" sz="2599" dirty="0">
                <a:latin typeface="Arial" panose="020B0604020202020204" pitchFamily="34" charset="0"/>
                <a:cs typeface="Arial" panose="020B0604020202020204" pitchFamily="34" charset="0"/>
              </a:rPr>
            </a:br>
            <a:r>
              <a:rPr lang="en-CA" altLang="en-US" sz="2599" dirty="0">
                <a:latin typeface="Arial" panose="020B0604020202020204" pitchFamily="34" charset="0"/>
              </a:rPr>
              <a:t>Cooperation vs. Competition)</a:t>
            </a:r>
            <a:br>
              <a:rPr lang="en-CA" altLang="en-US" sz="2599" dirty="0">
                <a:latin typeface="Arial" panose="020B0604020202020204" pitchFamily="34" charset="0"/>
              </a:rPr>
            </a:br>
            <a:br>
              <a:rPr lang="en-CA" altLang="en-US" sz="2599" dirty="0">
                <a:latin typeface="Arial" panose="020B0604020202020204" pitchFamily="34" charset="0"/>
              </a:rPr>
            </a:br>
            <a:br>
              <a:rPr lang="en-CA" altLang="en-US" sz="2599" dirty="0">
                <a:latin typeface="Arial" panose="020B0604020202020204" pitchFamily="34" charset="0"/>
              </a:rPr>
            </a:br>
            <a:br>
              <a:rPr lang="en-CA" altLang="en-US" sz="2599" dirty="0">
                <a:latin typeface="Arial" panose="020B0604020202020204" pitchFamily="34" charset="0"/>
              </a:rPr>
            </a:br>
            <a:br>
              <a:rPr lang="en-CA" altLang="en-US" sz="2599" dirty="0">
                <a:latin typeface="Arial" panose="020B0604020202020204" pitchFamily="34" charset="0"/>
              </a:rPr>
            </a:br>
            <a:endParaRPr lang="en-GB" altLang="en-US" sz="2599" dirty="0">
              <a:latin typeface="Arial" panose="020B0604020202020204" pitchFamily="34" charset="0"/>
              <a:cs typeface="Arial" panose="020B0604020202020204" pitchFamily="34" charset="0"/>
            </a:endParaRPr>
          </a:p>
        </p:txBody>
      </p:sp>
      <p:sp>
        <p:nvSpPr>
          <p:cNvPr id="112643" name="Rectangle 2">
            <a:extLst>
              <a:ext uri="{FF2B5EF4-FFF2-40B4-BE49-F238E27FC236}">
                <a16:creationId xmlns:a16="http://schemas.microsoft.com/office/drawing/2014/main" id="{1DE3155B-2C3A-4FD8-9300-D688902250E1}"/>
              </a:ext>
            </a:extLst>
          </p:cNvPr>
          <p:cNvSpPr>
            <a:spLocks noChangeArrowheads="1"/>
          </p:cNvSpPr>
          <p:nvPr/>
        </p:nvSpPr>
        <p:spPr bwMode="auto">
          <a:xfrm>
            <a:off x="52993" y="5369270"/>
            <a:ext cx="12086015" cy="130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IN" altLang="en-US">
                <a:solidFill>
                  <a:srgbClr val="FFFF00"/>
                </a:solidFill>
                <a:ea typeface="Calibri" panose="020F0502020204030204" pitchFamily="34" charset="0"/>
                <a:cs typeface="Mangal" panose="00000400000000000000" pitchFamily="2"/>
              </a:rPr>
              <a:t>Document prepared by AICTE NCC-IP Sub-committee for Mentor Manual and related Materials for UHV-I</a:t>
            </a:r>
          </a:p>
          <a:p>
            <a:pPr algn="ctr">
              <a:lnSpc>
                <a:spcPct val="107000"/>
              </a:lnSpc>
            </a:pPr>
            <a:r>
              <a:rPr lang="en-IN" altLang="en-US">
                <a:solidFill>
                  <a:srgbClr val="FFFF00"/>
                </a:solidFill>
                <a:ea typeface="Cambria" panose="02040503050406030204" pitchFamily="18" charset="0"/>
                <a:cs typeface="Mangal" panose="00000400000000000000" pitchFamily="2"/>
              </a:rPr>
              <a:t>Suggestions for improvement are welcome</a:t>
            </a:r>
            <a:endParaRPr lang="en-US" altLang="en-US" sz="3799">
              <a:solidFill>
                <a:srgbClr val="FFFF00"/>
              </a:solidFill>
              <a:latin typeface="Calibri" panose="020F0502020204030204" pitchFamily="34" charset="0"/>
              <a:ea typeface="Calibri" panose="020F0502020204030204" pitchFamily="34" charset="0"/>
              <a:cs typeface="Mangal" panose="00000400000000000000" pitchFamily="2"/>
            </a:endParaRPr>
          </a:p>
          <a:p>
            <a:pPr algn="ctr"/>
            <a:r>
              <a:rPr lang="en-IN" altLang="en-US">
                <a:solidFill>
                  <a:srgbClr val="FFFF00"/>
                </a:solidFill>
                <a:ea typeface="Calibri" panose="020F0502020204030204" pitchFamily="34" charset="0"/>
                <a:cs typeface="Chaparral Pro"/>
              </a:rPr>
              <a:t>All Rights Reserved</a:t>
            </a:r>
            <a:endParaRPr lang="en-US" altLang="en-US">
              <a:solidFill>
                <a:srgbClr val="FFFF00"/>
              </a:solidFill>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BA194C35-6E2F-4215-A22F-9C4F91E9E773}"/>
              </a:ext>
            </a:extLst>
          </p:cNvPr>
          <p:cNvSpPr>
            <a:spLocks noGrp="1"/>
          </p:cNvSpPr>
          <p:nvPr>
            <p:ph type="title"/>
          </p:nvPr>
        </p:nvSpPr>
        <p:spPr bwMode="auto">
          <a:xfrm>
            <a:off x="2205" y="-74596"/>
            <a:ext cx="12187592" cy="380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Affection (</a:t>
            </a:r>
            <a:r>
              <a:rPr lang="en-US" altLang="en-US" sz="3299">
                <a:latin typeface="Kruti Dev 010" pitchFamily="2" charset="0"/>
              </a:rPr>
              <a:t>Lusg</a:t>
            </a:r>
            <a:r>
              <a:rPr lang="en-US" altLang="en-US"/>
              <a:t>)</a:t>
            </a:r>
            <a:endParaRPr lang="en-GB" altLang="en-US"/>
          </a:p>
        </p:txBody>
      </p:sp>
      <p:sp>
        <p:nvSpPr>
          <p:cNvPr id="5123" name="Text Placeholder 2">
            <a:extLst>
              <a:ext uri="{FF2B5EF4-FFF2-40B4-BE49-F238E27FC236}">
                <a16:creationId xmlns:a16="http://schemas.microsoft.com/office/drawing/2014/main" id="{15BBA241-3734-4A32-918A-F251B2A2FC17}"/>
              </a:ext>
            </a:extLst>
          </p:cNvPr>
          <p:cNvSpPr>
            <a:spLocks noGrp="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71409" indent="-271409" defTabSz="912630">
              <a:buNone/>
            </a:pPr>
            <a:r>
              <a:rPr lang="en-GB" altLang="en-US"/>
              <a:t>The feeling of being related to the other</a:t>
            </a:r>
          </a:p>
          <a:p>
            <a:pPr marL="271409" indent="-271409" defTabSz="912630">
              <a:buNone/>
            </a:pPr>
            <a:r>
              <a:rPr lang="en-GB" altLang="en-US"/>
              <a:t>	(acceptance of the other as one’s relative, the other is like me)</a:t>
            </a:r>
          </a:p>
          <a:p>
            <a:pPr marL="271409" indent="-271409" defTabSz="912630">
              <a:buNone/>
            </a:pPr>
            <a:r>
              <a:rPr altLang="en-US" sz="3099">
                <a:solidFill>
                  <a:srgbClr val="1E00AA"/>
                </a:solidFill>
                <a:latin typeface="Kruti Dev 010" pitchFamily="2" charset="0"/>
              </a:rPr>
              <a:t>nwljs dks laca/kh ds :i esa Lohdkjus dk HkkoA fufoZj®f/krkA</a:t>
            </a:r>
          </a:p>
          <a:p>
            <a:pPr marL="271409" indent="-271409" defTabSz="912630">
              <a:buNone/>
            </a:pPr>
            <a:endParaRPr lang="en-GB" altLang="en-US"/>
          </a:p>
          <a:p>
            <a:pPr marL="271409" indent="-271409" defTabSz="912630">
              <a:buNone/>
            </a:pPr>
            <a:endParaRPr lang="en-GB" altLang="en-US"/>
          </a:p>
          <a:p>
            <a:pPr marL="271409" indent="-271409" defTabSz="912630">
              <a:buNone/>
            </a:pPr>
            <a:r>
              <a:rPr lang="en-GB" altLang="en-US"/>
              <a:t>One has the responsibility and commitment for mutual fulfilment in the relationship</a:t>
            </a:r>
          </a:p>
          <a:p>
            <a:pPr marL="271409" indent="-271409" defTabSz="912630">
              <a:buNone/>
            </a:pPr>
            <a:endParaRPr lang="en-GB" altLang="en-US"/>
          </a:p>
          <a:p>
            <a:pPr marL="271409" indent="-271409" defTabSz="912630">
              <a:buNone/>
            </a:pPr>
            <a:endParaRPr lang="en-GB" altLang="en-US">
              <a:solidFill>
                <a:srgbClr val="FF0000"/>
              </a:solidFill>
            </a:endParaRPr>
          </a:p>
          <a:p>
            <a:pPr marL="271409" indent="-271409" defTabSz="912630">
              <a:buNone/>
            </a:pPr>
            <a:endParaRPr lang="en-GB" altLang="en-US">
              <a:solidFill>
                <a:srgbClr val="FF0000"/>
              </a:solidFill>
            </a:endParaRPr>
          </a:p>
          <a:p>
            <a:pPr marL="271409" indent="-271409" defTabSz="912630">
              <a:buNone/>
            </a:pPr>
            <a:endParaRPr lang="en-GB" altLang="en-US">
              <a:solidFill>
                <a:srgbClr val="FF0000"/>
              </a:solidFill>
            </a:endParaRPr>
          </a:p>
          <a:p>
            <a:pPr marL="271409" indent="-271409" defTabSz="912630">
              <a:buNone/>
            </a:pPr>
            <a:endParaRPr lang="en-GB" altLang="en-US">
              <a:solidFill>
                <a:srgbClr val="FF0000"/>
              </a:solidFill>
            </a:endParaRPr>
          </a:p>
          <a:p>
            <a:pPr marL="271409" indent="-271409" defTabSz="912630">
              <a:buNone/>
            </a:pPr>
            <a:endParaRPr lang="en-GB" altLang="en-US">
              <a:solidFill>
                <a:srgbClr val="FF0000"/>
              </a:solidFill>
            </a:endParaRPr>
          </a:p>
          <a:p>
            <a:pPr marL="271409" indent="-271409" defTabSz="912630">
              <a:buNone/>
            </a:pPr>
            <a:r>
              <a:rPr lang="en-GB" altLang="en-US">
                <a:solidFill>
                  <a:srgbClr val="FF0000"/>
                </a:solidFill>
              </a:rPr>
              <a:t>Opposition, jealousy... are an indication of the absence of affection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6BD0EC-5D63-4CCD-ADAF-77DAE8172950}"/>
              </a:ext>
            </a:extLst>
          </p:cNvPr>
          <p:cNvSpPr>
            <a:spLocks noGrp="1"/>
          </p:cNvSpPr>
          <p:nvPr>
            <p:ph sz="half" idx="1"/>
          </p:nvPr>
        </p:nvSpPr>
        <p:spPr>
          <a:xfrm>
            <a:off x="2204" y="609459"/>
            <a:ext cx="6005710" cy="5943812"/>
          </a:xfrm>
        </p:spPr>
        <p:txBody>
          <a:bodyPr>
            <a:normAutofit/>
          </a:bodyPr>
          <a:lstStyle/>
          <a:p>
            <a:pPr marL="0" indent="0">
              <a:buNone/>
              <a:defRPr/>
            </a:pPr>
            <a:r>
              <a:rPr lang="en-CA" dirty="0"/>
              <a:t>How do you feel when a relative/ friend comes to your family?</a:t>
            </a:r>
          </a:p>
          <a:p>
            <a:pPr marL="0" indent="0">
              <a:buNone/>
              <a:defRPr/>
            </a:pPr>
            <a:endParaRPr lang="en-US" dirty="0"/>
          </a:p>
          <a:p>
            <a:pPr marL="272054" indent="-272054">
              <a:defRPr/>
            </a:pPr>
            <a:r>
              <a:rPr lang="en-CA" dirty="0"/>
              <a:t>We feel happy about it. We want to share many things with them and also listen from them. This exchange of feelings and words satisfy all of us. That is interaction</a:t>
            </a:r>
          </a:p>
          <a:p>
            <a:pPr marL="272054" indent="-272054">
              <a:defRPr/>
            </a:pPr>
            <a:endParaRPr lang="en-US" dirty="0"/>
          </a:p>
          <a:p>
            <a:pPr marL="0" indent="0">
              <a:buNone/>
              <a:defRPr/>
            </a:pPr>
            <a:r>
              <a:rPr lang="en-CA" dirty="0"/>
              <a:t>(Here, we feel connected with them, take care of their immediate needs and facilitate them to set their things in order….) </a:t>
            </a:r>
            <a:endParaRPr lang="en-US" dirty="0"/>
          </a:p>
        </p:txBody>
      </p:sp>
      <p:sp>
        <p:nvSpPr>
          <p:cNvPr id="9" name="Content Placeholder 8">
            <a:extLst>
              <a:ext uri="{FF2B5EF4-FFF2-40B4-BE49-F238E27FC236}">
                <a16:creationId xmlns:a16="http://schemas.microsoft.com/office/drawing/2014/main" id="{4DCEC457-CDE1-4A65-9E93-0F54C7CCCBF6}"/>
              </a:ext>
            </a:extLst>
          </p:cNvPr>
          <p:cNvSpPr>
            <a:spLocks noGrp="1"/>
          </p:cNvSpPr>
          <p:nvPr>
            <p:ph sz="half" idx="2"/>
          </p:nvPr>
        </p:nvSpPr>
        <p:spPr>
          <a:xfrm>
            <a:off x="6209481" y="609459"/>
            <a:ext cx="5980316" cy="5943812"/>
          </a:xfrm>
        </p:spPr>
        <p:txBody>
          <a:bodyPr/>
          <a:lstStyle/>
          <a:p>
            <a:pPr marL="272054" indent="-272054">
              <a:defRPr/>
            </a:pPr>
            <a:r>
              <a:rPr lang="en-CA" dirty="0"/>
              <a:t>When we are not able to see this relationship with the newcomers, then we may tease them, make fun of them just for the sake of fun. </a:t>
            </a:r>
          </a:p>
          <a:p>
            <a:pPr marL="272054" indent="-272054">
              <a:defRPr/>
            </a:pPr>
            <a:r>
              <a:rPr lang="en-CA" dirty="0"/>
              <a:t>We are not concerned about its impact on the newcomer. Of course, it hurts others. That is ragging. </a:t>
            </a:r>
            <a:endParaRPr lang="en-US" dirty="0"/>
          </a:p>
          <a:p>
            <a:pPr marL="272054" indent="-272054">
              <a:defRPr/>
            </a:pPr>
            <a:r>
              <a:rPr lang="en-CA" dirty="0"/>
              <a:t>Can you recall, how does it feel, when you are hurt by someone? For how many days/ months/ years, it disturbed you?</a:t>
            </a:r>
            <a:endParaRPr lang="en-US" dirty="0"/>
          </a:p>
          <a:p>
            <a:pPr marL="272054" indent="-272054">
              <a:defRPr/>
            </a:pPr>
            <a:r>
              <a:rPr lang="en-CA" dirty="0"/>
              <a:t>Is it wise/ a normal mental status to seek enjoyment by hurting others?</a:t>
            </a:r>
            <a:endParaRPr lang="en-US" dirty="0"/>
          </a:p>
          <a:p>
            <a:pPr marL="0" indent="0">
              <a:buNone/>
              <a:defRPr/>
            </a:pPr>
            <a:endParaRPr lang="en-US" dirty="0"/>
          </a:p>
        </p:txBody>
      </p:sp>
      <p:sp>
        <p:nvSpPr>
          <p:cNvPr id="115716" name="Title 6">
            <a:extLst>
              <a:ext uri="{FF2B5EF4-FFF2-40B4-BE49-F238E27FC236}">
                <a16:creationId xmlns:a16="http://schemas.microsoft.com/office/drawing/2014/main" id="{61845B63-2D80-47CB-9F1B-29DE6100B5F9}"/>
              </a:ext>
            </a:extLst>
          </p:cNvPr>
          <p:cNvSpPr>
            <a:spLocks noGrp="1" noChangeArrowheads="1"/>
          </p:cNvSpPr>
          <p:nvPr>
            <p:ph type="title"/>
          </p:nvPr>
        </p:nvSpPr>
        <p:spPr bwMode="auto">
          <a:xfrm>
            <a:off x="2205" y="1587"/>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Interaction				                Ragging</a:t>
            </a:r>
            <a:endParaRPr lang="en-US" altLang="en-US"/>
          </a:p>
        </p:txBody>
      </p:sp>
      <p:cxnSp>
        <p:nvCxnSpPr>
          <p:cNvPr id="5" name="Straight Connector 4">
            <a:extLst>
              <a:ext uri="{FF2B5EF4-FFF2-40B4-BE49-F238E27FC236}">
                <a16:creationId xmlns:a16="http://schemas.microsoft.com/office/drawing/2014/main" id="{6B41989B-96DF-4874-ADA0-6A8801B5A153}"/>
              </a:ext>
            </a:extLst>
          </p:cNvPr>
          <p:cNvCxnSpPr/>
          <p:nvPr/>
        </p:nvCxnSpPr>
        <p:spPr>
          <a:xfrm rot="16200000" flipH="1">
            <a:off x="3007440" y="3540099"/>
            <a:ext cx="6153314" cy="25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C195F4C-4014-41BE-864E-A1E9B43F8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23" t="13620"/>
          <a:stretch>
            <a:fillRect/>
          </a:stretch>
        </p:blipFill>
        <p:spPr bwMode="auto">
          <a:xfrm>
            <a:off x="4582669" y="5467672"/>
            <a:ext cx="1326843" cy="108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3">
            <a:extLst>
              <a:ext uri="{FF2B5EF4-FFF2-40B4-BE49-F238E27FC236}">
                <a16:creationId xmlns:a16="http://schemas.microsoft.com/office/drawing/2014/main" id="{6270719F-590E-4D9F-AC9A-EB783404FC7C}"/>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Interaction and Ragging</a:t>
            </a:r>
            <a:endParaRPr lang="en-US" altLang="en-US"/>
          </a:p>
        </p:txBody>
      </p:sp>
      <p:sp>
        <p:nvSpPr>
          <p:cNvPr id="116739" name="Content Placeholder 1">
            <a:extLst>
              <a:ext uri="{FF2B5EF4-FFF2-40B4-BE49-F238E27FC236}">
                <a16:creationId xmlns:a16="http://schemas.microsoft.com/office/drawing/2014/main" id="{C9C4AF08-FA97-4239-963B-D62B47FFE43A}"/>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defTabSz="1085633">
              <a:buNone/>
            </a:pPr>
            <a:r>
              <a:rPr lang="en-CA" altLang="en-US"/>
              <a:t>Of course, a welcoming healthy interaction is a must, because we are a member of the same institute family, will be staying together for 3-4 years</a:t>
            </a:r>
          </a:p>
          <a:p>
            <a:pPr marL="0" indent="0" defTabSz="1085633">
              <a:buNone/>
            </a:pPr>
            <a:endParaRPr lang="en-CA" altLang="en-US"/>
          </a:p>
          <a:p>
            <a:pPr marL="0" indent="0" defTabSz="1085633">
              <a:buNone/>
            </a:pPr>
            <a:r>
              <a:rPr lang="en-CA" altLang="en-US"/>
              <a:t>Thus, we are related to each other, we want to know each other so that we can be of help for each other in the process of understanding and learning together</a:t>
            </a:r>
            <a:endParaRPr altLang="en-US"/>
          </a:p>
        </p:txBody>
      </p:sp>
      <p:sp>
        <p:nvSpPr>
          <p:cNvPr id="5" name="Rounded Rectangle 4">
            <a:extLst>
              <a:ext uri="{FF2B5EF4-FFF2-40B4-BE49-F238E27FC236}">
                <a16:creationId xmlns:a16="http://schemas.microsoft.com/office/drawing/2014/main" id="{00BB1FA2-465C-4E25-88C2-58F5DDE51311}"/>
              </a:ext>
            </a:extLst>
          </p:cNvPr>
          <p:cNvSpPr/>
          <p:nvPr/>
        </p:nvSpPr>
        <p:spPr>
          <a:xfrm>
            <a:off x="2033735" y="3582159"/>
            <a:ext cx="7515073" cy="1066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a:defRPr/>
            </a:pPr>
            <a:r>
              <a:rPr lang="en-IN" sz="2899" b="1" dirty="0">
                <a:solidFill>
                  <a:srgbClr val="0000FF"/>
                </a:solidFill>
              </a:rPr>
              <a:t>Suggest few ways to develop affection between senior and junior batches. </a:t>
            </a:r>
            <a:endParaRPr lang="en-IN" sz="2899" dirty="0">
              <a:solidFill>
                <a:srgbClr val="0000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FAE9D53C-5306-46CB-9D61-3ED9171EE541}"/>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Natural Acceptance for Excellence</a:t>
            </a:r>
            <a:endParaRPr lang="en-US" altLang="en-US"/>
          </a:p>
        </p:txBody>
      </p:sp>
      <p:sp>
        <p:nvSpPr>
          <p:cNvPr id="117763" name="Text Placeholder 2">
            <a:extLst>
              <a:ext uri="{FF2B5EF4-FFF2-40B4-BE49-F238E27FC236}">
                <a16:creationId xmlns:a16="http://schemas.microsoft.com/office/drawing/2014/main" id="{A2F37EE6-80D9-4ECC-8A5D-C41D28FA0CD2}"/>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defTabSz="1085633">
              <a:buNone/>
            </a:pPr>
            <a:r>
              <a:rPr lang="en-IN" altLang="en-US"/>
              <a:t>All of us want to excel in life</a:t>
            </a:r>
          </a:p>
          <a:p>
            <a:pPr marL="0" indent="0" defTabSz="1085633">
              <a:buNone/>
            </a:pPr>
            <a:endParaRPr lang="en-IN" altLang="en-US"/>
          </a:p>
          <a:p>
            <a:pPr marL="0" indent="0" defTabSz="1085633">
              <a:buNone/>
            </a:pPr>
            <a:r>
              <a:rPr lang="en-IN" altLang="en-US"/>
              <a:t>    Let us understand </a:t>
            </a:r>
            <a:r>
              <a:rPr lang="en-IN" altLang="en-US" b="1"/>
              <a:t>excellence</a:t>
            </a:r>
            <a:r>
              <a:rPr lang="en-IN" altLang="en-US"/>
              <a:t> –  is it about </a:t>
            </a:r>
          </a:p>
          <a:p>
            <a:pPr marL="0" indent="0" defTabSz="1085633">
              <a:buNone/>
            </a:pPr>
            <a:r>
              <a:rPr lang="en-IN" altLang="en-US"/>
              <a:t>	a. being better than another in a particular area of life?</a:t>
            </a:r>
          </a:p>
          <a:p>
            <a:pPr marL="0" indent="0" defTabSz="1085633">
              <a:buNone/>
            </a:pPr>
            <a:r>
              <a:rPr lang="en-IN" altLang="en-US"/>
              <a:t>		 or 	</a:t>
            </a:r>
          </a:p>
          <a:p>
            <a:pPr marL="0" indent="0" defTabSz="1085633">
              <a:buNone/>
            </a:pPr>
            <a:r>
              <a:rPr lang="en-IN" altLang="en-US"/>
              <a:t>	b. something else?</a:t>
            </a:r>
          </a:p>
          <a:p>
            <a:pPr marL="0" indent="0" defTabSz="1085633">
              <a:buNone/>
            </a:pPr>
            <a:endParaRPr lang="en-IN" altLang="en-US"/>
          </a:p>
          <a:p>
            <a:pPr marL="0" indent="0" defTabSz="1085633">
              <a:buNone/>
            </a:pPr>
            <a:endParaRPr altLang="en-US"/>
          </a:p>
        </p:txBody>
      </p:sp>
      <p:sp>
        <p:nvSpPr>
          <p:cNvPr id="2" name="TextBox 1">
            <a:extLst>
              <a:ext uri="{FF2B5EF4-FFF2-40B4-BE49-F238E27FC236}">
                <a16:creationId xmlns:a16="http://schemas.microsoft.com/office/drawing/2014/main" id="{18A23BAD-C13A-42BE-A0C4-E07C4BFB57AB}"/>
              </a:ext>
            </a:extLst>
          </p:cNvPr>
          <p:cNvSpPr txBox="1">
            <a:spLocks noChangeArrowheads="1"/>
          </p:cNvSpPr>
          <p:nvPr/>
        </p:nvSpPr>
        <p:spPr bwMode="auto">
          <a:xfrm>
            <a:off x="510088" y="3886888"/>
            <a:ext cx="8327685" cy="210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05" tIns="54403" rIns="108805" bIns="5440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sz="2599"/>
              <a:t>We will also explore the program for it – is it </a:t>
            </a:r>
          </a:p>
          <a:p>
            <a:pPr>
              <a:buFont typeface="Symbol" panose="05050102010706020507" pitchFamily="18" charset="2"/>
              <a:buNone/>
            </a:pPr>
            <a:r>
              <a:rPr lang="en-IN" altLang="en-US" sz="2599"/>
              <a:t>	a. through </a:t>
            </a:r>
            <a:r>
              <a:rPr lang="en-IN" altLang="en-US" sz="2599" b="1"/>
              <a:t>competition?</a:t>
            </a:r>
          </a:p>
          <a:p>
            <a:pPr>
              <a:buFont typeface="Symbol" panose="05050102010706020507" pitchFamily="18" charset="2"/>
              <a:buNone/>
            </a:pPr>
            <a:r>
              <a:rPr lang="en-IN" altLang="en-US" sz="2599" b="1"/>
              <a:t>		</a:t>
            </a:r>
            <a:r>
              <a:rPr lang="en-IN" altLang="en-US" sz="2599"/>
              <a:t> or </a:t>
            </a:r>
          </a:p>
          <a:p>
            <a:pPr>
              <a:buFont typeface="Symbol" panose="05050102010706020507" pitchFamily="18" charset="2"/>
              <a:buNone/>
            </a:pPr>
            <a:r>
              <a:rPr lang="en-IN" altLang="en-US" sz="2599"/>
              <a:t>	b. through </a:t>
            </a:r>
            <a:r>
              <a:rPr lang="en-IN" altLang="en-US" sz="2599" b="1"/>
              <a:t>collaboration</a:t>
            </a:r>
            <a:r>
              <a:rPr lang="en-IN" altLang="en-US" sz="2599"/>
              <a:t>?</a:t>
            </a:r>
          </a:p>
          <a:p>
            <a:endParaRPr lang="en-IN" altLang="en-US" sz="2599"/>
          </a:p>
        </p:txBody>
      </p:sp>
      <p:sp>
        <p:nvSpPr>
          <p:cNvPr id="3" name="Rounded Rectangle 2">
            <a:extLst>
              <a:ext uri="{FF2B5EF4-FFF2-40B4-BE49-F238E27FC236}">
                <a16:creationId xmlns:a16="http://schemas.microsoft.com/office/drawing/2014/main" id="{4D0DD955-7DC5-4471-A9CE-D6CFE81B9ABE}"/>
              </a:ext>
            </a:extLst>
          </p:cNvPr>
          <p:cNvSpPr/>
          <p:nvPr/>
        </p:nvSpPr>
        <p:spPr>
          <a:xfrm>
            <a:off x="230752" y="1449053"/>
            <a:ext cx="9597391" cy="19061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a:defRPr/>
            </a:pPr>
            <a:endParaRPr lang="en-IN"/>
          </a:p>
        </p:txBody>
      </p:sp>
      <p:sp>
        <p:nvSpPr>
          <p:cNvPr id="8" name="Rounded Rectangle 7">
            <a:extLst>
              <a:ext uri="{FF2B5EF4-FFF2-40B4-BE49-F238E27FC236}">
                <a16:creationId xmlns:a16="http://schemas.microsoft.com/office/drawing/2014/main" id="{B4AB0894-020F-490E-AC53-F2DBD30840D4}"/>
              </a:ext>
            </a:extLst>
          </p:cNvPr>
          <p:cNvSpPr/>
          <p:nvPr/>
        </p:nvSpPr>
        <p:spPr>
          <a:xfrm>
            <a:off x="306934" y="3629773"/>
            <a:ext cx="8022956" cy="190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F77E755-B1EC-4D3A-8399-86D1F021B262}"/>
              </a:ext>
            </a:extLst>
          </p:cNvPr>
          <p:cNvSpPr>
            <a:spLocks noGrp="1"/>
          </p:cNvSpPr>
          <p:nvPr>
            <p:ph type="title"/>
          </p:nvPr>
        </p:nvSpPr>
        <p:spPr bwMode="auto">
          <a:xfrm>
            <a:off x="2205" y="1587"/>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Excellence </a:t>
            </a:r>
            <a:r>
              <a:rPr lang="en-US" altLang="en-US" sz="2899" u="sng">
                <a:latin typeface="Kruti Dev 010" pitchFamily="2" charset="0"/>
              </a:rPr>
              <a:t>¼</a:t>
            </a:r>
            <a:r>
              <a:rPr lang="en-US" altLang="en-US" sz="3099" u="sng">
                <a:latin typeface="Kruti Dev 010" pitchFamily="2" charset="0"/>
              </a:rPr>
              <a:t>Js’Brk</a:t>
            </a:r>
            <a:r>
              <a:rPr lang="en-US" altLang="en-US" sz="2899" u="sng">
                <a:latin typeface="Kruti Dev 010" pitchFamily="2" charset="0"/>
              </a:rPr>
              <a:t>½</a:t>
            </a:r>
            <a:endParaRPr lang="en-US" altLang="en-US"/>
          </a:p>
        </p:txBody>
      </p:sp>
      <p:sp>
        <p:nvSpPr>
          <p:cNvPr id="8195" name="Rectangle 3">
            <a:extLst>
              <a:ext uri="{FF2B5EF4-FFF2-40B4-BE49-F238E27FC236}">
                <a16:creationId xmlns:a16="http://schemas.microsoft.com/office/drawing/2014/main" id="{F5E96325-EACB-46A0-B8CB-A0827582B4C0}"/>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71409" indent="-271409" defTabSz="912630">
              <a:buNone/>
            </a:pPr>
            <a:r>
              <a:rPr altLang="en-US" b="1"/>
              <a:t>Understanding Harmony </a:t>
            </a:r>
          </a:p>
          <a:p>
            <a:pPr marL="271409" indent="-271409" defTabSz="912630">
              <a:buNone/>
            </a:pPr>
            <a:r>
              <a:rPr altLang="en-US" b="1"/>
              <a:t>and</a:t>
            </a:r>
          </a:p>
          <a:p>
            <a:pPr marL="271409" indent="-271409" defTabSz="912630">
              <a:buNone/>
            </a:pPr>
            <a:r>
              <a:rPr altLang="en-US" b="1"/>
              <a:t>Living in Harmony</a:t>
            </a:r>
          </a:p>
          <a:p>
            <a:pPr marL="271409" indent="-271409" defTabSz="912630">
              <a:buNone/>
            </a:pPr>
            <a:endParaRPr altLang="en-US">
              <a:solidFill>
                <a:srgbClr val="1E00AA"/>
              </a:solidFill>
            </a:endParaRPr>
          </a:p>
          <a:p>
            <a:pPr marL="271409" indent="-271409" defTabSz="912630">
              <a:buNone/>
            </a:pPr>
            <a:r>
              <a:rPr altLang="en-US">
                <a:solidFill>
                  <a:srgbClr val="1E00AA"/>
                </a:solidFill>
              </a:rPr>
              <a:t>Continuous Happiness</a:t>
            </a:r>
          </a:p>
          <a:p>
            <a:pPr marL="271409" indent="-271409" defTabSz="912630">
              <a:buNone/>
            </a:pPr>
            <a:endParaRPr lang="en-IN" altLang="en-US">
              <a:solidFill>
                <a:srgbClr val="1E00AA"/>
              </a:solidFill>
            </a:endParaRPr>
          </a:p>
          <a:p>
            <a:pPr marL="271409" indent="-271409" defTabSz="912630">
              <a:buNone/>
            </a:pPr>
            <a:r>
              <a:rPr lang="en-IN" altLang="en-US">
                <a:solidFill>
                  <a:srgbClr val="FF0000"/>
                </a:solidFill>
              </a:rPr>
              <a:t>Making effort for Excellence and Competing with the other is not the same thing.</a:t>
            </a:r>
            <a:endParaRPr lang="en-IN" altLang="en-US"/>
          </a:p>
          <a:p>
            <a:pPr marL="271409" indent="-271409" defTabSz="912630">
              <a:buNone/>
            </a:pPr>
            <a:r>
              <a:rPr lang="en-IN" altLang="en-US"/>
              <a:t>In excellence, one helps to bring the other to her/his level</a:t>
            </a:r>
          </a:p>
          <a:p>
            <a:pPr marL="271409" indent="-271409" defTabSz="912630">
              <a:buNone/>
            </a:pPr>
            <a:r>
              <a:rPr lang="en-IN" altLang="en-US"/>
              <a:t>In competition, she/he hinders the other from reaching to her/his level</a:t>
            </a:r>
          </a:p>
          <a:p>
            <a:pPr marL="271409" indent="-271409" defTabSz="912630">
              <a:buNone/>
            </a:pPr>
            <a:endParaRPr lang="en-IN" altLang="en-US">
              <a:solidFill>
                <a:srgbClr val="1E00AA"/>
              </a:solidFill>
            </a:endParaRPr>
          </a:p>
          <a:p>
            <a:pPr marL="271409" indent="-271409" defTabSz="912630">
              <a:buNone/>
            </a:pPr>
            <a:r>
              <a:rPr lang="en-IN" altLang="en-US"/>
              <a:t>Self Reflection:</a:t>
            </a:r>
          </a:p>
          <a:p>
            <a:pPr marL="542816" lvl="1" indent="-271409" defTabSz="912630">
              <a:buNone/>
            </a:pPr>
            <a:r>
              <a:rPr lang="en-IN" altLang="en-US"/>
              <a:t>How many students in the class can understand?   </a:t>
            </a:r>
            <a:r>
              <a:rPr lang="en-IN" altLang="en-US">
                <a:solidFill>
                  <a:srgbClr val="1E00AA"/>
                </a:solidFill>
              </a:rPr>
              <a:t>All can achieve excellence</a:t>
            </a:r>
            <a:endParaRPr lang="en-IN" altLang="en-US"/>
          </a:p>
          <a:p>
            <a:pPr marL="542816" lvl="1" indent="-271409" defTabSz="912630">
              <a:buNone/>
            </a:pPr>
            <a:r>
              <a:rPr lang="en-IN" altLang="en-US"/>
              <a:t>How many students can come first in class?            </a:t>
            </a:r>
            <a:r>
              <a:rPr lang="en-IN" altLang="en-US">
                <a:solidFill>
                  <a:srgbClr val="1E00AA"/>
                </a:solidFill>
              </a:rPr>
              <a:t>Only 1 (can be special)</a:t>
            </a:r>
            <a:endParaRPr altLang="en-US">
              <a:solidFill>
                <a:srgbClr val="1E00AA"/>
              </a:solidFill>
            </a:endParaRPr>
          </a:p>
          <a:p>
            <a:pPr marL="542816" lvl="1" indent="-271409" defTabSz="912630">
              <a:buNone/>
            </a:pPr>
            <a:endParaRPr lang="en-IN" altLang="en-US"/>
          </a:p>
          <a:p>
            <a:pPr marL="271409" indent="-271409" defTabSz="912630">
              <a:buNone/>
            </a:pPr>
            <a:endParaRPr lang="en-IN" altLang="en-US">
              <a:solidFill>
                <a:srgbClr val="1E00AA"/>
              </a:solidFill>
            </a:endParaRPr>
          </a:p>
          <a:p>
            <a:pPr marL="271409" indent="-271409" defTabSz="912630">
              <a:buNone/>
            </a:pPr>
            <a:endParaRPr lang="en-IN" altLang="en-US">
              <a:solidFill>
                <a:srgbClr val="1E00AA"/>
              </a:solidFill>
            </a:endParaRPr>
          </a:p>
          <a:p>
            <a:pPr marL="271409" indent="-271409" defTabSz="912630">
              <a:buNone/>
            </a:pPr>
            <a:endParaRPr lang="en-IN" altLang="en-US">
              <a:solidFill>
                <a:srgbClr val="1E00AA"/>
              </a:solidFill>
            </a:endParaRPr>
          </a:p>
          <a:p>
            <a:pPr marL="271409" indent="-271409" defTabSz="912630">
              <a:buNone/>
            </a:pPr>
            <a:endParaRPr altLang="en-US">
              <a:solidFill>
                <a:srgbClr val="1E00AA"/>
              </a:solidFill>
            </a:endParaRPr>
          </a:p>
        </p:txBody>
      </p:sp>
      <p:grpSp>
        <p:nvGrpSpPr>
          <p:cNvPr id="118788" name="Group 5">
            <a:extLst>
              <a:ext uri="{FF2B5EF4-FFF2-40B4-BE49-F238E27FC236}">
                <a16:creationId xmlns:a16="http://schemas.microsoft.com/office/drawing/2014/main" id="{892A8172-E3D8-45EF-874E-AEDC82C7E5AC}"/>
              </a:ext>
            </a:extLst>
          </p:cNvPr>
          <p:cNvGrpSpPr>
            <a:grpSpLocks/>
          </p:cNvGrpSpPr>
          <p:nvPr/>
        </p:nvGrpSpPr>
        <p:grpSpPr bwMode="auto">
          <a:xfrm>
            <a:off x="4674723" y="533277"/>
            <a:ext cx="6093003" cy="2383873"/>
            <a:chOff x="4198373" y="2057400"/>
            <a:chExt cx="2507227" cy="2385528"/>
          </a:xfrm>
        </p:grpSpPr>
        <p:sp>
          <p:nvSpPr>
            <p:cNvPr id="118790" name="TextBox 3">
              <a:extLst>
                <a:ext uri="{FF2B5EF4-FFF2-40B4-BE49-F238E27FC236}">
                  <a16:creationId xmlns:a16="http://schemas.microsoft.com/office/drawing/2014/main" id="{4FE153E3-4B82-4C71-BB18-C9368851CF3D}"/>
                </a:ext>
              </a:extLst>
            </p:cNvPr>
            <p:cNvSpPr txBox="1">
              <a:spLocks noChangeArrowheads="1"/>
            </p:cNvSpPr>
            <p:nvPr/>
          </p:nvSpPr>
          <p:spPr bwMode="auto">
            <a:xfrm>
              <a:off x="4343400" y="2133600"/>
              <a:ext cx="2362200" cy="23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814388" indent="-541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t> at all levels of being</a:t>
              </a:r>
            </a:p>
            <a:p>
              <a:pPr lvl="1" eaLnBrk="1" hangingPunct="1">
                <a:buFont typeface="Calibri" panose="020F0502020204030204" pitchFamily="34" charset="0"/>
                <a:buAutoNum type="arabicPeriod"/>
              </a:pPr>
              <a:r>
                <a:rPr lang="en-US" altLang="en-US" sz="2400"/>
                <a:t>As an individual human being</a:t>
              </a:r>
            </a:p>
            <a:p>
              <a:pPr lvl="1" eaLnBrk="1" hangingPunct="1">
                <a:buFont typeface="Calibri" panose="020F0502020204030204" pitchFamily="34" charset="0"/>
                <a:buAutoNum type="arabicPeriod"/>
              </a:pPr>
              <a:r>
                <a:rPr lang="en-US" altLang="en-US" sz="2400"/>
                <a:t>As a member of the family</a:t>
              </a:r>
            </a:p>
            <a:p>
              <a:pPr lvl="1" eaLnBrk="1" hangingPunct="1">
                <a:buFont typeface="Calibri" panose="020F0502020204030204" pitchFamily="34" charset="0"/>
                <a:buAutoNum type="arabicPeriod"/>
              </a:pPr>
              <a:r>
                <a:rPr lang="en-US" altLang="en-US" sz="2400"/>
                <a:t>As a member of society</a:t>
              </a:r>
            </a:p>
            <a:p>
              <a:pPr lvl="1" eaLnBrk="1" hangingPunct="1">
                <a:buFont typeface="Calibri" panose="020F0502020204030204" pitchFamily="34" charset="0"/>
                <a:buAutoNum type="arabicPeriod"/>
              </a:pPr>
              <a:r>
                <a:rPr lang="en-US" altLang="en-US" sz="2400"/>
                <a:t>As a unit in nature/existence</a:t>
              </a:r>
            </a:p>
            <a:p>
              <a:pPr eaLnBrk="1" hangingPunct="1"/>
              <a:endParaRPr lang="en-GB" altLang="en-US" sz="2400"/>
            </a:p>
          </p:txBody>
        </p:sp>
        <p:sp>
          <p:nvSpPr>
            <p:cNvPr id="6" name="Right Brace 5">
              <a:extLst>
                <a:ext uri="{FF2B5EF4-FFF2-40B4-BE49-F238E27FC236}">
                  <a16:creationId xmlns:a16="http://schemas.microsoft.com/office/drawing/2014/main" id="{3AA235B1-2EE7-4E00-A21D-2CA2B8E0DA0D}"/>
                </a:ext>
              </a:extLst>
            </p:cNvPr>
            <p:cNvSpPr/>
            <p:nvPr/>
          </p:nvSpPr>
          <p:spPr>
            <a:xfrm>
              <a:off x="4198373" y="2057400"/>
              <a:ext cx="150865" cy="16342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dirty="0"/>
            </a:p>
          </p:txBody>
        </p:sp>
      </p:grpSp>
      <p:cxnSp>
        <p:nvCxnSpPr>
          <p:cNvPr id="8" name="Straight Arrow Connector 7">
            <a:extLst>
              <a:ext uri="{FF2B5EF4-FFF2-40B4-BE49-F238E27FC236}">
                <a16:creationId xmlns:a16="http://schemas.microsoft.com/office/drawing/2014/main" id="{267C1807-C395-4A5D-BFF5-267759E16DA4}"/>
              </a:ext>
            </a:extLst>
          </p:cNvPr>
          <p:cNvCxnSpPr/>
          <p:nvPr/>
        </p:nvCxnSpPr>
        <p:spPr>
          <a:xfrm>
            <a:off x="1525852" y="1828376"/>
            <a:ext cx="0" cy="380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Rectangle 6">
            <a:extLst>
              <a:ext uri="{FF2B5EF4-FFF2-40B4-BE49-F238E27FC236}">
                <a16:creationId xmlns:a16="http://schemas.microsoft.com/office/drawing/2014/main" id="{513EA550-D085-4D90-A73E-02C5A9C27090}"/>
              </a:ext>
            </a:extLst>
          </p:cNvPr>
          <p:cNvSpPr>
            <a:spLocks noGrp="1"/>
          </p:cNvSpPr>
          <p:nvPr>
            <p:ph sz="half" idx="1"/>
          </p:nvPr>
        </p:nvSpPr>
        <p:spPr bwMode="auto">
          <a:xfrm>
            <a:off x="5995218" y="457094"/>
            <a:ext cx="6308853"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buFont typeface="Arial" panose="020B0604020202020204" pitchFamily="34" charset="0"/>
              <a:buNone/>
            </a:pPr>
            <a:r>
              <a:rPr lang="en-US" altLang="en-US" sz="2400">
                <a:solidFill>
                  <a:srgbClr val="FF0000"/>
                </a:solidFill>
              </a:rPr>
              <a:t>I have to be above others-</a:t>
            </a:r>
          </a:p>
          <a:p>
            <a:pPr algn="ctr">
              <a:buFont typeface="Arial" panose="020B0604020202020204" pitchFamily="34" charset="0"/>
              <a:buNone/>
            </a:pPr>
            <a:r>
              <a:rPr lang="en-US" altLang="en-US" sz="2400">
                <a:solidFill>
                  <a:srgbClr val="FF0000"/>
                </a:solidFill>
              </a:rPr>
              <a:t>We are opposed to each other</a:t>
            </a:r>
            <a:endParaRPr lang="en-US" altLang="en-US" sz="2400">
              <a:solidFill>
                <a:srgbClr val="FF0000"/>
              </a:solidFill>
              <a:cs typeface="Arial" panose="020B0604020202020204" pitchFamily="34" charset="0"/>
            </a:endParaRPr>
          </a:p>
          <a:p>
            <a:pPr eaLnBrk="1" hangingPunct="1">
              <a:lnSpc>
                <a:spcPct val="130000"/>
              </a:lnSpc>
            </a:pPr>
            <a:r>
              <a:rPr lang="en-US" altLang="en-US" sz="2400"/>
              <a:t>There is feeling of opposition</a:t>
            </a:r>
          </a:p>
          <a:p>
            <a:pPr eaLnBrk="1" hangingPunct="1">
              <a:lnSpc>
                <a:spcPct val="130000"/>
              </a:lnSpc>
            </a:pPr>
            <a:r>
              <a:rPr lang="en-US" altLang="en-US" sz="2400"/>
              <a:t>Hinders the other to come to his level - effort to accentuate the difference, to  dominate, manipulate, exploit</a:t>
            </a:r>
          </a:p>
          <a:p>
            <a:pPr eaLnBrk="1" hangingPunct="1">
              <a:lnSpc>
                <a:spcPct val="130000"/>
              </a:lnSpc>
            </a:pPr>
            <a:r>
              <a:rPr lang="en-GB" altLang="en-US" sz="2400">
                <a:cs typeface="Arial" panose="020B0604020202020204" pitchFamily="34" charset="0"/>
              </a:rPr>
              <a:t>Operates on the basis of his assumptions (that may change)</a:t>
            </a:r>
          </a:p>
          <a:p>
            <a:pPr eaLnBrk="1" hangingPunct="1">
              <a:lnSpc>
                <a:spcPct val="130000"/>
              </a:lnSpc>
            </a:pPr>
            <a:r>
              <a:rPr lang="en-GB" altLang="en-US" sz="2400">
                <a:cs typeface="Arial" panose="020B0604020202020204" pitchFamily="34" charset="0"/>
              </a:rPr>
              <a:t>Over-evaluation/ under-evaluation of oneself and the other</a:t>
            </a:r>
          </a:p>
          <a:p>
            <a:pPr eaLnBrk="1" hangingPunct="1">
              <a:lnSpc>
                <a:spcPct val="130000"/>
              </a:lnSpc>
            </a:pPr>
            <a:r>
              <a:rPr lang="en-GB" altLang="en-US" sz="2400">
                <a:cs typeface="Arial" panose="020B0604020202020204" pitchFamily="34" charset="0"/>
              </a:rPr>
              <a:t>Reference is the other, may have piece-meal approach</a:t>
            </a:r>
          </a:p>
          <a:p>
            <a:pPr eaLnBrk="1" hangingPunct="1">
              <a:lnSpc>
                <a:spcPct val="130000"/>
              </a:lnSpc>
            </a:pPr>
            <a:r>
              <a:rPr lang="en-GB" altLang="en-US" sz="2400">
                <a:cs typeface="Arial" panose="020B0604020202020204" pitchFamily="34" charset="0"/>
              </a:rPr>
              <a:t>Relative (no definite completion point)</a:t>
            </a:r>
          </a:p>
        </p:txBody>
      </p:sp>
      <p:sp>
        <p:nvSpPr>
          <p:cNvPr id="119811" name="Rectangle 5">
            <a:extLst>
              <a:ext uri="{FF2B5EF4-FFF2-40B4-BE49-F238E27FC236}">
                <a16:creationId xmlns:a16="http://schemas.microsoft.com/office/drawing/2014/main" id="{F401D8D8-E009-4ACD-B62C-F6C43468537B}"/>
              </a:ext>
            </a:extLst>
          </p:cNvPr>
          <p:cNvSpPr>
            <a:spLocks noGrp="1"/>
          </p:cNvSpPr>
          <p:nvPr>
            <p:ph sz="half" idx="2"/>
          </p:nvPr>
        </p:nvSpPr>
        <p:spPr bwMode="auto">
          <a:xfrm>
            <a:off x="2204" y="457094"/>
            <a:ext cx="5980316"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buFont typeface="Arial" panose="020B0604020202020204" pitchFamily="34" charset="0"/>
              <a:buNone/>
            </a:pPr>
            <a:r>
              <a:rPr lang="en-GB" altLang="en-US" sz="2400">
                <a:solidFill>
                  <a:srgbClr val="1E00AA"/>
                </a:solidFill>
              </a:rPr>
              <a:t>The other is like me – </a:t>
            </a:r>
          </a:p>
          <a:p>
            <a:pPr algn="ctr">
              <a:buFont typeface="Arial" panose="020B0604020202020204" pitchFamily="34" charset="0"/>
              <a:buNone/>
            </a:pPr>
            <a:r>
              <a:rPr lang="en-GB" altLang="en-US" sz="2400">
                <a:solidFill>
                  <a:srgbClr val="1E00AA"/>
                </a:solidFill>
              </a:rPr>
              <a:t>We are complementary</a:t>
            </a:r>
            <a:endParaRPr lang="en-US" altLang="en-US" sz="2400">
              <a:cs typeface="Arial" panose="020B0604020202020204" pitchFamily="34" charset="0"/>
            </a:endParaRPr>
          </a:p>
          <a:p>
            <a:pPr eaLnBrk="1" hangingPunct="1">
              <a:lnSpc>
                <a:spcPct val="130000"/>
              </a:lnSpc>
            </a:pPr>
            <a:r>
              <a:rPr lang="en-US" altLang="en-US" sz="2400">
                <a:cs typeface="Arial" panose="020B0604020202020204" pitchFamily="34" charset="0"/>
              </a:rPr>
              <a:t>There is feeling of relationship</a:t>
            </a:r>
          </a:p>
          <a:p>
            <a:pPr eaLnBrk="1" hangingPunct="1">
              <a:lnSpc>
                <a:spcPct val="130000"/>
              </a:lnSpc>
            </a:pPr>
            <a:r>
              <a:rPr lang="en-US" altLang="en-US" sz="2400">
                <a:cs typeface="Arial" panose="020B0604020202020204" pitchFamily="34" charset="0"/>
              </a:rPr>
              <a:t>Helps the other to come to his level</a:t>
            </a:r>
          </a:p>
          <a:p>
            <a:pPr eaLnBrk="1" hangingPunct="1">
              <a:lnSpc>
                <a:spcPct val="130000"/>
              </a:lnSpc>
              <a:buFont typeface="Arial" panose="020B0604020202020204" pitchFamily="34" charset="0"/>
              <a:buNone/>
            </a:pPr>
            <a:endParaRPr lang="en-GB" altLang="en-US" sz="2400">
              <a:cs typeface="Arial" panose="020B0604020202020204" pitchFamily="34" charset="0"/>
            </a:endParaRPr>
          </a:p>
          <a:p>
            <a:pPr eaLnBrk="1" hangingPunct="1">
              <a:lnSpc>
                <a:spcPct val="130000"/>
              </a:lnSpc>
              <a:buFont typeface="Arial" panose="020B0604020202020204" pitchFamily="34" charset="0"/>
              <a:buNone/>
            </a:pPr>
            <a:endParaRPr lang="en-GB" altLang="en-US" sz="1900">
              <a:cs typeface="Arial" panose="020B0604020202020204" pitchFamily="34" charset="0"/>
            </a:endParaRPr>
          </a:p>
          <a:p>
            <a:pPr eaLnBrk="1" hangingPunct="1">
              <a:lnSpc>
                <a:spcPct val="130000"/>
              </a:lnSpc>
            </a:pPr>
            <a:r>
              <a:rPr lang="en-GB" altLang="en-US" sz="2400">
                <a:cs typeface="Arial" panose="020B0604020202020204" pitchFamily="34" charset="0"/>
              </a:rPr>
              <a:t>Operates on the basis of his Natural Acceptance (that is definite)</a:t>
            </a:r>
          </a:p>
          <a:p>
            <a:pPr eaLnBrk="1" hangingPunct="1">
              <a:lnSpc>
                <a:spcPct val="130000"/>
              </a:lnSpc>
            </a:pPr>
            <a:r>
              <a:rPr lang="en-IN" altLang="en-US" sz="2400">
                <a:cs typeface="Arial" panose="020B0604020202020204" pitchFamily="34" charset="0"/>
              </a:rPr>
              <a:t>Right evaluation of oneself</a:t>
            </a:r>
          </a:p>
          <a:p>
            <a:pPr eaLnBrk="1" hangingPunct="1">
              <a:lnSpc>
                <a:spcPct val="130000"/>
              </a:lnSpc>
            </a:pPr>
            <a:endParaRPr lang="en-IN" altLang="en-US" sz="2400">
              <a:cs typeface="Arial" panose="020B0604020202020204" pitchFamily="34" charset="0"/>
            </a:endParaRPr>
          </a:p>
          <a:p>
            <a:pPr eaLnBrk="1" hangingPunct="1">
              <a:spcBef>
                <a:spcPct val="0"/>
              </a:spcBef>
            </a:pPr>
            <a:r>
              <a:rPr lang="en-IN" altLang="en-US" sz="2400">
                <a:cs typeface="Arial" panose="020B0604020202020204" pitchFamily="34" charset="0"/>
              </a:rPr>
              <a:t>Self-referential, has holistic view</a:t>
            </a:r>
          </a:p>
          <a:p>
            <a:pPr eaLnBrk="1" hangingPunct="1">
              <a:spcBef>
                <a:spcPct val="0"/>
              </a:spcBef>
            </a:pPr>
            <a:endParaRPr lang="en-IN" altLang="en-US" sz="4299">
              <a:cs typeface="Arial" panose="020B0604020202020204" pitchFamily="34" charset="0"/>
            </a:endParaRPr>
          </a:p>
          <a:p>
            <a:pPr eaLnBrk="1" hangingPunct="1">
              <a:spcBef>
                <a:spcPct val="0"/>
              </a:spcBef>
            </a:pPr>
            <a:r>
              <a:rPr lang="en-GB" altLang="en-US" sz="2400">
                <a:cs typeface="Arial" panose="020B0604020202020204" pitchFamily="34" charset="0"/>
              </a:rPr>
              <a:t>Absolute (definite completion point)</a:t>
            </a:r>
          </a:p>
        </p:txBody>
      </p:sp>
      <p:sp>
        <p:nvSpPr>
          <p:cNvPr id="119812" name="Title 4">
            <a:extLst>
              <a:ext uri="{FF2B5EF4-FFF2-40B4-BE49-F238E27FC236}">
                <a16:creationId xmlns:a16="http://schemas.microsoft.com/office/drawing/2014/main" id="{1EE6150A-EA1B-4862-A893-0F6D8191AA6F}"/>
              </a:ext>
            </a:extLst>
          </p:cNvPr>
          <p:cNvSpPr>
            <a:spLocks noGrp="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cs typeface="Arial" panose="020B0604020202020204" pitchFamily="34" charset="0"/>
              </a:rPr>
              <a:t>Excellence	 			                Competition</a:t>
            </a:r>
            <a:endParaRPr lang="en-GB" altLang="en-US">
              <a:cs typeface="Arial" panose="020B0604020202020204" pitchFamily="34" charset="0"/>
            </a:endParaRPr>
          </a:p>
        </p:txBody>
      </p:sp>
      <p:cxnSp>
        <p:nvCxnSpPr>
          <p:cNvPr id="12" name="Straight Connector 11">
            <a:extLst>
              <a:ext uri="{FF2B5EF4-FFF2-40B4-BE49-F238E27FC236}">
                <a16:creationId xmlns:a16="http://schemas.microsoft.com/office/drawing/2014/main" id="{72AB3A36-B142-4CBD-A390-7DEEB34DD5AD}"/>
              </a:ext>
            </a:extLst>
          </p:cNvPr>
          <p:cNvCxnSpPr/>
          <p:nvPr/>
        </p:nvCxnSpPr>
        <p:spPr>
          <a:xfrm rot="16200000" flipH="1">
            <a:off x="3007440" y="3540099"/>
            <a:ext cx="6153314" cy="253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3">
            <a:extLst>
              <a:ext uri="{FF2B5EF4-FFF2-40B4-BE49-F238E27FC236}">
                <a16:creationId xmlns:a16="http://schemas.microsoft.com/office/drawing/2014/main" id="{5044269E-B5DE-4403-9B19-A3E017E6D33B}"/>
              </a:ext>
            </a:extLst>
          </p:cNvPr>
          <p:cNvSpPr>
            <a:spLocks noGrp="1" noChangeArrowheads="1"/>
          </p:cNvSpPr>
          <p:nvPr>
            <p:ph type="title"/>
          </p:nvPr>
        </p:nvSpPr>
        <p:spPr bwMode="auto">
          <a:xfrm>
            <a:off x="2205" y="0"/>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Competition and Collaboration/Cooperation</a:t>
            </a:r>
            <a:endParaRPr lang="en-US" altLang="en-US"/>
          </a:p>
        </p:txBody>
      </p:sp>
      <p:sp>
        <p:nvSpPr>
          <p:cNvPr id="17411" name="Content Placeholder 2">
            <a:extLst>
              <a:ext uri="{FF2B5EF4-FFF2-40B4-BE49-F238E27FC236}">
                <a16:creationId xmlns:a16="http://schemas.microsoft.com/office/drawing/2014/main" id="{01451897-2814-4846-9898-7B85C2333A84}"/>
              </a:ext>
            </a:extLst>
          </p:cNvPr>
          <p:cNvSpPr>
            <a:spLocks noGrp="1" noChangeArrowheads="1"/>
          </p:cNvSpPr>
          <p:nvPr>
            <p:ph type="body" sz="quarter" idx="13"/>
          </p:nvPr>
        </p:nvSpPr>
        <p:spPr bwMode="auto">
          <a:xfrm>
            <a:off x="2205" y="609459"/>
            <a:ext cx="12187592" cy="5943812"/>
          </a:xfrm>
        </p:spPr>
        <p:txBody>
          <a:bodyPr vert="horz" wrap="square" numCol="1" anchor="t" anchorCtr="0" compatLnSpc="1">
            <a:prstTxWarp prst="textNoShape">
              <a:avLst/>
            </a:prstTxWarp>
          </a:bodyPr>
          <a:lstStyle/>
          <a:p>
            <a:pPr marL="0" indent="0">
              <a:buNone/>
              <a:defRPr/>
            </a:pPr>
            <a:r>
              <a:rPr lang="en-CA" altLang="en-US" b="1">
                <a:solidFill>
                  <a:srgbClr val="FF0000"/>
                </a:solidFill>
              </a:rPr>
              <a:t>Adverse impact of feeling of Competition</a:t>
            </a:r>
            <a:r>
              <a:rPr lang="en-CA" altLang="en-US">
                <a:solidFill>
                  <a:srgbClr val="FF0000"/>
                </a:solidFill>
              </a:rPr>
              <a:t>:</a:t>
            </a:r>
            <a:endParaRPr altLang="en-US">
              <a:solidFill>
                <a:srgbClr val="FF0000"/>
              </a:solidFill>
            </a:endParaRPr>
          </a:p>
          <a:p>
            <a:pPr marL="544107" lvl="1" indent="-272054">
              <a:buFont typeface="Arial" panose="020B0604020202020204" pitchFamily="34" charset="0"/>
              <a:buChar char="•"/>
              <a:defRPr/>
            </a:pPr>
            <a:r>
              <a:rPr lang="en-CA" altLang="en-US" sz="2599"/>
              <a:t>On our own sense of fulfillment</a:t>
            </a:r>
            <a:endParaRPr altLang="en-US" sz="2599"/>
          </a:p>
          <a:p>
            <a:pPr marL="544107" lvl="1" indent="-272054">
              <a:buFont typeface="Arial" panose="020B0604020202020204" pitchFamily="34" charset="0"/>
              <a:buChar char="•"/>
              <a:defRPr/>
            </a:pPr>
            <a:r>
              <a:rPr lang="en-CA" altLang="en-US" sz="2599"/>
              <a:t>On other human beings with whom we are interacting</a:t>
            </a:r>
            <a:endParaRPr altLang="en-US" sz="2599"/>
          </a:p>
          <a:p>
            <a:pPr marL="544107" lvl="1" indent="-272054">
              <a:buFont typeface="Arial" panose="020B0604020202020204" pitchFamily="34" charset="0"/>
              <a:buChar char="•"/>
              <a:defRPr/>
            </a:pPr>
            <a:r>
              <a:rPr lang="en-CA" altLang="en-US" sz="2599"/>
              <a:t>On the society and nature</a:t>
            </a:r>
            <a:endParaRPr altLang="en-US" sz="2599"/>
          </a:p>
          <a:p>
            <a:pPr marL="544107" lvl="1" indent="-272054">
              <a:buFont typeface="Arial" panose="020B0604020202020204" pitchFamily="34" charset="0"/>
              <a:buChar char="•"/>
              <a:defRPr/>
            </a:pPr>
            <a:r>
              <a:rPr lang="en-CA" altLang="en-US" sz="2599"/>
              <a:t>We feel unhappy, whenever we have a feeling of competition within</a:t>
            </a:r>
            <a:endParaRPr altLang="en-US" sz="2599"/>
          </a:p>
          <a:p>
            <a:pPr marL="544107" lvl="1" indent="-272054">
              <a:buFont typeface="Arial" panose="020B0604020202020204" pitchFamily="34" charset="0"/>
              <a:buChar char="•"/>
              <a:defRPr/>
            </a:pPr>
            <a:r>
              <a:rPr lang="en-CA" altLang="en-US" sz="2599"/>
              <a:t>Hinders the growth of others and makes them unhappy</a:t>
            </a:r>
            <a:endParaRPr altLang="en-US" sz="2599"/>
          </a:p>
          <a:p>
            <a:pPr marL="544107" lvl="1" indent="-272054">
              <a:buFont typeface="Arial" panose="020B0604020202020204" pitchFamily="34" charset="0"/>
              <a:buChar char="•"/>
              <a:defRPr/>
            </a:pPr>
            <a:r>
              <a:rPr lang="en-CA" altLang="en-US" sz="2599"/>
              <a:t>Promotes struggle, war etc in the society</a:t>
            </a:r>
            <a:endParaRPr altLang="en-US" sz="2599"/>
          </a:p>
          <a:p>
            <a:pPr marL="544107" lvl="1" indent="-272054">
              <a:buFont typeface="Arial" panose="020B0604020202020204" pitchFamily="34" charset="0"/>
              <a:buChar char="•"/>
              <a:defRPr/>
            </a:pPr>
            <a:r>
              <a:rPr lang="en-CA" altLang="en-US" sz="2599"/>
              <a:t>Over-consumption and therefore exploitation of natural resources</a:t>
            </a:r>
          </a:p>
          <a:p>
            <a:pPr marL="544107" lvl="1" indent="-272054">
              <a:buFont typeface="Arial" panose="020B0604020202020204" pitchFamily="34" charset="0"/>
              <a:buChar char="•"/>
              <a:defRPr/>
            </a:pPr>
            <a:r>
              <a:rPr lang="en-CA" altLang="en-US" sz="2599"/>
              <a:t>Has piece-meal approach</a:t>
            </a:r>
          </a:p>
          <a:p>
            <a:pPr marL="544107" lvl="1" indent="-272054">
              <a:buNone/>
              <a:defRPr/>
            </a:pPr>
            <a:endParaRPr lang="en-IN" altLang="en-US" sz="2899">
              <a:solidFill>
                <a:srgbClr val="0000FF"/>
              </a:solidFill>
            </a:endParaRPr>
          </a:p>
          <a:p>
            <a:pPr marL="544107" lvl="1" indent="-272054">
              <a:defRPr/>
            </a:pPr>
            <a:endParaRPr altLang="en-US" sz="2599"/>
          </a:p>
          <a:p>
            <a:pPr marL="272054" indent="-272054">
              <a:defRPr/>
            </a:pPr>
            <a:endParaRPr altLang="en-US"/>
          </a:p>
        </p:txBody>
      </p:sp>
      <p:pic>
        <p:nvPicPr>
          <p:cNvPr id="4" name="Picture 3">
            <a:extLst>
              <a:ext uri="{FF2B5EF4-FFF2-40B4-BE49-F238E27FC236}">
                <a16:creationId xmlns:a16="http://schemas.microsoft.com/office/drawing/2014/main" id="{E99FA0AC-600B-4601-B630-BD0B6B0A7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23" t="13620"/>
          <a:stretch>
            <a:fillRect/>
          </a:stretch>
        </p:blipFill>
        <p:spPr bwMode="auto">
          <a:xfrm>
            <a:off x="10564573" y="587239"/>
            <a:ext cx="1326843" cy="108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062C6D1-C3E4-45DD-BAA9-420A45938092}"/>
              </a:ext>
            </a:extLst>
          </p:cNvPr>
          <p:cNvSpPr txBox="1"/>
          <p:nvPr/>
        </p:nvSpPr>
        <p:spPr>
          <a:xfrm>
            <a:off x="510088" y="4756637"/>
            <a:ext cx="9083160" cy="1633159"/>
          </a:xfrm>
          <a:prstGeom prst="rect">
            <a:avLst/>
          </a:prstGeom>
          <a:noFill/>
        </p:spPr>
        <p:txBody>
          <a:bodyPr wrap="none" lIns="108805" tIns="54403" rIns="108805" bIns="54403">
            <a:spAutoFit/>
          </a:bodyPr>
          <a:lstStyle/>
          <a:p>
            <a:pPr marL="544107" lvl="1">
              <a:defRPr/>
            </a:pPr>
            <a:r>
              <a:rPr lang="en-US" altLang="en-US" sz="2899" b="1" dirty="0">
                <a:solidFill>
                  <a:srgbClr val="0000FF"/>
                </a:solidFill>
              </a:rPr>
              <a:t>Collaboration/Cooperation</a:t>
            </a:r>
            <a:endParaRPr lang="en-US" altLang="en-US" sz="2599" b="1" dirty="0">
              <a:solidFill>
                <a:srgbClr val="0000FF"/>
              </a:solidFill>
            </a:endParaRPr>
          </a:p>
          <a:p>
            <a:pPr marL="340067" indent="-340067">
              <a:buFont typeface="Arial" panose="020B0604020202020204" pitchFamily="34" charset="0"/>
              <a:buChar char="•"/>
              <a:defRPr/>
            </a:pPr>
            <a:r>
              <a:rPr lang="en-US" sz="2599" dirty="0"/>
              <a:t>When we feel related to each other, we cooperate</a:t>
            </a:r>
          </a:p>
          <a:p>
            <a:pPr marL="340067" indent="-340067">
              <a:buFont typeface="Arial" panose="020B0604020202020204" pitchFamily="34" charset="0"/>
              <a:buChar char="•"/>
              <a:defRPr/>
            </a:pPr>
            <a:r>
              <a:rPr lang="en-US" sz="2599" dirty="0"/>
              <a:t>Our natural acceptance is for relationship and cooperation</a:t>
            </a:r>
          </a:p>
          <a:p>
            <a:pPr>
              <a:defRPr/>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Content Placeholder 1">
            <a:extLst>
              <a:ext uri="{FF2B5EF4-FFF2-40B4-BE49-F238E27FC236}">
                <a16:creationId xmlns:a16="http://schemas.microsoft.com/office/drawing/2014/main" id="{BAC25ABE-0E91-405F-9C3F-7CF451844BB8}"/>
              </a:ext>
            </a:extLst>
          </p:cNvPr>
          <p:cNvSpPr>
            <a:spLocks noGrp="1"/>
          </p:cNvSpPr>
          <p:nvPr>
            <p:ph sz="half" idx="1"/>
          </p:nvPr>
        </p:nvSpPr>
        <p:spPr bwMode="auto">
          <a:xfrm>
            <a:off x="2205" y="609459"/>
            <a:ext cx="12086015"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buFont typeface="Arial" panose="020B0604020202020204" pitchFamily="34" charset="0"/>
              <a:buNone/>
            </a:pPr>
            <a:r>
              <a:rPr lang="en-CA" altLang="en-US"/>
              <a:t>Our perception depends upon our world-view</a:t>
            </a:r>
            <a:r>
              <a:rPr lang="hi-IN" altLang="en-US"/>
              <a:t> (दृष्टिकोण)</a:t>
            </a:r>
            <a:endParaRPr lang="en-CA" altLang="en-US"/>
          </a:p>
          <a:p>
            <a:pPr>
              <a:buFont typeface="Arial" panose="020B0604020202020204" pitchFamily="34" charset="0"/>
              <a:buNone/>
            </a:pPr>
            <a:endParaRPr lang="en-US" altLang="en-US"/>
          </a:p>
          <a:p>
            <a:pPr>
              <a:buFont typeface="Arial" panose="020B0604020202020204" pitchFamily="34" charset="0"/>
              <a:buNone/>
            </a:pPr>
            <a:r>
              <a:rPr lang="en-CA" altLang="en-US"/>
              <a:t> In today’s world view</a:t>
            </a:r>
            <a:r>
              <a:rPr lang="hi-IN" altLang="en-US"/>
              <a:t> (दृष्टिकोण)</a:t>
            </a:r>
            <a:r>
              <a:rPr lang="en-CA" altLang="en-US"/>
              <a:t>, what do we assume ?</a:t>
            </a:r>
          </a:p>
          <a:p>
            <a:pPr>
              <a:buFont typeface="Arial" panose="020B0604020202020204" pitchFamily="34" charset="0"/>
              <a:buNone/>
            </a:pPr>
            <a:r>
              <a:rPr lang="en-CA" altLang="en-US"/>
              <a:t>	A. There is </a:t>
            </a:r>
            <a:r>
              <a:rPr lang="en-CA" altLang="en-US">
                <a:solidFill>
                  <a:srgbClr val="FF0000"/>
                </a:solidFill>
              </a:rPr>
              <a:t>“Struggle for survival and survival of the fittest”</a:t>
            </a:r>
          </a:p>
          <a:p>
            <a:pPr algn="ctr">
              <a:buFont typeface="Arial" panose="020B0604020202020204" pitchFamily="34" charset="0"/>
              <a:buNone/>
            </a:pPr>
            <a:r>
              <a:rPr lang="en-CA" altLang="en-US"/>
              <a:t>or</a:t>
            </a:r>
          </a:p>
          <a:p>
            <a:pPr>
              <a:buFont typeface="Arial" panose="020B0604020202020204" pitchFamily="34" charset="0"/>
              <a:buNone/>
            </a:pPr>
            <a:r>
              <a:rPr lang="en-CA" altLang="en-US"/>
              <a:t>	B. There is relationship of mutual fulfillment in nature.</a:t>
            </a:r>
          </a:p>
          <a:p>
            <a:pPr>
              <a:buFont typeface="Arial" panose="020B0604020202020204" pitchFamily="34" charset="0"/>
              <a:buNone/>
            </a:pPr>
            <a:endParaRPr lang="en-US" altLang="en-US"/>
          </a:p>
          <a:p>
            <a:pPr>
              <a:buFont typeface="Arial" panose="020B0604020202020204" pitchFamily="34" charset="0"/>
              <a:buNone/>
            </a:pPr>
            <a:endParaRPr lang="en-CA" altLang="en-US"/>
          </a:p>
          <a:p>
            <a:pPr>
              <a:buFont typeface="Arial" panose="020B0604020202020204" pitchFamily="34" charset="0"/>
              <a:buNone/>
            </a:pPr>
            <a:endParaRPr lang="en-CA" altLang="en-US"/>
          </a:p>
          <a:p>
            <a:pPr>
              <a:buFont typeface="Arial" panose="020B0604020202020204" pitchFamily="34" charset="0"/>
              <a:buNone/>
            </a:pPr>
            <a:endParaRPr lang="en-US" altLang="en-US"/>
          </a:p>
        </p:txBody>
      </p:sp>
      <p:sp>
        <p:nvSpPr>
          <p:cNvPr id="122883" name="Title 3">
            <a:extLst>
              <a:ext uri="{FF2B5EF4-FFF2-40B4-BE49-F238E27FC236}">
                <a16:creationId xmlns:a16="http://schemas.microsoft.com/office/drawing/2014/main" id="{4E1F8B37-DF8F-4BF1-90C0-AE3E980EDA95}"/>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Competition and Collaboration/Cooperation</a:t>
            </a:r>
            <a:endParaRPr lang="en-US" altLang="en-US"/>
          </a:p>
        </p:txBody>
      </p:sp>
      <p:sp>
        <p:nvSpPr>
          <p:cNvPr id="6" name="Rounded Rectangle 5">
            <a:extLst>
              <a:ext uri="{FF2B5EF4-FFF2-40B4-BE49-F238E27FC236}">
                <a16:creationId xmlns:a16="http://schemas.microsoft.com/office/drawing/2014/main" id="{078352CC-1CB7-400C-A148-F0D0276DFFF2}"/>
              </a:ext>
            </a:extLst>
          </p:cNvPr>
          <p:cNvSpPr/>
          <p:nvPr/>
        </p:nvSpPr>
        <p:spPr>
          <a:xfrm>
            <a:off x="103782" y="1372870"/>
            <a:ext cx="9114903" cy="19061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a:defRPr/>
            </a:pPr>
            <a:endParaRPr lang="en-IN"/>
          </a:p>
        </p:txBody>
      </p:sp>
      <p:sp>
        <p:nvSpPr>
          <p:cNvPr id="7" name="Rounded Rectangle 6">
            <a:extLst>
              <a:ext uri="{FF2B5EF4-FFF2-40B4-BE49-F238E27FC236}">
                <a16:creationId xmlns:a16="http://schemas.microsoft.com/office/drawing/2014/main" id="{C6D9AB69-3850-4336-9FAC-8A27A0082E36}"/>
              </a:ext>
            </a:extLst>
          </p:cNvPr>
          <p:cNvSpPr/>
          <p:nvPr/>
        </p:nvSpPr>
        <p:spPr>
          <a:xfrm>
            <a:off x="168854" y="4153526"/>
            <a:ext cx="8161036" cy="2171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805" tIns="54403" rIns="108805" bIns="54403" anchor="ctr"/>
          <a:lstStyle/>
          <a:p>
            <a:pPr algn="ctr">
              <a:defRPr/>
            </a:pPr>
            <a:endParaRPr lang="en-IN"/>
          </a:p>
        </p:txBody>
      </p:sp>
      <p:sp>
        <p:nvSpPr>
          <p:cNvPr id="2" name="TextBox 1">
            <a:extLst>
              <a:ext uri="{FF2B5EF4-FFF2-40B4-BE49-F238E27FC236}">
                <a16:creationId xmlns:a16="http://schemas.microsoft.com/office/drawing/2014/main" id="{54377AC1-CF30-4FA7-B3A7-5D35D4D41EC9}"/>
              </a:ext>
            </a:extLst>
          </p:cNvPr>
          <p:cNvSpPr txBox="1">
            <a:spLocks noChangeArrowheads="1"/>
          </p:cNvSpPr>
          <p:nvPr/>
        </p:nvSpPr>
        <p:spPr bwMode="auto">
          <a:xfrm>
            <a:off x="306934" y="4301129"/>
            <a:ext cx="6837367" cy="250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05" tIns="54403" rIns="108805" bIns="54403">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None/>
            </a:pPr>
            <a:r>
              <a:rPr lang="en-CA" altLang="en-US" sz="2599" b="1"/>
              <a:t>Just ask yourself- </a:t>
            </a:r>
          </a:p>
          <a:p>
            <a:pPr>
              <a:buFont typeface="Arial" panose="020B0604020202020204" pitchFamily="34" charset="0"/>
              <a:buNone/>
            </a:pPr>
            <a:r>
              <a:rPr lang="en-CA" altLang="en-US" sz="2599"/>
              <a:t>When does our understanding grow better ?</a:t>
            </a:r>
            <a:endParaRPr lang="en-US" altLang="en-US" sz="2599"/>
          </a:p>
          <a:p>
            <a:pPr lvl="1"/>
            <a:r>
              <a:rPr lang="en-CA" altLang="en-US" sz="2599"/>
              <a:t>A. When we help the other understand</a:t>
            </a:r>
            <a:endParaRPr lang="en-US" altLang="en-US" sz="2599"/>
          </a:p>
          <a:p>
            <a:pPr lvl="1"/>
            <a:r>
              <a:rPr lang="en-CA" altLang="en-US" sz="2599"/>
              <a:t>B. When we try to understand in isolation</a:t>
            </a:r>
          </a:p>
          <a:p>
            <a:pPr lvl="1"/>
            <a:r>
              <a:rPr lang="en-CA" altLang="en-US" sz="2599"/>
              <a:t>C. When we oppose/ misguide the other</a:t>
            </a:r>
            <a:endParaRPr lang="en-US" altLang="en-US" sz="2599"/>
          </a:p>
          <a:p>
            <a:endParaRPr lang="en-IN" altLang="en-US" sz="2599"/>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UHV Master Slides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13026</Words>
  <Application>Microsoft Office PowerPoint</Application>
  <PresentationFormat>Widescreen</PresentationFormat>
  <Paragraphs>1917</Paragraphs>
  <Slides>142</Slides>
  <Notes>28</Notes>
  <HiddenSlides>29</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142</vt:i4>
      </vt:variant>
    </vt:vector>
  </HeadingPairs>
  <TitlesOfParts>
    <vt:vector size="154" baseType="lpstr">
      <vt:lpstr>Arial</vt:lpstr>
      <vt:lpstr>Calibri</vt:lpstr>
      <vt:lpstr>Kruti Dev 010</vt:lpstr>
      <vt:lpstr>Kruti Dev 042</vt:lpstr>
      <vt:lpstr>Roboto</vt:lpstr>
      <vt:lpstr>Roboto Slab</vt:lpstr>
      <vt:lpstr>Symbol</vt:lpstr>
      <vt:lpstr>Times New Roman</vt:lpstr>
      <vt:lpstr>Wingdings</vt:lpstr>
      <vt:lpstr>UHV Theme 2022</vt:lpstr>
      <vt:lpstr>UHV Master Slides 2022</vt:lpstr>
      <vt:lpstr>Chart</vt:lpstr>
      <vt:lpstr>  Faculty Orientation: Overview of UHV-I in Student Induction Program</vt:lpstr>
      <vt:lpstr>PowerPoint Presentation</vt:lpstr>
      <vt:lpstr>Agenda</vt:lpstr>
      <vt:lpstr>Student Induction Program – Context</vt:lpstr>
      <vt:lpstr>Goals of SIP</vt:lpstr>
      <vt:lpstr>Universal Approach</vt:lpstr>
      <vt:lpstr>Solution Centric Approach</vt:lpstr>
      <vt:lpstr>PowerPoint Presentation</vt:lpstr>
      <vt:lpstr>UHV-I Module</vt:lpstr>
      <vt:lpstr>UHV Module</vt:lpstr>
      <vt:lpstr>UHV Module</vt:lpstr>
      <vt:lpstr>PowerPoint Presentation</vt:lpstr>
      <vt:lpstr>Thus, the objectives of the UHV module (UHV-I) are:</vt:lpstr>
      <vt:lpstr>How to Conduct UHV-I</vt:lpstr>
      <vt:lpstr>General Guidelines</vt:lpstr>
      <vt:lpstr>PowerPoint Presentation</vt:lpstr>
      <vt:lpstr>UHV-I Module</vt:lpstr>
      <vt:lpstr>UHV-I Module…</vt:lpstr>
      <vt:lpstr>  UHV-I Session 1   Welcome and Introductions Let’s get to know each other!         </vt:lpstr>
      <vt:lpstr>IND 1: Introductions</vt:lpstr>
      <vt:lpstr>IND1: Home Assignments</vt:lpstr>
      <vt:lpstr>Did you draw attention to basic realities to be und. to address the aspiration or concern?</vt:lpstr>
      <vt:lpstr>   UHV I Session 2   Exploring our Aspirations and Concerns     </vt:lpstr>
      <vt:lpstr>Part 1: Listen to participants’ exploration, home assignment… Q&amp;A</vt:lpstr>
      <vt:lpstr>PowerPoint Presentation</vt:lpstr>
      <vt:lpstr>PowerPoint Presentation</vt:lpstr>
      <vt:lpstr>IND 2: Key Points</vt:lpstr>
      <vt:lpstr>Did you draw attention to basic realities to be und. to address the aspiration or concern?</vt:lpstr>
      <vt:lpstr>   UHV-I Session 3   Basic Human Aspirations and their Fulfilment        </vt:lpstr>
      <vt:lpstr>Transformation (ladze.k) = Holistic Development (fodkl)</vt:lpstr>
      <vt:lpstr>IND 3: Key Points</vt:lpstr>
      <vt:lpstr>Home Assignment 3.1</vt:lpstr>
      <vt:lpstr>Through exploration, students are expected to see the following</vt:lpstr>
      <vt:lpstr>Did you draw attention to basic realities to be und. to address the aspiration or concern?</vt:lpstr>
      <vt:lpstr> UHV-I Session 4   Aspirations and Concerns at the Individual level     </vt:lpstr>
      <vt:lpstr>From the list of Aspirations and Concerns, draw out those at the Individual Level</vt:lpstr>
      <vt:lpstr>Key Points</vt:lpstr>
      <vt:lpstr>Exploration 1</vt:lpstr>
      <vt:lpstr>Did you draw attention to basic realities to be und. to address the aspiration or concern?</vt:lpstr>
      <vt:lpstr>   UHV-I Session 5    Resolution of Concerns Peer pressure, Reaction…      </vt:lpstr>
      <vt:lpstr>Concern</vt:lpstr>
      <vt:lpstr>We try to address Peer Pressure by</vt:lpstr>
      <vt:lpstr>What is Naturally Acceptable to You? What is the Solution?</vt:lpstr>
      <vt:lpstr>Did you draw attention to basic realities to be und. to address the aspiration or concern?</vt:lpstr>
      <vt:lpstr>   UHV-I Session 6   Understanding Health (Part 1 of 2)         </vt:lpstr>
      <vt:lpstr>Aspirations and Concerns at the Individual Level</vt:lpstr>
      <vt:lpstr>Aspirations      Concerns</vt:lpstr>
      <vt:lpstr>PowerPoint Presentation</vt:lpstr>
      <vt:lpstr>Program</vt:lpstr>
      <vt:lpstr>Priority</vt:lpstr>
      <vt:lpstr>Sum Up</vt:lpstr>
      <vt:lpstr>Did you draw attention to basic realities to be und. to address the aspiration or concern?</vt:lpstr>
      <vt:lpstr>   UHV-I Session 7    Program for Health (Part 2 of 2)       </vt:lpstr>
      <vt:lpstr>Looking at Health holistically</vt:lpstr>
      <vt:lpstr>Discussion: Health of the Family, Friends Circle…</vt:lpstr>
      <vt:lpstr>Discussion: Health of the Society (Institution…)</vt:lpstr>
      <vt:lpstr>Discussion: Health of the Natural Environment</vt:lpstr>
      <vt:lpstr>Key Points</vt:lpstr>
      <vt:lpstr>Did you draw attention to basic realities to be und. to address the aspiration or concern?</vt:lpstr>
      <vt:lpstr>      UHV-I Session 8a  The Foundation of Relationship  – Trust (Concerns: Anger, Mistrust, Fear…)   </vt:lpstr>
      <vt:lpstr>Relationship </vt:lpstr>
      <vt:lpstr>Analysis of Current State</vt:lpstr>
      <vt:lpstr>The Way Forward</vt:lpstr>
      <vt:lpstr>Did you draw attention to basic realities to be und. to address the aspiration or concern?</vt:lpstr>
      <vt:lpstr>Trust (FOUNDATIONAL VALUE)     </vt:lpstr>
      <vt:lpstr>Trust (fo”okl)</vt:lpstr>
      <vt:lpstr>Evaluating Trust – Between 2 Individuals</vt:lpstr>
      <vt:lpstr>Trust: To have the clarity that the other intends to make me happy</vt:lpstr>
      <vt:lpstr>Trust</vt:lpstr>
      <vt:lpstr>Resolution of Concerns</vt:lpstr>
      <vt:lpstr>Anger – Reason                     Anger – Solution</vt:lpstr>
      <vt:lpstr>Anger – Reason                    Anger – Solution</vt:lpstr>
      <vt:lpstr>Sum Up</vt:lpstr>
      <vt:lpstr>Did you draw attention to basic realities to be und. to address the aspiration or concern?</vt:lpstr>
      <vt:lpstr> UHV-I Session 8b  Video Discussion Right Here Right Now (Reaction and Response)      </vt:lpstr>
      <vt:lpstr>Right Here Right Now</vt:lpstr>
      <vt:lpstr>Response     Reaction</vt:lpstr>
      <vt:lpstr>Self Reflection</vt:lpstr>
      <vt:lpstr>How are people deciding?</vt:lpstr>
      <vt:lpstr>How do we decide?</vt:lpstr>
      <vt:lpstr>Sum Up</vt:lpstr>
      <vt:lpstr> UHV-I Session 9  Respect  – Right Evaluation of Intention and Competence (Concerns: Lack of Self-confidence, Ego, Depression, Peer Pressure, Differentiation,…)    </vt:lpstr>
      <vt:lpstr>Respect (lEeku)</vt:lpstr>
      <vt:lpstr>Common Mistakes</vt:lpstr>
      <vt:lpstr>Respect: Right Evaluation – on the basis of the Self (I)</vt:lpstr>
      <vt:lpstr>Right Evaluation</vt:lpstr>
      <vt:lpstr>Peer Pressure</vt:lpstr>
      <vt:lpstr>Take-away re. Respect</vt:lpstr>
      <vt:lpstr>Sum Up</vt:lpstr>
      <vt:lpstr>Did you draw attention to basic realities to be und. to address the aspiration or concern?</vt:lpstr>
      <vt:lpstr>  UHV-I Session 10   Affection and Reverence (Concerns: Interaction vs. Ragging Cooperation vs. Competition)     </vt:lpstr>
      <vt:lpstr>Affection (Lusg)</vt:lpstr>
      <vt:lpstr>Interaction                    Ragging</vt:lpstr>
      <vt:lpstr>Interaction and Ragging</vt:lpstr>
      <vt:lpstr>Natural Acceptance for Excellence</vt:lpstr>
      <vt:lpstr>Excellence ¼Js’Brk½</vt:lpstr>
      <vt:lpstr>Excellence                     Competition</vt:lpstr>
      <vt:lpstr>Competition and Collaboration/Cooperation</vt:lpstr>
      <vt:lpstr>Competition and Collaboration/Cooperation</vt:lpstr>
      <vt:lpstr>Reverence (J)k)</vt:lpstr>
      <vt:lpstr>Self Reflection</vt:lpstr>
      <vt:lpstr>Sum Up</vt:lpstr>
      <vt:lpstr>Did you draw attention to basic realities to be und. to address the aspiration or concern?</vt:lpstr>
      <vt:lpstr>UHV-I Session 11   Gratitude and Love (Concerns: gratitude vs. ungratefulness, love vs. Infatuation)    </vt:lpstr>
      <vt:lpstr>Gratitude ¼d`rKrk½    </vt:lpstr>
      <vt:lpstr>Gratitude for all the Help we Receive</vt:lpstr>
      <vt:lpstr>Self Reflection</vt:lpstr>
      <vt:lpstr>Opposition, Affection and Love</vt:lpstr>
      <vt:lpstr>Preconditioning Related to Love – Common misunderstandings</vt:lpstr>
      <vt:lpstr>Sum Up</vt:lpstr>
      <vt:lpstr>Did you draw attention to basic realities to be und. to address the aspiration or concern?</vt:lpstr>
      <vt:lpstr>   UHV-I Session 12   Society (Institution, Community…)    </vt:lpstr>
      <vt:lpstr>Concerns</vt:lpstr>
      <vt:lpstr>Present State</vt:lpstr>
      <vt:lpstr>Introduction</vt:lpstr>
      <vt:lpstr>Common Goal of a Human Society</vt:lpstr>
      <vt:lpstr>What are we Actually Making Effort for? </vt:lpstr>
      <vt:lpstr>Sum Up</vt:lpstr>
      <vt:lpstr>Did you draw attention to basic realities to be und. to address the aspiration or concern?</vt:lpstr>
      <vt:lpstr>   UHV-I Session 13   Natural Environment   </vt:lpstr>
      <vt:lpstr>Introduction</vt:lpstr>
      <vt:lpstr>Relationship of Mutual Fulfillment</vt:lpstr>
      <vt:lpstr>Interdependence and Abundance in Nature</vt:lpstr>
      <vt:lpstr>Sum Up</vt:lpstr>
      <vt:lpstr>Did you draw attention to basic realities to be und. to address the aspiration or concern?</vt:lpstr>
      <vt:lpstr>   UHV-I Session 14   Sum Up   </vt:lpstr>
      <vt:lpstr>Sum Up</vt:lpstr>
      <vt:lpstr>PowerPoint Presentation</vt:lpstr>
      <vt:lpstr>Current State</vt:lpstr>
      <vt:lpstr>Purpose of Education: To Enable Transformation</vt:lpstr>
      <vt:lpstr>Did you draw attention to basic realities to be und. to address the aspiration or concern?</vt:lpstr>
      <vt:lpstr>  UHV-I Session 15   Self-Evaluation and Closure Session  </vt:lpstr>
      <vt:lpstr>Thanks!</vt:lpstr>
      <vt:lpstr>Purpose of Education: To Enable Transformation</vt:lpstr>
      <vt:lpstr>Resources for Preparing</vt:lpstr>
      <vt:lpstr>UHV-I Materials for your Preparation</vt:lpstr>
      <vt:lpstr>UHV-I Materials</vt:lpstr>
      <vt:lpstr>Present AICTE FDP-SI Website</vt:lpstr>
      <vt:lpstr>New AICTE FDP-SI Website (under Development)</vt:lpstr>
      <vt:lpstr>SIP YouTube Channel</vt:lpstr>
      <vt:lpstr>UHV Website</vt:lpstr>
      <vt:lpstr>UHV YouTube Channel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2024-02-05T15:03:39Z</dcterms:modified>
</cp:coreProperties>
</file>